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29"/>
  </p:notesMasterIdLst>
  <p:sldIdLst>
    <p:sldId id="262" r:id="rId8"/>
    <p:sldId id="275" r:id="rId9"/>
    <p:sldId id="282" r:id="rId10"/>
    <p:sldId id="276" r:id="rId11"/>
    <p:sldId id="277" r:id="rId12"/>
    <p:sldId id="278" r:id="rId13"/>
    <p:sldId id="292" r:id="rId14"/>
    <p:sldId id="290" r:id="rId15"/>
    <p:sldId id="284" r:id="rId16"/>
    <p:sldId id="280" r:id="rId17"/>
    <p:sldId id="279" r:id="rId18"/>
    <p:sldId id="289" r:id="rId19"/>
    <p:sldId id="281" r:id="rId20"/>
    <p:sldId id="293" r:id="rId21"/>
    <p:sldId id="283" r:id="rId22"/>
    <p:sldId id="285" r:id="rId23"/>
    <p:sldId id="291" r:id="rId24"/>
    <p:sldId id="288" r:id="rId25"/>
    <p:sldId id="286" r:id="rId26"/>
    <p:sldId id="287"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F97EA-592C-4D94-AE51-E5990AC49661}" v="2" dt="2022-07-04T07:53:13.676"/>
    <p1510:client id="{7AAAE82E-63C9-4023-BF3A-2A5AD0EE454F}" v="110" dt="2022-07-04T19:34:44.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729" autoAdjust="0"/>
  </p:normalViewPr>
  <p:slideViewPr>
    <p:cSldViewPr snapToGrid="0">
      <p:cViewPr varScale="1">
        <p:scale>
          <a:sx n="58" d="100"/>
          <a:sy n="58" d="100"/>
        </p:scale>
        <p:origin x="13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C5969-3B39-47D9-A9BB-0F7E2DDA124C}" type="datetimeFigureOut">
              <a:rPr lang="en-GB" smtClean="0"/>
              <a:t>07/07/2022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7EE88-8148-4F3E-A671-7C0D34131A44}" type="slidenum">
              <a:rPr lang="en-GB" smtClean="0"/>
              <a:t>‹#›</a:t>
            </a:fld>
            <a:endParaRPr lang="en-GB"/>
          </a:p>
        </p:txBody>
      </p:sp>
    </p:spTree>
    <p:extLst>
      <p:ext uri="{BB962C8B-B14F-4D97-AF65-F5344CB8AC3E}">
        <p14:creationId xmlns:p14="http://schemas.microsoft.com/office/powerpoint/2010/main" val="27795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af.mod.uk/our-organisation/groups/no-11-grou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7309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Diagram from https://www.tandfonline.com/doi/full/10.1080/2058802X.2021.1894793 </a:t>
            </a:r>
          </a:p>
          <a:p>
            <a:r>
              <a:rPr lang="en-GB" dirty="0"/>
              <a:t>Derived from https://www.forbes.com/sites/jeroenkraaijenbrink/2018/12/19/what-does-vuca-really-mean/?sh=6c89585c17d6 </a:t>
            </a:r>
          </a:p>
          <a:p>
            <a:endParaRPr lang="en-GB" dirty="0"/>
          </a:p>
          <a:p>
            <a:r>
              <a:rPr lang="en-GB" dirty="0"/>
              <a:t>Comic from https://lynxthoughts.com/2016/09/06/philosophy-tuesday-102/, original credit unknown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98813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https://defenceindepth.co/2018/06/20/the-twenty-first-century-general-from-individual-to-collective-command/</a:t>
            </a:r>
          </a:p>
          <a:p>
            <a:endParaRPr lang="en-GB" dirty="0"/>
          </a:p>
          <a:p>
            <a:r>
              <a:rPr lang="en-GB" dirty="0"/>
              <a:t>The “McChrystal Spaghetti” (pictured) drew a large amount of criticism in the media, however it illustrates the sheer scope of activity and systems within the operating environment in Afghanistan.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3118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Image sources: https://en.wikipedia.org/wiki/File:Clausewitz.jpg</a:t>
            </a:r>
          </a:p>
          <a:p>
            <a:r>
              <a:rPr lang="en-GB" dirty="0"/>
              <a:t>https://upload.wikimedia.org/wikipedia/commons/e/e2/Portrait_of_Niccol%C3%B2_Machiavelli_by_Santi_di_Tito.jpg</a:t>
            </a:r>
          </a:p>
          <a:p>
            <a:endParaRPr lang="en-GB" dirty="0"/>
          </a:p>
          <a:p>
            <a:r>
              <a:rPr lang="en-GB" dirty="0"/>
              <a:t>Note that both “Engage” and “Constrain” indicate a desire to be </a:t>
            </a:r>
            <a:r>
              <a:rPr lang="en-GB" i="1" dirty="0"/>
              <a:t>both</a:t>
            </a:r>
            <a:r>
              <a:rPr lang="en-GB" i="0" dirty="0"/>
              <a:t> “loved” and “feared”</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41243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9658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First definition is more specific than other definitions available</a:t>
            </a:r>
          </a:p>
          <a:p>
            <a:r>
              <a:rPr lang="en-GB" dirty="0"/>
              <a:t>RAND/Paul K Davis paper: https://www.rand.org/content/dam/rand/pubs/monograph_reports/2006/MR1477.pdf </a:t>
            </a:r>
          </a:p>
          <a:p>
            <a:r>
              <a:rPr lang="en-GB" dirty="0"/>
              <a:t>Gen Mattis paper on EBO: https://apps.dtic.mil/sti/citations/ADA490619 or https://smallwarsjournal.com/documents/usjfcomebomemo.pdf</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43542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Contribution Problem – e.g. NATO expansion with Sweden and Finland</a:t>
            </a:r>
          </a:p>
          <a:p>
            <a:r>
              <a:rPr lang="en-GB" dirty="0"/>
              <a:t>Overlap with the concept of ‘gestalt’ in Psychology</a:t>
            </a:r>
          </a:p>
          <a:p>
            <a:r>
              <a:rPr lang="en-GB" dirty="0"/>
              <a:t>Feedback Delay Problem – may contradict previous activity</a:t>
            </a:r>
          </a:p>
          <a:p>
            <a:r>
              <a:rPr lang="en-GB" dirty="0"/>
              <a:t>Escalation Problem – Responses will tend to be sub-optimal when the ‘red lines’ for escalation are unknown</a:t>
            </a:r>
          </a:p>
          <a:p>
            <a:r>
              <a:rPr lang="en-GB" dirty="0"/>
              <a:t>Agency problem – The ability to resist a kinetic effect is contingent on the capability to do so, the ability to resist an information effect can be based on conscious choices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3022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42556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News snippets copyright BBC and NATO</a:t>
            </a:r>
          </a:p>
          <a:p>
            <a:endParaRPr lang="en-GB" dirty="0"/>
          </a:p>
          <a:p>
            <a:r>
              <a:rPr lang="en-GB" dirty="0"/>
              <a:t>Levels of activity represent a spectrum rather than distinct categories.</a:t>
            </a:r>
          </a:p>
          <a:p>
            <a:r>
              <a:rPr lang="en-GB" dirty="0"/>
              <a:t>Builds on the RAND Grey Zone paper, acknowledging that </a:t>
            </a:r>
            <a:r>
              <a:rPr lang="en-GB" i="1" dirty="0"/>
              <a:t>our</a:t>
            </a:r>
            <a:r>
              <a:rPr lang="en-GB" i="0" dirty="0"/>
              <a:t> activity can also be categorised.</a:t>
            </a:r>
            <a:endParaRPr lang="en-GB" dirty="0"/>
          </a:p>
          <a:p>
            <a:r>
              <a:rPr lang="en-GB" dirty="0"/>
              <a:t>Supplements Protect, Engage, Constrain with an additional dimension of assertiveness.</a:t>
            </a:r>
          </a:p>
          <a:p>
            <a:r>
              <a:rPr lang="en-GB" dirty="0"/>
              <a:t>Provides a useful guideline for planning and describing activity.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78571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Note that UK JFAC’s current position is a microcosm of the wider problem faced by Defence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37877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8459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90285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14482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55899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Deterrence is an important part of Grey Zone activity, but tends to dominate the conversation and thinking. Behavioural effects in reality are about much more than deterrence. </a:t>
            </a:r>
          </a:p>
          <a:p>
            <a:r>
              <a:rPr lang="en-GB" dirty="0"/>
              <a:t>Questions on deterrence can be taken at the end.</a:t>
            </a:r>
          </a:p>
          <a:p>
            <a:r>
              <a:rPr lang="en-GB" dirty="0"/>
              <a:t>Note that a key insight is that there is one specific circumstance where measuring deterrence is straightforward: When it has happened to us.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18862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Quote from </a:t>
            </a:r>
            <a:r>
              <a:rPr lang="en-GB" dirty="0">
                <a:hlinkClick r:id="rId3"/>
              </a:rPr>
              <a:t>https://www.raf.mod.uk/our-organisation/groups/no-11-group/</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69529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7860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Growing body of literature – mostly theoretical, directives, frameworks dictating the necessity to adapt to competition and describing the operating environment</a:t>
            </a:r>
          </a:p>
          <a:p>
            <a:r>
              <a:rPr lang="en-GB" dirty="0"/>
              <a:t>Limited literature on </a:t>
            </a:r>
            <a:r>
              <a:rPr lang="en-GB" i="1" dirty="0"/>
              <a:t>how</a:t>
            </a:r>
            <a:r>
              <a:rPr lang="en-GB" i="0" dirty="0"/>
              <a:t> to do competition.</a:t>
            </a:r>
            <a:endParaRPr lang="en-GB" dirty="0"/>
          </a:p>
          <a:p>
            <a:endParaRPr lang="en-GB" dirty="0"/>
          </a:p>
          <a:p>
            <a:r>
              <a:rPr lang="en-GB" dirty="0" err="1"/>
              <a:t>IOpC</a:t>
            </a:r>
            <a:r>
              <a:rPr lang="en-GB" dirty="0"/>
              <a:t>: https://assets.publishing.service.gov.uk/government/uploads/system/uploads/attachment_data/file/1014659/Integrated_Operating_Concept_2025.pdf</a:t>
            </a:r>
          </a:p>
          <a:p>
            <a:r>
              <a:rPr lang="en-GB" dirty="0"/>
              <a:t>Integrated Review: https://assets.publishing.service.gov.uk/government/uploads/system/uploads/attachment_data/file/975077/Global_Britain_in_a_Competitive_Age-_the_Integrated_Review_of_Security__Defence__Development_and_Foreign_Policy.pdf</a:t>
            </a:r>
          </a:p>
          <a:p>
            <a:r>
              <a:rPr lang="en-GB" dirty="0"/>
              <a:t>TRADOC Operational Environment 2021-2030: https://oe.tradoc.army.mil/2021/10/04/the-operational-environment-2021-2030-great-power-competition-crisis-and-conflict-2/</a:t>
            </a:r>
          </a:p>
          <a:p>
            <a:r>
              <a:rPr lang="en-GB" dirty="0"/>
              <a:t>CSAF Accelerate Change or Lose: https://www.af.mil/Portals/1/documents/2020SAF/ACOL_booklet_FINAL_13_Nov_1006_WEB.pdf</a:t>
            </a:r>
          </a:p>
          <a:p>
            <a:endParaRPr lang="en-GB" dirty="0"/>
          </a:p>
          <a:p>
            <a:r>
              <a:rPr lang="en-GB" dirty="0"/>
              <a:t>RAND Papers:</a:t>
            </a:r>
          </a:p>
          <a:p>
            <a:r>
              <a:rPr lang="en-GB" dirty="0"/>
              <a:t>Competing in the Gray Zone: https://www.rand.org/content/dam/rand/pubs/research_reports/RR2700/RR2791/RAND_RR2791.pdf</a:t>
            </a:r>
          </a:p>
          <a:p>
            <a:r>
              <a:rPr lang="en-GB" dirty="0"/>
              <a:t>Gaining Competitive Advantage in the Gray Zone: https://www.rand.org/content/dam/rand/pubs/research_reports/RR2900/RR2942/RAND_RR2942.pdf</a:t>
            </a:r>
          </a:p>
          <a:p>
            <a:endParaRPr lang="en-GB" dirty="0"/>
          </a:p>
          <a:p>
            <a:r>
              <a:rPr lang="en-GB" dirty="0"/>
              <a:t>RAND papers, levels of activity (unit of currency)</a:t>
            </a:r>
          </a:p>
          <a:p>
            <a:endParaRPr lang="en-GB" dirty="0"/>
          </a:p>
          <a:p>
            <a:r>
              <a:rPr lang="en-GB" dirty="0"/>
              <a:t>Nascent acknowledgement of the reality, while actively participating in it</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6918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All snippets copyright BBC.</a:t>
            </a:r>
          </a:p>
          <a:p>
            <a:r>
              <a:rPr lang="en-GB" dirty="0"/>
              <a:t>Examples spanning the full range of Diplomatic, Information, Military, and Economic levers, most examples span multiple levers.</a:t>
            </a:r>
          </a:p>
          <a:p>
            <a:r>
              <a:rPr lang="en-GB" dirty="0"/>
              <a:t>The current reality maps well with the theoretical descriptions. We have a good set of widely agreed and robust descriptions of the operating environment.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619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Source: https://assets.publishing.service.gov.uk/government/uploads/system/uploads/attachment_data/file/1014659/Integrated_Operating_Concept_2025.pdf</a:t>
            </a:r>
          </a:p>
          <a:p>
            <a:endParaRPr lang="en-GB" dirty="0"/>
          </a:p>
          <a:p>
            <a:endParaRPr lang="en-GB" dirty="0"/>
          </a:p>
          <a:p>
            <a:r>
              <a:rPr lang="en-GB" dirty="0"/>
              <a:t>The Integrated Operating Framework is part of the Integrated Operating Concept and describes the types of operations that will be conducted within a sub-threshold environment.</a:t>
            </a:r>
          </a:p>
          <a:p>
            <a:r>
              <a:rPr lang="en-GB" dirty="0"/>
              <a:t>Examples:</a:t>
            </a:r>
          </a:p>
          <a:p>
            <a:r>
              <a:rPr lang="en-GB" dirty="0"/>
              <a:t>Protect – ongoing use of Quick Reaction Alert aircraft to protect UK airspace</a:t>
            </a:r>
          </a:p>
          <a:p>
            <a:r>
              <a:rPr lang="en-GB" dirty="0"/>
              <a:t>Engage – Deployment of P-8 aircraft to Iceland in Autumn 2021</a:t>
            </a:r>
          </a:p>
          <a:p>
            <a:r>
              <a:rPr lang="en-GB" dirty="0"/>
              <a:t>Constrain – Deliveries of weaponry to Ukraine prior to its invasion in Feb 2022</a:t>
            </a:r>
          </a:p>
          <a:p>
            <a:endParaRPr lang="en-GB" dirty="0"/>
          </a:p>
          <a:p>
            <a:r>
              <a:rPr lang="en-GB" dirty="0"/>
              <a:t>As with the previous slide, these are a useful and valid set of descriptions in reality.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8361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1231900"/>
            <a:ext cx="5911850" cy="3325813"/>
          </a:xfrm>
        </p:spPr>
      </p:sp>
      <p:sp>
        <p:nvSpPr>
          <p:cNvPr id="3" name="Notes Placeholder 2"/>
          <p:cNvSpPr>
            <a:spLocks noGrp="1"/>
          </p:cNvSpPr>
          <p:nvPr>
            <p:ph type="body" idx="1"/>
          </p:nvPr>
        </p:nvSpPr>
        <p:spPr/>
        <p:txBody>
          <a:bodyPr/>
          <a:lstStyle/>
          <a:p>
            <a:r>
              <a:rPr lang="en-GB" dirty="0"/>
              <a:t>Competitive Operations vs Sub-threshold operations – sub-threshold carries an implication of being adversary-facing</a:t>
            </a:r>
          </a:p>
          <a:p>
            <a:r>
              <a:rPr lang="en-GB" dirty="0"/>
              <a:t>The verb ‘operate’ is very commonly used in other contexts!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687CF-2C1D-4581-9F11-AE379C786F76}"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68128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527051" y="430220"/>
            <a:ext cx="4921540" cy="701731"/>
          </a:xfrm>
        </p:spPr>
        <p:txBody>
          <a:bodyPr/>
          <a:lstStyle>
            <a:lvl1pPr>
              <a:defRPr/>
            </a:lvl1pPr>
          </a:lstStyle>
          <a:p>
            <a:pPr lvl="0"/>
            <a:r>
              <a:rPr lang="en-GB" altLang="en-US" noProof="0"/>
              <a:t>Presentation Title</a:t>
            </a:r>
          </a:p>
        </p:txBody>
      </p:sp>
      <p:sp>
        <p:nvSpPr>
          <p:cNvPr id="104451" name="Rectangle 3"/>
          <p:cNvSpPr>
            <a:spLocks noGrp="1" noChangeArrowheads="1"/>
          </p:cNvSpPr>
          <p:nvPr>
            <p:ph type="subTitle" idx="1"/>
          </p:nvPr>
        </p:nvSpPr>
        <p:spPr>
          <a:xfrm>
            <a:off x="527051" y="1673226"/>
            <a:ext cx="5905500" cy="461665"/>
          </a:xfrm>
        </p:spPr>
        <p:txBody>
          <a:bodyPr/>
          <a:lstStyle>
            <a:lvl1pPr marL="0" indent="0">
              <a:buFontTx/>
              <a:buNone/>
              <a:defRPr/>
            </a:lvl1pPr>
          </a:lstStyle>
          <a:p>
            <a:pPr lvl="0"/>
            <a:r>
              <a:rPr lang="en-GB" altLang="en-US" noProof="0"/>
              <a:t>Presentation sub-heading text</a:t>
            </a:r>
          </a:p>
        </p:txBody>
      </p:sp>
      <p:pic>
        <p:nvPicPr>
          <p:cNvPr id="104452" name="Picture 4" descr="raf_graphic_powerpoint_bottom_horizontal_logo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4452938"/>
            <a:ext cx="12192000" cy="2405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af_logo_150ppi">
            <a:extLst>
              <a:ext uri="{FF2B5EF4-FFF2-40B4-BE49-F238E27FC236}">
                <a16:creationId xmlns:a16="http://schemas.microsoft.com/office/drawing/2014/main" id="{697BA937-BADE-40DE-B53F-A840AE3B4DC0}"/>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9696400" y="5587254"/>
            <a:ext cx="1997893" cy="86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30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27052" y="430220"/>
            <a:ext cx="7965642" cy="701731"/>
          </a:xfr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1708300" y="1673225"/>
            <a:ext cx="8236101" cy="22344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30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33736" y="430219"/>
            <a:ext cx="794064" cy="787330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60548" y="430213"/>
            <a:ext cx="3065455" cy="3452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38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2" y="430220"/>
            <a:ext cx="7965642" cy="701731"/>
          </a:xfrm>
        </p:spPr>
        <p:txBody>
          <a:bodyPr/>
          <a:lstStyle/>
          <a:p>
            <a:r>
              <a:rPr lang="en-US"/>
              <a:t>Click to edit Master title style</a:t>
            </a:r>
            <a:endParaRPr lang="en-GB"/>
          </a:p>
        </p:txBody>
      </p:sp>
      <p:sp>
        <p:nvSpPr>
          <p:cNvPr id="3" name="Content Placeholder 2"/>
          <p:cNvSpPr>
            <a:spLocks noGrp="1"/>
          </p:cNvSpPr>
          <p:nvPr>
            <p:ph idx="1"/>
          </p:nvPr>
        </p:nvSpPr>
        <p:spPr>
          <a:xfrm>
            <a:off x="527052" y="1673227"/>
            <a:ext cx="6000749" cy="2234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723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4406907"/>
            <a:ext cx="9578263" cy="646331"/>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4006792"/>
            <a:ext cx="10363200" cy="400110"/>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Tree>
    <p:extLst>
      <p:ext uri="{BB962C8B-B14F-4D97-AF65-F5344CB8AC3E}">
        <p14:creationId xmlns:p14="http://schemas.microsoft.com/office/powerpoint/2010/main" val="20189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2" y="430220"/>
            <a:ext cx="7965642" cy="701731"/>
          </a:xfrm>
        </p:spPr>
        <p:txBody>
          <a:bodyPr/>
          <a:lstStyle/>
          <a:p>
            <a:r>
              <a:rPr lang="en-US"/>
              <a:t>Click to edit Master title style</a:t>
            </a:r>
            <a:endParaRPr lang="en-GB"/>
          </a:p>
        </p:txBody>
      </p:sp>
      <p:sp>
        <p:nvSpPr>
          <p:cNvPr id="3" name="Content Placeholder 2"/>
          <p:cNvSpPr>
            <a:spLocks noGrp="1"/>
          </p:cNvSpPr>
          <p:nvPr>
            <p:ph sz="half" idx="1"/>
          </p:nvPr>
        </p:nvSpPr>
        <p:spPr>
          <a:xfrm>
            <a:off x="527051" y="1673228"/>
            <a:ext cx="2897716" cy="3416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627972" y="1673228"/>
            <a:ext cx="2899833" cy="3416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168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4"/>
            <a:ext cx="7965642" cy="70173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713213"/>
            <a:ext cx="5386917" cy="461665"/>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713213"/>
            <a:ext cx="5389033" cy="461665"/>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48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052" y="430220"/>
            <a:ext cx="7965642" cy="701731"/>
          </a:xfrm>
        </p:spPr>
        <p:txBody>
          <a:bodyPr/>
          <a:lstStyle/>
          <a:p>
            <a:r>
              <a:rPr lang="en-US"/>
              <a:t>Click to edit Master title style</a:t>
            </a:r>
            <a:endParaRPr lang="en-GB"/>
          </a:p>
        </p:txBody>
      </p:sp>
    </p:spTree>
    <p:extLst>
      <p:ext uri="{BB962C8B-B14F-4D97-AF65-F5344CB8AC3E}">
        <p14:creationId xmlns:p14="http://schemas.microsoft.com/office/powerpoint/2010/main" val="388390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61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65768"/>
            <a:ext cx="3709670" cy="369332"/>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22837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5"/>
            <a:ext cx="4011084" cy="307777"/>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55204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98006"/>
            <a:ext cx="3709670" cy="36933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9"/>
            <a:ext cx="7315200" cy="58477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GB"/>
          </a:p>
        </p:txBody>
      </p:sp>
      <p:sp>
        <p:nvSpPr>
          <p:cNvPr id="4" name="Text Placeholder 3"/>
          <p:cNvSpPr>
            <a:spLocks noGrp="1"/>
          </p:cNvSpPr>
          <p:nvPr>
            <p:ph type="body" sz="half" idx="2"/>
          </p:nvPr>
        </p:nvSpPr>
        <p:spPr>
          <a:xfrm>
            <a:off x="2389717" y="5367342"/>
            <a:ext cx="7315200" cy="307777"/>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293968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527055" y="430220"/>
            <a:ext cx="2694969"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lvl="0"/>
            <a:r>
              <a:rPr lang="en-GB" altLang="en-US"/>
              <a:t>Slide title</a:t>
            </a:r>
          </a:p>
        </p:txBody>
      </p:sp>
      <p:sp>
        <p:nvSpPr>
          <p:cNvPr id="103427" name="Rectangle 3"/>
          <p:cNvSpPr>
            <a:spLocks noGrp="1" noChangeArrowheads="1"/>
          </p:cNvSpPr>
          <p:nvPr>
            <p:ph type="body" idx="1"/>
          </p:nvPr>
        </p:nvSpPr>
        <p:spPr bwMode="auto">
          <a:xfrm>
            <a:off x="527052" y="1673227"/>
            <a:ext cx="6000749" cy="223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Slide body text</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7" name="Picture 4" descr="raf_logo_150ppi">
            <a:extLst>
              <a:ext uri="{FF2B5EF4-FFF2-40B4-BE49-F238E27FC236}">
                <a16:creationId xmlns:a16="http://schemas.microsoft.com/office/drawing/2014/main" id="{8A3507A5-9036-4180-BC37-274C3F935131}"/>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9696400" y="5587254"/>
            <a:ext cx="1997893" cy="86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44884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b="1">
          <a:solidFill>
            <a:schemeClr val="tx2"/>
          </a:solidFill>
          <a:latin typeface="+mj-lt"/>
          <a:ea typeface="+mj-ea"/>
          <a:cs typeface="+mj-cs"/>
        </a:defRPr>
      </a:lvl1pPr>
      <a:lvl2pPr algn="l" rtl="0" fontAlgn="base">
        <a:lnSpc>
          <a:spcPct val="90000"/>
        </a:lnSpc>
        <a:spcBef>
          <a:spcPct val="0"/>
        </a:spcBef>
        <a:spcAft>
          <a:spcPct val="0"/>
        </a:spcAft>
        <a:defRPr sz="4400" b="1">
          <a:solidFill>
            <a:schemeClr val="tx2"/>
          </a:solidFill>
          <a:latin typeface="Arial" charset="0"/>
          <a:cs typeface="Arial" charset="0"/>
        </a:defRPr>
      </a:lvl2pPr>
      <a:lvl3pPr algn="l" rtl="0" fontAlgn="base">
        <a:lnSpc>
          <a:spcPct val="90000"/>
        </a:lnSpc>
        <a:spcBef>
          <a:spcPct val="0"/>
        </a:spcBef>
        <a:spcAft>
          <a:spcPct val="0"/>
        </a:spcAft>
        <a:defRPr sz="4400" b="1">
          <a:solidFill>
            <a:schemeClr val="tx2"/>
          </a:solidFill>
          <a:latin typeface="Arial" charset="0"/>
          <a:cs typeface="Arial" charset="0"/>
        </a:defRPr>
      </a:lvl3pPr>
      <a:lvl4pPr algn="l" rtl="0" fontAlgn="base">
        <a:lnSpc>
          <a:spcPct val="90000"/>
        </a:lnSpc>
        <a:spcBef>
          <a:spcPct val="0"/>
        </a:spcBef>
        <a:spcAft>
          <a:spcPct val="0"/>
        </a:spcAft>
        <a:defRPr sz="4400" b="1">
          <a:solidFill>
            <a:schemeClr val="tx2"/>
          </a:solidFill>
          <a:latin typeface="Arial" charset="0"/>
          <a:cs typeface="Arial" charset="0"/>
        </a:defRPr>
      </a:lvl4pPr>
      <a:lvl5pPr algn="l" rtl="0" fontAlgn="base">
        <a:lnSpc>
          <a:spcPct val="90000"/>
        </a:lnSpc>
        <a:spcBef>
          <a:spcPct val="0"/>
        </a:spcBef>
        <a:spcAft>
          <a:spcPct val="0"/>
        </a:spcAft>
        <a:defRPr sz="4400" b="1">
          <a:solidFill>
            <a:schemeClr val="tx2"/>
          </a:solidFill>
          <a:latin typeface="Arial" charset="0"/>
          <a:cs typeface="Arial" charset="0"/>
        </a:defRPr>
      </a:lvl5pPr>
      <a:lvl6pPr marL="457178" algn="l" rtl="0" fontAlgn="base">
        <a:lnSpc>
          <a:spcPct val="90000"/>
        </a:lnSpc>
        <a:spcBef>
          <a:spcPct val="0"/>
        </a:spcBef>
        <a:spcAft>
          <a:spcPct val="0"/>
        </a:spcAft>
        <a:defRPr sz="4400" b="1">
          <a:solidFill>
            <a:schemeClr val="tx2"/>
          </a:solidFill>
          <a:latin typeface="Arial" charset="0"/>
          <a:cs typeface="Arial" charset="0"/>
        </a:defRPr>
      </a:lvl6pPr>
      <a:lvl7pPr marL="914354" algn="l" rtl="0" fontAlgn="base">
        <a:lnSpc>
          <a:spcPct val="90000"/>
        </a:lnSpc>
        <a:spcBef>
          <a:spcPct val="0"/>
        </a:spcBef>
        <a:spcAft>
          <a:spcPct val="0"/>
        </a:spcAft>
        <a:defRPr sz="4400" b="1">
          <a:solidFill>
            <a:schemeClr val="tx2"/>
          </a:solidFill>
          <a:latin typeface="Arial" charset="0"/>
          <a:cs typeface="Arial" charset="0"/>
        </a:defRPr>
      </a:lvl7pPr>
      <a:lvl8pPr marL="1371532" algn="l" rtl="0" fontAlgn="base">
        <a:lnSpc>
          <a:spcPct val="90000"/>
        </a:lnSpc>
        <a:spcBef>
          <a:spcPct val="0"/>
        </a:spcBef>
        <a:spcAft>
          <a:spcPct val="0"/>
        </a:spcAft>
        <a:defRPr sz="4400" b="1">
          <a:solidFill>
            <a:schemeClr val="tx2"/>
          </a:solidFill>
          <a:latin typeface="Arial" charset="0"/>
          <a:cs typeface="Arial" charset="0"/>
        </a:defRPr>
      </a:lvl8pPr>
      <a:lvl9pPr marL="1828709" algn="l" rtl="0" fontAlgn="base">
        <a:lnSpc>
          <a:spcPct val="90000"/>
        </a:lnSpc>
        <a:spcBef>
          <a:spcPct val="0"/>
        </a:spcBef>
        <a:spcAft>
          <a:spcPct val="0"/>
        </a:spcAft>
        <a:defRPr sz="4400" b="1">
          <a:solidFill>
            <a:schemeClr val="tx2"/>
          </a:solidFill>
          <a:latin typeface="Arial" charset="0"/>
          <a:cs typeface="Arial" charset="0"/>
        </a:defRPr>
      </a:lvl9pPr>
    </p:titleStyle>
    <p:bodyStyle>
      <a:lvl1pPr marL="342882" indent="-342882" algn="l" rtl="0" fontAlgn="base">
        <a:spcBef>
          <a:spcPct val="20000"/>
        </a:spcBef>
        <a:spcAft>
          <a:spcPct val="0"/>
        </a:spcAft>
        <a:buChar char="•"/>
        <a:defRPr sz="2400">
          <a:solidFill>
            <a:schemeClr val="tx1"/>
          </a:solidFill>
          <a:latin typeface="+mn-lt"/>
          <a:ea typeface="+mn-ea"/>
          <a:cs typeface="+mn-cs"/>
        </a:defRPr>
      </a:lvl1pPr>
      <a:lvl2pPr marL="742913" indent="-285737" algn="l" rtl="0" fontAlgn="base">
        <a:spcBef>
          <a:spcPct val="20000"/>
        </a:spcBef>
        <a:spcAft>
          <a:spcPct val="0"/>
        </a:spcAft>
        <a:buChar char="–"/>
        <a:defRPr sz="2400">
          <a:solidFill>
            <a:schemeClr val="tx1"/>
          </a:solidFill>
          <a:latin typeface="+mn-lt"/>
          <a:cs typeface="+mn-cs"/>
        </a:defRPr>
      </a:lvl2pPr>
      <a:lvl3pPr marL="1142942" indent="-228589" algn="l" rtl="0" fontAlgn="base">
        <a:spcBef>
          <a:spcPct val="20000"/>
        </a:spcBef>
        <a:spcAft>
          <a:spcPct val="0"/>
        </a:spcAft>
        <a:buChar char="•"/>
        <a:defRPr sz="2400">
          <a:solidFill>
            <a:schemeClr val="tx1"/>
          </a:solidFill>
          <a:latin typeface="+mn-lt"/>
          <a:cs typeface="+mn-cs"/>
        </a:defRPr>
      </a:lvl3pPr>
      <a:lvl4pPr marL="1600120" indent="-228589" algn="l" rtl="0" fontAlgn="base">
        <a:spcBef>
          <a:spcPct val="20000"/>
        </a:spcBef>
        <a:spcAft>
          <a:spcPct val="0"/>
        </a:spcAft>
        <a:buChar char="–"/>
        <a:defRPr sz="2400">
          <a:solidFill>
            <a:schemeClr val="tx1"/>
          </a:solidFill>
          <a:latin typeface="+mn-lt"/>
          <a:cs typeface="+mn-cs"/>
        </a:defRPr>
      </a:lvl4pPr>
      <a:lvl5pPr marL="2057298" indent="-228589" algn="l" rtl="0" fontAlgn="base">
        <a:spcBef>
          <a:spcPct val="20000"/>
        </a:spcBef>
        <a:spcAft>
          <a:spcPct val="0"/>
        </a:spcAft>
        <a:buChar char="»"/>
        <a:defRPr sz="2400">
          <a:solidFill>
            <a:schemeClr val="tx1"/>
          </a:solidFill>
          <a:latin typeface="+mn-lt"/>
          <a:cs typeface="+mn-cs"/>
        </a:defRPr>
      </a:lvl5pPr>
      <a:lvl6pPr marL="2514474" indent="-228589" algn="l" rtl="0" fontAlgn="base">
        <a:spcBef>
          <a:spcPct val="20000"/>
        </a:spcBef>
        <a:spcAft>
          <a:spcPct val="0"/>
        </a:spcAft>
        <a:buChar char="»"/>
        <a:defRPr sz="2400">
          <a:solidFill>
            <a:schemeClr val="tx1"/>
          </a:solidFill>
          <a:latin typeface="+mn-lt"/>
          <a:cs typeface="+mn-cs"/>
        </a:defRPr>
      </a:lvl6pPr>
      <a:lvl7pPr marL="2971652" indent="-228589" algn="l" rtl="0" fontAlgn="base">
        <a:spcBef>
          <a:spcPct val="20000"/>
        </a:spcBef>
        <a:spcAft>
          <a:spcPct val="0"/>
        </a:spcAft>
        <a:buChar char="»"/>
        <a:defRPr sz="2400">
          <a:solidFill>
            <a:schemeClr val="tx1"/>
          </a:solidFill>
          <a:latin typeface="+mn-lt"/>
          <a:cs typeface="+mn-cs"/>
        </a:defRPr>
      </a:lvl7pPr>
      <a:lvl8pPr marL="3428829" indent="-228589" algn="l" rtl="0" fontAlgn="base">
        <a:spcBef>
          <a:spcPct val="20000"/>
        </a:spcBef>
        <a:spcAft>
          <a:spcPct val="0"/>
        </a:spcAft>
        <a:buChar char="»"/>
        <a:defRPr sz="2400">
          <a:solidFill>
            <a:schemeClr val="tx1"/>
          </a:solidFill>
          <a:latin typeface="+mn-lt"/>
          <a:cs typeface="+mn-cs"/>
        </a:defRPr>
      </a:lvl8pPr>
      <a:lvl9pPr marL="3886006" indent="-228589"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D1D6150-E66A-4033-820D-08B00C874096}"/>
              </a:ext>
            </a:extLst>
          </p:cNvPr>
          <p:cNvSpPr>
            <a:spLocks noGrp="1"/>
          </p:cNvSpPr>
          <p:nvPr>
            <p:ph type="subTitle" idx="1"/>
          </p:nvPr>
        </p:nvSpPr>
        <p:spPr>
          <a:xfrm>
            <a:off x="0" y="2745596"/>
            <a:ext cx="12192000" cy="2579168"/>
          </a:xfrm>
        </p:spPr>
        <p:txBody>
          <a:bodyPr/>
          <a:lstStyle/>
          <a:p>
            <a:pPr algn="ctr"/>
            <a:r>
              <a:rPr lang="en-GB" altLang="en-US" sz="3600" b="1" dirty="0">
                <a:solidFill>
                  <a:srgbClr val="FFFFFF"/>
                </a:solidFill>
                <a:latin typeface="Arial"/>
              </a:rPr>
              <a:t>The Royal Air Force and the Grey Zone: Challenges and Insights</a:t>
            </a:r>
          </a:p>
          <a:p>
            <a:pPr algn="ctr"/>
            <a:r>
              <a:rPr lang="en-GB" altLang="en-US" sz="3200" b="1" dirty="0">
                <a:solidFill>
                  <a:srgbClr val="FFFFFF"/>
                </a:solidFill>
                <a:latin typeface="Arial" panose="020B0604020202020204" pitchFamily="34" charset="0"/>
              </a:rPr>
              <a:t>Mr Mike Sinha</a:t>
            </a:r>
          </a:p>
          <a:p>
            <a:pPr algn="ctr"/>
            <a:r>
              <a:rPr lang="en-GB" altLang="en-US" sz="1600" b="1" dirty="0">
                <a:solidFill>
                  <a:srgbClr val="FFFFFF"/>
                </a:solidFill>
                <a:latin typeface="Arial"/>
              </a:rPr>
              <a:t>Air &amp; Space Warfare Centre</a:t>
            </a:r>
            <a:br>
              <a:rPr lang="en-GB" altLang="en-US" sz="1600" b="1" dirty="0">
                <a:solidFill>
                  <a:srgbClr val="FFFFFF"/>
                </a:solidFill>
                <a:latin typeface="Arial"/>
              </a:rPr>
            </a:br>
            <a:r>
              <a:rPr lang="en-GB" altLang="en-US" sz="1600" b="1" dirty="0">
                <a:solidFill>
                  <a:srgbClr val="FFFFFF"/>
                </a:solidFill>
                <a:latin typeface="Arial"/>
              </a:rPr>
              <a:t>UK Joint Force Air Component </a:t>
            </a:r>
            <a:br>
              <a:rPr lang="en-GB" altLang="en-US" sz="1600" b="1" dirty="0">
                <a:solidFill>
                  <a:srgbClr val="FFFFFF"/>
                </a:solidFill>
                <a:latin typeface="Arial"/>
              </a:rPr>
            </a:br>
            <a:r>
              <a:rPr lang="en-GB" altLang="en-US" sz="1600" b="1" dirty="0">
                <a:solidFill>
                  <a:srgbClr val="FFFFFF"/>
                </a:solidFill>
                <a:latin typeface="Arial"/>
              </a:rPr>
              <a:t>Senior Operational Analyst</a:t>
            </a:r>
            <a:endParaRPr lang="en-GB" altLang="en-US" sz="1600" b="1" dirty="0">
              <a:solidFill>
                <a:srgbClr val="FFFFFF"/>
              </a:solidFill>
              <a:latin typeface="Arial" panose="020B0604020202020204" pitchFamily="34" charset="0"/>
            </a:endParaRPr>
          </a:p>
        </p:txBody>
      </p:sp>
      <p:pic>
        <p:nvPicPr>
          <p:cNvPr id="7" name="Picture 2" descr="badge_11_group">
            <a:extLst>
              <a:ext uri="{FF2B5EF4-FFF2-40B4-BE49-F238E27FC236}">
                <a16:creationId xmlns:a16="http://schemas.microsoft.com/office/drawing/2014/main" id="{22D1888B-0271-4F94-B6DE-C394F0613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991" y="338657"/>
            <a:ext cx="1622260" cy="224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892C010-364F-4E95-A2C9-D3D70E418FC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78906" y="338656"/>
            <a:ext cx="1720940" cy="2249279"/>
          </a:xfrm>
          <a:prstGeom prst="rect">
            <a:avLst/>
          </a:prstGeom>
          <a:noFill/>
          <a:ln>
            <a:noFill/>
          </a:ln>
        </p:spPr>
      </p:pic>
      <p:pic>
        <p:nvPicPr>
          <p:cNvPr id="5" name="Picture 4">
            <a:extLst>
              <a:ext uri="{FF2B5EF4-FFF2-40B4-BE49-F238E27FC236}">
                <a16:creationId xmlns:a16="http://schemas.microsoft.com/office/drawing/2014/main" id="{193D1450-A64D-4359-9B55-6D4F0F69FA7E}"/>
              </a:ext>
            </a:extLst>
          </p:cNvPr>
          <p:cNvPicPr>
            <a:picLocks noChangeAspect="1"/>
          </p:cNvPicPr>
          <p:nvPr/>
        </p:nvPicPr>
        <p:blipFill>
          <a:blip r:embed="rId5"/>
          <a:stretch>
            <a:fillRect/>
          </a:stretch>
        </p:blipFill>
        <p:spPr>
          <a:xfrm>
            <a:off x="6983718" y="939586"/>
            <a:ext cx="1514330" cy="1537046"/>
          </a:xfrm>
          <a:prstGeom prst="rect">
            <a:avLst/>
          </a:prstGeom>
        </p:spPr>
      </p:pic>
    </p:spTree>
    <p:extLst>
      <p:ext uri="{BB962C8B-B14F-4D97-AF65-F5344CB8AC3E}">
        <p14:creationId xmlns:p14="http://schemas.microsoft.com/office/powerpoint/2010/main" val="4176531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84068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Volatility, Uncertainty, Complexity and Ambiguity</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7597687" cy="51398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Volatility – how quickly are things going to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Uncertainty – how confident can we be in what the future looks like?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739ABC">
                    <a:lumMod val="75000"/>
                  </a:srgbClr>
                </a:solidFill>
                <a:latin typeface="Arial"/>
                <a:cs typeface="Arial"/>
              </a:rPr>
              <a:t>Complexity – how difficult is it to understand the totality of the problem?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Ambiguity – how differently can/do people interpret observations of the same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VUCA exists in Warfighting but exists to a </a:t>
            </a:r>
            <a:r>
              <a:rPr kumimoji="0" lang="en-GB" sz="1600" b="0" i="0" u="sng" strike="noStrike" kern="1200" cap="none" spc="0" normalizeH="0" baseline="0" noProof="0" dirty="0">
                <a:ln>
                  <a:noFill/>
                </a:ln>
                <a:solidFill>
                  <a:srgbClr val="739ABC">
                    <a:lumMod val="75000"/>
                  </a:srgbClr>
                </a:solidFill>
                <a:effectLst/>
                <a:uLnTx/>
                <a:uFillTx/>
                <a:latin typeface="Arial"/>
                <a:ea typeface="+mn-ea"/>
                <a:cs typeface="Arial"/>
              </a:rPr>
              <a:t>much</a:t>
            </a: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 higher degree </a:t>
            </a:r>
            <a:b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b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in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pic>
        <p:nvPicPr>
          <p:cNvPr id="2050" name="Picture 2">
            <a:extLst>
              <a:ext uri="{FF2B5EF4-FFF2-40B4-BE49-F238E27FC236}">
                <a16:creationId xmlns:a16="http://schemas.microsoft.com/office/drawing/2014/main" id="{DEDF6B84-FA74-4B50-B162-389540C9E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701" y="1075353"/>
            <a:ext cx="3781174" cy="40921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51BAB2E-395B-4A28-9690-FCCBDD7E4470}"/>
              </a:ext>
            </a:extLst>
          </p:cNvPr>
          <p:cNvPicPr>
            <a:picLocks noChangeAspect="1"/>
          </p:cNvPicPr>
          <p:nvPr/>
        </p:nvPicPr>
        <p:blipFill>
          <a:blip r:embed="rId4"/>
          <a:stretch>
            <a:fillRect/>
          </a:stretch>
        </p:blipFill>
        <p:spPr>
          <a:xfrm>
            <a:off x="3109275" y="2847863"/>
            <a:ext cx="2717656" cy="1619473"/>
          </a:xfrm>
          <a:prstGeom prst="rect">
            <a:avLst/>
          </a:prstGeom>
        </p:spPr>
      </p:pic>
    </p:spTree>
    <p:extLst>
      <p:ext uri="{BB962C8B-B14F-4D97-AF65-F5344CB8AC3E}">
        <p14:creationId xmlns:p14="http://schemas.microsoft.com/office/powerpoint/2010/main" val="321720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84068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739ABC">
                    <a:lumMod val="75000"/>
                  </a:srgbClr>
                </a:solidFill>
                <a:latin typeface="Arial"/>
                <a:cs typeface="Arial"/>
              </a:rPr>
              <a:t>The Challenge of Scope</a:t>
            </a:r>
            <a:endPar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5489884" cy="427809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Building on ideas from Prof Anthony King, KCL: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20</a:t>
            </a:r>
            <a:r>
              <a:rPr kumimoji="0" lang="en-GB" sz="1600" b="0" i="0" u="none" strike="noStrike" kern="1200" cap="none" spc="0" normalizeH="0" baseline="30000" noProof="0" dirty="0">
                <a:ln>
                  <a:noFill/>
                </a:ln>
                <a:solidFill>
                  <a:srgbClr val="739ABC">
                    <a:lumMod val="75000"/>
                  </a:srgbClr>
                </a:solidFill>
                <a:effectLst/>
                <a:uLnTx/>
                <a:uFillTx/>
                <a:latin typeface="Arial"/>
                <a:ea typeface="+mn-ea"/>
                <a:cs typeface="Arial"/>
              </a:rPr>
              <a:t>th</a:t>
            </a: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 Century warfare primarily a challenge of </a:t>
            </a:r>
            <a:r>
              <a:rPr kumimoji="0" lang="en-GB" sz="1600" b="0" i="1" u="none" strike="noStrike" kern="1200" cap="none" spc="0" normalizeH="0" baseline="0" noProof="0" dirty="0">
                <a:ln>
                  <a:noFill/>
                </a:ln>
                <a:solidFill>
                  <a:srgbClr val="739ABC">
                    <a:lumMod val="75000"/>
                  </a:srgbClr>
                </a:solidFill>
                <a:effectLst/>
                <a:uLnTx/>
                <a:uFillTx/>
                <a:latin typeface="Arial"/>
                <a:ea typeface="+mn-ea"/>
                <a:cs typeface="Arial"/>
              </a:rPr>
              <a:t>scale</a:t>
            </a:r>
          </a:p>
          <a:p>
            <a:pPr marL="742950" lvl="1" indent="-285750">
              <a:buFont typeface="Arial" panose="020B0604020202020204" pitchFamily="34" charset="0"/>
              <a:buChar char="•"/>
              <a:defRPr/>
            </a:pPr>
            <a:r>
              <a:rPr lang="en-GB" sz="1600" dirty="0">
                <a:solidFill>
                  <a:srgbClr val="739ABC">
                    <a:lumMod val="75000"/>
                  </a:srgbClr>
                </a:solidFill>
                <a:latin typeface="Arial"/>
                <a:cs typeface="Arial"/>
              </a:rPr>
              <a:t>Scale of forces</a:t>
            </a:r>
          </a:p>
          <a:p>
            <a:pPr marL="742950" lvl="1" indent="-285750">
              <a:buFont typeface="Arial" panose="020B0604020202020204" pitchFamily="34" charset="0"/>
              <a:buChar char="•"/>
              <a:defRPr/>
            </a:pPr>
            <a:r>
              <a:rPr kumimoji="0" lang="en-GB" sz="1600" b="0" u="none" strike="noStrike" kern="1200" cap="none" spc="0" normalizeH="0" baseline="0" noProof="0" dirty="0">
                <a:ln>
                  <a:noFill/>
                </a:ln>
                <a:solidFill>
                  <a:srgbClr val="739ABC">
                    <a:lumMod val="75000"/>
                  </a:srgbClr>
                </a:solidFill>
                <a:effectLst/>
                <a:uLnTx/>
                <a:uFillTx/>
                <a:latin typeface="Arial"/>
                <a:ea typeface="+mn-ea"/>
                <a:cs typeface="Arial"/>
              </a:rPr>
              <a:t>Scale of capability</a:t>
            </a:r>
          </a:p>
          <a:p>
            <a:pPr marL="742950" lvl="1" indent="-285750">
              <a:buFont typeface="Arial" panose="020B0604020202020204" pitchFamily="34" charset="0"/>
              <a:buChar char="•"/>
              <a:defRPr/>
            </a:pPr>
            <a:r>
              <a:rPr lang="en-GB" sz="1600" dirty="0">
                <a:solidFill>
                  <a:srgbClr val="739ABC">
                    <a:lumMod val="75000"/>
                  </a:srgbClr>
                </a:solidFill>
                <a:latin typeface="Arial"/>
                <a:cs typeface="Arial"/>
              </a:rPr>
              <a:t>Decisions focused on defeating a force by leveraging scale effectively</a:t>
            </a:r>
          </a:p>
          <a:p>
            <a:pPr marL="742950" lvl="1" indent="-285750">
              <a:buFont typeface="Arial" panose="020B0604020202020204" pitchFamily="34" charset="0"/>
              <a:buChar char="•"/>
              <a:defRPr/>
            </a:pPr>
            <a:r>
              <a:rPr kumimoji="0" lang="en-GB" sz="1600" b="0" u="none" strike="noStrike" kern="1200" cap="none" spc="0" normalizeH="0" baseline="0" noProof="0" dirty="0">
                <a:ln>
                  <a:noFill/>
                </a:ln>
                <a:solidFill>
                  <a:srgbClr val="739ABC">
                    <a:lumMod val="75000"/>
                  </a:srgbClr>
                </a:solidFill>
                <a:effectLst/>
                <a:uLnTx/>
                <a:uFillTx/>
                <a:latin typeface="Arial"/>
                <a:ea typeface="+mn-ea"/>
                <a:cs typeface="Arial"/>
              </a:rPr>
              <a:t>Well-defined system boundaries for military tasks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739ABC">
                    <a:lumMod val="75000"/>
                  </a:srgbClr>
                </a:solidFill>
                <a:latin typeface="Arial"/>
                <a:cs typeface="Arial"/>
              </a:rPr>
              <a:t>21</a:t>
            </a:r>
            <a:r>
              <a:rPr lang="en-GB" sz="1600" baseline="30000" dirty="0">
                <a:solidFill>
                  <a:srgbClr val="739ABC">
                    <a:lumMod val="75000"/>
                  </a:srgbClr>
                </a:solidFill>
                <a:latin typeface="Arial"/>
                <a:cs typeface="Arial"/>
              </a:rPr>
              <a:t>st</a:t>
            </a:r>
            <a:r>
              <a:rPr lang="en-GB" sz="1600" dirty="0">
                <a:solidFill>
                  <a:srgbClr val="739ABC">
                    <a:lumMod val="75000"/>
                  </a:srgbClr>
                </a:solidFill>
                <a:latin typeface="Arial"/>
                <a:cs typeface="Arial"/>
              </a:rPr>
              <a:t> Century warfare primarily a challenge of </a:t>
            </a:r>
            <a:r>
              <a:rPr lang="en-GB" sz="1600" i="1" dirty="0">
                <a:solidFill>
                  <a:srgbClr val="739ABC">
                    <a:lumMod val="75000"/>
                  </a:srgbClr>
                </a:solidFill>
                <a:latin typeface="Arial"/>
                <a:cs typeface="Arial"/>
              </a:rPr>
              <a:t>scope</a:t>
            </a:r>
          </a:p>
          <a:p>
            <a:pPr marL="742950" lvl="1" indent="-285750">
              <a:buFont typeface="Arial" panose="020B0604020202020204" pitchFamily="34" charset="0"/>
              <a:buChar char="•"/>
              <a:defRPr/>
            </a:pPr>
            <a:r>
              <a:rPr lang="en-GB" sz="1600" dirty="0">
                <a:solidFill>
                  <a:srgbClr val="739ABC">
                    <a:lumMod val="75000"/>
                  </a:srgbClr>
                </a:solidFill>
                <a:latin typeface="Arial"/>
                <a:cs typeface="Arial"/>
              </a:rPr>
              <a:t>Scope of conflict</a:t>
            </a:r>
          </a:p>
          <a:p>
            <a:pPr marL="742950" lvl="1" indent="-285750">
              <a:buFont typeface="Arial" panose="020B0604020202020204" pitchFamily="34" charset="0"/>
              <a:buChar char="•"/>
              <a:defRPr/>
            </a:pPr>
            <a:r>
              <a:rPr lang="en-GB" sz="1600" dirty="0">
                <a:solidFill>
                  <a:srgbClr val="739ABC">
                    <a:lumMod val="75000"/>
                  </a:srgbClr>
                </a:solidFill>
                <a:latin typeface="Arial"/>
                <a:cs typeface="Arial"/>
              </a:rPr>
              <a:t>Scope of roles inside and outside of conflict</a:t>
            </a:r>
          </a:p>
          <a:p>
            <a:pPr marL="1200150" lvl="2" indent="-285750">
              <a:buFont typeface="Arial" panose="020B0604020202020204" pitchFamily="34" charset="0"/>
              <a:buChar char="•"/>
              <a:defRPr/>
            </a:pPr>
            <a:r>
              <a:rPr lang="en-GB" sz="1600" dirty="0">
                <a:solidFill>
                  <a:srgbClr val="739ABC">
                    <a:lumMod val="75000"/>
                  </a:srgbClr>
                </a:solidFill>
                <a:latin typeface="Arial"/>
                <a:cs typeface="Arial"/>
              </a:rPr>
              <a:t>Military Aid to Civilian Authorities, Humanitarian and Disaster Relief, Competition</a:t>
            </a:r>
          </a:p>
          <a:p>
            <a:pPr marL="742950" lvl="1" indent="-285750">
              <a:buFont typeface="Arial" panose="020B0604020202020204" pitchFamily="34" charset="0"/>
              <a:buChar char="•"/>
              <a:defRPr/>
            </a:pPr>
            <a:r>
              <a:rPr kumimoji="0" lang="en-GB" sz="1600" b="0" u="none" strike="noStrike" kern="1200" cap="none" spc="0" normalizeH="0" baseline="0" noProof="0" dirty="0">
                <a:ln>
                  <a:noFill/>
                </a:ln>
                <a:solidFill>
                  <a:srgbClr val="739ABC">
                    <a:lumMod val="75000"/>
                  </a:srgbClr>
                </a:solidFill>
                <a:effectLst/>
                <a:uLnTx/>
                <a:uFillTx/>
                <a:latin typeface="Arial"/>
                <a:ea typeface="+mn-ea"/>
                <a:cs typeface="Arial"/>
              </a:rPr>
              <a:t>Decisions often focused on achieving very broad objectives</a:t>
            </a:r>
          </a:p>
          <a:p>
            <a:pPr marL="742950" lvl="1" indent="-285750">
              <a:buFont typeface="Arial" panose="020B0604020202020204" pitchFamily="34" charset="0"/>
              <a:buChar char="•"/>
              <a:defRPr/>
            </a:pPr>
            <a:r>
              <a:rPr lang="en-GB" sz="1600" dirty="0">
                <a:solidFill>
                  <a:srgbClr val="739ABC">
                    <a:lumMod val="75000"/>
                  </a:srgbClr>
                </a:solidFill>
                <a:latin typeface="Arial"/>
                <a:cs typeface="Arial"/>
              </a:rPr>
              <a:t>Poorly defined system boundaries for military tasks</a:t>
            </a: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pic>
        <p:nvPicPr>
          <p:cNvPr id="4" name="Picture 2" descr="How to avoid death by PowerPoint - Newsroom | University of St. Thomas">
            <a:extLst>
              <a:ext uri="{FF2B5EF4-FFF2-40B4-BE49-F238E27FC236}">
                <a16:creationId xmlns:a16="http://schemas.microsoft.com/office/drawing/2014/main" id="{47DEF849-9E16-4EBA-8C5A-5D1B47DF3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238" y="289249"/>
            <a:ext cx="548988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4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84068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A Difficult Transition:</a:t>
            </a:r>
            <a:r>
              <a:rPr kumimoji="0" lang="en-GB" sz="2800" b="0" i="0" u="none" strike="noStrike" kern="1200" cap="none" spc="0" normalizeH="0" noProof="0" dirty="0">
                <a:ln>
                  <a:noFill/>
                </a:ln>
                <a:solidFill>
                  <a:srgbClr val="739ABC">
                    <a:lumMod val="75000"/>
                  </a:srgbClr>
                </a:solidFill>
                <a:effectLst/>
                <a:uLnTx/>
                <a:uFillTx/>
                <a:latin typeface="Arial"/>
                <a:ea typeface="+mn-ea"/>
                <a:cs typeface="Arial"/>
              </a:rPr>
              <a:t> Differing</a:t>
            </a: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 Ends and Ways</a:t>
            </a:r>
          </a:p>
        </p:txBody>
      </p:sp>
      <p:pic>
        <p:nvPicPr>
          <p:cNvPr id="2" name="Picture 1">
            <a:extLst>
              <a:ext uri="{FF2B5EF4-FFF2-40B4-BE49-F238E27FC236}">
                <a16:creationId xmlns:a16="http://schemas.microsoft.com/office/drawing/2014/main" id="{4A04CB8E-46C8-4BDB-8EF5-245DFA0333C7}"/>
              </a:ext>
            </a:extLst>
          </p:cNvPr>
          <p:cNvPicPr>
            <a:picLocks noChangeAspect="1"/>
          </p:cNvPicPr>
          <p:nvPr/>
        </p:nvPicPr>
        <p:blipFill>
          <a:blip r:embed="rId3"/>
          <a:stretch>
            <a:fillRect/>
          </a:stretch>
        </p:blipFill>
        <p:spPr>
          <a:xfrm>
            <a:off x="522418" y="1045880"/>
            <a:ext cx="2181048" cy="2712027"/>
          </a:xfrm>
          <a:prstGeom prst="rect">
            <a:avLst/>
          </a:prstGeom>
        </p:spPr>
      </p:pic>
      <p:pic>
        <p:nvPicPr>
          <p:cNvPr id="3" name="Picture 2">
            <a:extLst>
              <a:ext uri="{FF2B5EF4-FFF2-40B4-BE49-F238E27FC236}">
                <a16:creationId xmlns:a16="http://schemas.microsoft.com/office/drawing/2014/main" id="{9CF39EA5-C809-46D5-813C-7D5C075D1FE2}"/>
              </a:ext>
            </a:extLst>
          </p:cNvPr>
          <p:cNvPicPr>
            <a:picLocks noChangeAspect="1"/>
          </p:cNvPicPr>
          <p:nvPr/>
        </p:nvPicPr>
        <p:blipFill>
          <a:blip r:embed="rId4"/>
          <a:stretch>
            <a:fillRect/>
          </a:stretch>
        </p:blipFill>
        <p:spPr>
          <a:xfrm>
            <a:off x="6514999" y="1045880"/>
            <a:ext cx="2054528" cy="2642479"/>
          </a:xfrm>
          <a:prstGeom prst="rect">
            <a:avLst/>
          </a:prstGeom>
        </p:spPr>
      </p:pic>
      <p:sp>
        <p:nvSpPr>
          <p:cNvPr id="6" name="TextBox 5">
            <a:extLst>
              <a:ext uri="{FF2B5EF4-FFF2-40B4-BE49-F238E27FC236}">
                <a16:creationId xmlns:a16="http://schemas.microsoft.com/office/drawing/2014/main" id="{665104A1-7005-4690-BC07-30D692C5ED2D}"/>
              </a:ext>
            </a:extLst>
          </p:cNvPr>
          <p:cNvSpPr txBox="1"/>
          <p:nvPr/>
        </p:nvSpPr>
        <p:spPr>
          <a:xfrm>
            <a:off x="2988871" y="1080653"/>
            <a:ext cx="3268895" cy="2308324"/>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GB" i="1" dirty="0">
                <a:solidFill>
                  <a:srgbClr val="739ABC">
                    <a:lumMod val="75000"/>
                  </a:srgbClr>
                </a:solidFill>
                <a:latin typeface="Arial"/>
                <a:cs typeface="Arial"/>
              </a:rPr>
              <a:t>“</a:t>
            </a:r>
            <a:r>
              <a:rPr kumimoji="0" lang="en-GB" sz="1800" b="0" i="1" u="none" strike="noStrike" kern="1200" cap="none" spc="0" normalizeH="0" baseline="0" noProof="0" dirty="0">
                <a:ln>
                  <a:noFill/>
                </a:ln>
                <a:solidFill>
                  <a:srgbClr val="739ABC">
                    <a:lumMod val="75000"/>
                  </a:srgbClr>
                </a:solidFill>
                <a:effectLst/>
                <a:uLnTx/>
                <a:uFillTx/>
                <a:latin typeface="Arial"/>
                <a:ea typeface="+mn-ea"/>
                <a:cs typeface="Arial"/>
              </a:rPr>
              <a:t>War is thus an </a:t>
            </a:r>
            <a:r>
              <a:rPr kumimoji="0" lang="en-GB" sz="1800" b="0" i="1" u="sng" strike="noStrike" kern="1200" cap="none" spc="0" normalizeH="0" baseline="0" noProof="0" dirty="0">
                <a:ln>
                  <a:noFill/>
                </a:ln>
                <a:solidFill>
                  <a:srgbClr val="739ABC">
                    <a:lumMod val="75000"/>
                  </a:srgbClr>
                </a:solidFill>
                <a:effectLst/>
                <a:uLnTx/>
                <a:uFillTx/>
                <a:latin typeface="Arial"/>
                <a:ea typeface="+mn-ea"/>
                <a:cs typeface="Arial"/>
              </a:rPr>
              <a:t>act of force</a:t>
            </a:r>
            <a:r>
              <a:rPr kumimoji="0" lang="en-GB" sz="1800" b="0" i="1" u="none" strike="noStrike" kern="1200" cap="none" spc="0" normalizeH="0" baseline="0" noProof="0" dirty="0">
                <a:ln>
                  <a:noFill/>
                </a:ln>
                <a:solidFill>
                  <a:srgbClr val="739ABC">
                    <a:lumMod val="75000"/>
                  </a:srgbClr>
                </a:solidFill>
                <a:effectLst/>
                <a:uLnTx/>
                <a:uFillTx/>
                <a:latin typeface="Arial"/>
                <a:ea typeface="+mn-ea"/>
                <a:cs typeface="Arial"/>
              </a:rPr>
              <a:t> to compel our enemy to do our will." </a:t>
            </a:r>
          </a:p>
          <a:p>
            <a:pPr marR="0" lvl="0" algn="ctr" defTabSz="914400" rtl="0" eaLnBrk="1" fontAlgn="auto" latinLnBrk="0" hangingPunct="1">
              <a:lnSpc>
                <a:spcPct val="100000"/>
              </a:lnSpc>
              <a:spcBef>
                <a:spcPts val="0"/>
              </a:spcBef>
              <a:spcAft>
                <a:spcPts val="0"/>
              </a:spcAft>
              <a:buClrTx/>
              <a:buSzTx/>
              <a:tabLst/>
              <a:defRPr/>
            </a:pPr>
            <a:endParaRPr lang="en-GB" i="1" dirty="0">
              <a:solidFill>
                <a:srgbClr val="739ABC">
                  <a:lumMod val="75000"/>
                </a:srgbClr>
              </a:solidFill>
              <a:latin typeface="Arial"/>
              <a:cs typeface="Arial"/>
            </a:endParaRPr>
          </a:p>
          <a:p>
            <a:pPr marR="0" lvl="0" algn="ctr" defTabSz="914400" rtl="0" eaLnBrk="1" fontAlgn="auto" latinLnBrk="0" hangingPunct="1">
              <a:lnSpc>
                <a:spcPct val="100000"/>
              </a:lnSpc>
              <a:spcBef>
                <a:spcPts val="0"/>
              </a:spcBef>
              <a:spcAft>
                <a:spcPts val="0"/>
              </a:spcAft>
              <a:buClrTx/>
              <a:buSzTx/>
              <a:tabLst/>
              <a:defRPr/>
            </a:pPr>
            <a:r>
              <a:rPr kumimoji="0" lang="en-GB" sz="1800" b="0" i="1" u="none" strike="noStrike" kern="1200" cap="none" spc="0" normalizeH="0" baseline="0" noProof="0" dirty="0">
                <a:ln>
                  <a:noFill/>
                </a:ln>
                <a:solidFill>
                  <a:srgbClr val="739ABC">
                    <a:lumMod val="75000"/>
                  </a:srgbClr>
                </a:solidFill>
                <a:effectLst/>
                <a:uLnTx/>
                <a:uFillTx/>
                <a:latin typeface="Arial"/>
                <a:ea typeface="+mn-ea"/>
                <a:cs typeface="Arial"/>
              </a:rPr>
              <a:t>“To achieve victory we must mass our forces at the hub of all power and movement. The enemy’s ‘centre of gravity’”</a:t>
            </a:r>
          </a:p>
        </p:txBody>
      </p:sp>
      <p:sp>
        <p:nvSpPr>
          <p:cNvPr id="7" name="TextBox 6">
            <a:extLst>
              <a:ext uri="{FF2B5EF4-FFF2-40B4-BE49-F238E27FC236}">
                <a16:creationId xmlns:a16="http://schemas.microsoft.com/office/drawing/2014/main" id="{214055C7-AEA3-42E4-93B2-9F61D018D181}"/>
              </a:ext>
            </a:extLst>
          </p:cNvPr>
          <p:cNvSpPr txBox="1"/>
          <p:nvPr/>
        </p:nvSpPr>
        <p:spPr>
          <a:xfrm>
            <a:off x="8826760" y="1045880"/>
            <a:ext cx="3268895" cy="2862322"/>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GB" i="1" dirty="0">
                <a:solidFill>
                  <a:srgbClr val="739ABC">
                    <a:lumMod val="75000"/>
                  </a:srgbClr>
                </a:solidFill>
                <a:latin typeface="Arial"/>
                <a:cs typeface="Arial"/>
              </a:rPr>
              <a:t>“</a:t>
            </a:r>
            <a:r>
              <a:rPr kumimoji="0" lang="en-GB" sz="1800" b="0" i="1" u="none" strike="noStrike" kern="1200" cap="none" spc="0" normalizeH="0" baseline="0" noProof="0" dirty="0">
                <a:ln>
                  <a:noFill/>
                </a:ln>
                <a:solidFill>
                  <a:srgbClr val="739ABC">
                    <a:lumMod val="75000"/>
                  </a:srgbClr>
                </a:solidFill>
                <a:effectLst/>
                <a:uLnTx/>
                <a:uFillTx/>
                <a:latin typeface="Arial"/>
                <a:ea typeface="+mn-ea"/>
                <a:cs typeface="Arial"/>
              </a:rPr>
              <a:t>Never attempt to win by force what can be won by deception." </a:t>
            </a:r>
          </a:p>
          <a:p>
            <a:pPr marR="0" lvl="0" algn="ctr" defTabSz="914400" rtl="0" eaLnBrk="1" fontAlgn="auto" latinLnBrk="0" hangingPunct="1">
              <a:lnSpc>
                <a:spcPct val="100000"/>
              </a:lnSpc>
              <a:spcBef>
                <a:spcPts val="0"/>
              </a:spcBef>
              <a:spcAft>
                <a:spcPts val="0"/>
              </a:spcAft>
              <a:buClrTx/>
              <a:buSzTx/>
              <a:tabLst/>
              <a:defRPr/>
            </a:pPr>
            <a:endParaRPr lang="en-GB" i="1" dirty="0">
              <a:solidFill>
                <a:srgbClr val="739ABC">
                  <a:lumMod val="75000"/>
                </a:srgbClr>
              </a:solidFill>
              <a:latin typeface="Arial"/>
              <a:cs typeface="Arial"/>
            </a:endParaRPr>
          </a:p>
          <a:p>
            <a:pPr marR="0" lvl="0" algn="ctr" defTabSz="914400" rtl="0" eaLnBrk="1" fontAlgn="auto" latinLnBrk="0" hangingPunct="1">
              <a:lnSpc>
                <a:spcPct val="100000"/>
              </a:lnSpc>
              <a:spcBef>
                <a:spcPts val="0"/>
              </a:spcBef>
              <a:spcAft>
                <a:spcPts val="0"/>
              </a:spcAft>
              <a:buClrTx/>
              <a:buSzTx/>
              <a:tabLst/>
              <a:defRPr/>
            </a:pPr>
            <a:r>
              <a:rPr kumimoji="0" lang="en-GB" sz="1800" b="0" i="1" u="none" strike="noStrike" kern="1200" cap="none" spc="0" normalizeH="0" baseline="0" noProof="0" dirty="0">
                <a:ln>
                  <a:noFill/>
                </a:ln>
                <a:solidFill>
                  <a:srgbClr val="739ABC">
                    <a:lumMod val="75000"/>
                  </a:srgbClr>
                </a:solidFill>
                <a:effectLst/>
                <a:uLnTx/>
                <a:uFillTx/>
                <a:latin typeface="Arial"/>
                <a:ea typeface="+mn-ea"/>
                <a:cs typeface="Arial"/>
              </a:rPr>
              <a:t>“…it is desirable to be both loved and feared; but it is difficult to achieve both and, if one of them has to be lacking, it is much safer to be feared than loved.”</a:t>
            </a:r>
          </a:p>
        </p:txBody>
      </p:sp>
      <p:sp>
        <p:nvSpPr>
          <p:cNvPr id="8" name="TextBox 7">
            <a:extLst>
              <a:ext uri="{FF2B5EF4-FFF2-40B4-BE49-F238E27FC236}">
                <a16:creationId xmlns:a16="http://schemas.microsoft.com/office/drawing/2014/main" id="{11E735DB-9EF7-4A5B-80A0-509F6C21671B}"/>
              </a:ext>
            </a:extLst>
          </p:cNvPr>
          <p:cNvSpPr txBox="1"/>
          <p:nvPr/>
        </p:nvSpPr>
        <p:spPr>
          <a:xfrm>
            <a:off x="522418" y="3991318"/>
            <a:ext cx="10886800" cy="923330"/>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solidFill>
                  <a:srgbClr val="739ABC">
                    <a:lumMod val="75000"/>
                  </a:srgbClr>
                </a:solidFill>
                <a:latin typeface="Arial"/>
                <a:cs typeface="Arial"/>
              </a:rPr>
              <a:t>Clausewitz: Perspectives on Warfighting, ear</a:t>
            </a:r>
            <a:r>
              <a:rPr lang="en-GB" dirty="0">
                <a:solidFill>
                  <a:srgbClr val="739ABC">
                    <a:lumMod val="75000"/>
                  </a:srgbClr>
                </a:solidFill>
                <a:latin typeface="Arial"/>
                <a:cs typeface="Arial"/>
              </a:rPr>
              <a:t>ly Systems Analysis</a:t>
            </a:r>
            <a:r>
              <a:rPr lang="en-GB" i="0" dirty="0">
                <a:solidFill>
                  <a:srgbClr val="739ABC">
                    <a:lumMod val="75000"/>
                  </a:srgbClr>
                </a:solidFill>
                <a:latin typeface="Arial"/>
                <a:cs typeface="Arial"/>
              </a:rPr>
              <a:t>, Statecraft as a superset of war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u="none" strike="noStrike" kern="1200" cap="none" spc="0" normalizeH="0" baseline="0" noProof="0" dirty="0">
                <a:ln>
                  <a:noFill/>
                </a:ln>
                <a:solidFill>
                  <a:srgbClr val="739ABC">
                    <a:lumMod val="75000"/>
                  </a:srgbClr>
                </a:solidFill>
                <a:effectLst/>
                <a:uLnTx/>
                <a:uFillTx/>
                <a:latin typeface="Arial"/>
                <a:ea typeface="+mn-ea"/>
                <a:cs typeface="Arial"/>
              </a:rPr>
              <a:t>Machiavelli: Perspectives on Statecraft, political realism, Warfighting as a subset of politics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solidFill>
                  <a:srgbClr val="739ABC">
                    <a:lumMod val="75000"/>
                  </a:srgbClr>
                </a:solidFill>
                <a:latin typeface="Arial"/>
                <a:cs typeface="Arial"/>
              </a:rPr>
              <a:t>Not mutually exclusive – both in agreement that war is an extension of politics</a:t>
            </a: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Tree>
    <p:extLst>
      <p:ext uri="{BB962C8B-B14F-4D97-AF65-F5344CB8AC3E}">
        <p14:creationId xmlns:p14="http://schemas.microsoft.com/office/powerpoint/2010/main" val="322403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111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A Dilemma of Means: Swords or Ploughshares?</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11446540" cy="53245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739ABC">
                    <a:lumMod val="75000"/>
                  </a:srgbClr>
                </a:solidFill>
                <a:latin typeface="Arial"/>
                <a:cs typeface="Arial"/>
              </a:rPr>
              <a:t>Tension between Warfighting and Statecraft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Defence’s primary purpose is Warfighting</a:t>
            </a:r>
          </a:p>
          <a:p>
            <a:pPr marL="742950" lvl="1" indent="-285750">
              <a:buFont typeface="Arial" panose="020B0604020202020204" pitchFamily="34" charset="0"/>
              <a:buChar char="•"/>
            </a:pP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‘Big ticket’ capabilities, training, equipment currently focussed around Warfighting</a:t>
            </a:r>
          </a:p>
          <a:p>
            <a:pPr marL="742950" lvl="1" indent="-285750">
              <a:buFont typeface="Arial" panose="020B0604020202020204" pitchFamily="34" charset="0"/>
              <a:buChar char="•"/>
            </a:pP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Ongoing purpose as a deterrent, very occasional (ideally no) direct use</a:t>
            </a:r>
          </a:p>
          <a:p>
            <a:pPr marL="742950" lvl="1" indent="-285750">
              <a:buFont typeface="Arial" panose="020B0604020202020204" pitchFamily="34" charset="0"/>
              <a:buChar char="•"/>
            </a:pPr>
            <a:r>
              <a:rPr lang="en-GB" dirty="0">
                <a:solidFill>
                  <a:srgbClr val="739ABC">
                    <a:lumMod val="75000"/>
                  </a:srgbClr>
                </a:solidFill>
                <a:latin typeface="Arial"/>
                <a:cs typeface="Arial"/>
              </a:rPr>
              <a:t>Defence is very good at this</a:t>
            </a:r>
            <a:endParaRPr kumimoji="0" lang="en-GB"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indent="-285750">
              <a:buFont typeface="Arial" panose="020B0604020202020204" pitchFamily="34" charset="0"/>
              <a:buChar char="•"/>
            </a:pPr>
            <a:endParaRPr lang="en-GB" dirty="0">
              <a:solidFill>
                <a:srgbClr val="739ABC">
                  <a:lumMod val="75000"/>
                </a:srgbClr>
              </a:solidFill>
              <a:latin typeface="Arial"/>
              <a:cs typeface="Arial"/>
            </a:endParaRPr>
          </a:p>
          <a:p>
            <a:pPr marL="285750" indent="-285750">
              <a:buFont typeface="Arial" panose="020B0604020202020204" pitchFamily="34" charset="0"/>
              <a:buChar char="•"/>
            </a:pPr>
            <a:r>
              <a:rPr lang="en-GB" dirty="0">
                <a:solidFill>
                  <a:srgbClr val="739ABC">
                    <a:lumMod val="75000"/>
                  </a:srgbClr>
                </a:solidFill>
                <a:latin typeface="Arial"/>
                <a:cs typeface="Arial"/>
              </a:rPr>
              <a:t>Defence’s day-to-day is now Statecraft </a:t>
            </a:r>
            <a:r>
              <a:rPr lang="en-GB" i="1" dirty="0">
                <a:solidFill>
                  <a:srgbClr val="739ABC">
                    <a:lumMod val="75000"/>
                  </a:srgbClr>
                </a:solidFill>
                <a:latin typeface="Arial"/>
                <a:cs typeface="Arial"/>
              </a:rPr>
              <a:t>as well as</a:t>
            </a:r>
            <a:r>
              <a:rPr lang="en-GB" dirty="0">
                <a:solidFill>
                  <a:srgbClr val="739ABC">
                    <a:lumMod val="75000"/>
                  </a:srgbClr>
                </a:solidFill>
                <a:latin typeface="Arial"/>
                <a:cs typeface="Arial"/>
              </a:rPr>
              <a:t> operational delivery and force generation for Warfighting</a:t>
            </a:r>
          </a:p>
          <a:p>
            <a:pPr marL="742950" lvl="1" indent="-285750">
              <a:buFont typeface="Arial" panose="020B0604020202020204" pitchFamily="34" charset="0"/>
              <a:buChar char="•"/>
            </a:pPr>
            <a:r>
              <a:rPr lang="en-GB" dirty="0">
                <a:solidFill>
                  <a:srgbClr val="739ABC">
                    <a:lumMod val="75000"/>
                  </a:srgbClr>
                </a:solidFill>
                <a:latin typeface="Arial"/>
                <a:cs typeface="Arial"/>
              </a:rPr>
              <a:t>DIME – Diplomatic, Information, Military and Economic levers</a:t>
            </a:r>
          </a:p>
          <a:p>
            <a:pPr marL="742950" lvl="1" indent="-285750">
              <a:buFont typeface="Arial" panose="020B0604020202020204" pitchFamily="34" charset="0"/>
              <a:buChar char="•"/>
            </a:pP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How do we make best use of the ‘big ticket’ capabilities for Statecraft?</a:t>
            </a:r>
          </a:p>
          <a:p>
            <a:pPr marL="742950" lvl="1" indent="-285750">
              <a:buFont typeface="Arial" panose="020B0604020202020204" pitchFamily="34" charset="0"/>
              <a:buChar char="•"/>
            </a:pPr>
            <a:r>
              <a:rPr lang="en-GB" dirty="0">
                <a:solidFill>
                  <a:srgbClr val="739ABC">
                    <a:lumMod val="75000"/>
                  </a:srgbClr>
                </a:solidFill>
                <a:latin typeface="Arial"/>
                <a:cs typeface="Arial"/>
              </a:rPr>
              <a:t>What other capabilities do we need to supplement them for Statecraft? </a:t>
            </a:r>
          </a:p>
          <a:p>
            <a:pPr marL="1200150" lvl="2" indent="-285750">
              <a:buFont typeface="Arial" panose="020B0604020202020204" pitchFamily="34" charset="0"/>
              <a:buChar char="•"/>
            </a:pPr>
            <a:r>
              <a:rPr lang="en-GB" dirty="0">
                <a:solidFill>
                  <a:srgbClr val="739ABC">
                    <a:lumMod val="75000"/>
                  </a:srgbClr>
                </a:solidFill>
                <a:latin typeface="Arial"/>
                <a:cs typeface="Arial"/>
              </a:rPr>
              <a:t>Army Spec Ops Brigade STTTs – equivalents for other domains?</a:t>
            </a:r>
          </a:p>
          <a:p>
            <a:pPr marL="742950" lvl="1" indent="-285750">
              <a:buFont typeface="Arial" panose="020B0604020202020204" pitchFamily="34" charset="0"/>
              <a:buChar char="•"/>
            </a:pPr>
            <a:r>
              <a:rPr lang="en-GB" dirty="0">
                <a:solidFill>
                  <a:srgbClr val="739ABC">
                    <a:lumMod val="75000"/>
                  </a:srgbClr>
                </a:solidFill>
                <a:latin typeface="Arial"/>
                <a:cs typeface="Arial"/>
              </a:rPr>
              <a:t>What capabilities provide a high payoff to both Warfighting and Statecraft?</a:t>
            </a:r>
          </a:p>
          <a:p>
            <a:pPr marL="742950" lvl="1" indent="-285750">
              <a:buFont typeface="Arial" panose="020B0604020202020204" pitchFamily="34" charset="0"/>
              <a:buChar char="•"/>
            </a:pPr>
            <a:r>
              <a:rPr lang="en-GB" dirty="0">
                <a:solidFill>
                  <a:srgbClr val="739ABC">
                    <a:lumMod val="75000"/>
                  </a:srgbClr>
                </a:solidFill>
                <a:latin typeface="Arial"/>
                <a:cs typeface="Arial"/>
              </a:rPr>
              <a:t>How can we ensure forces can efficiently and rapidly adapt to both?</a:t>
            </a:r>
          </a:p>
          <a:p>
            <a:pPr marL="742950" lvl="1" indent="-285750">
              <a:buFont typeface="Arial" panose="020B0604020202020204" pitchFamily="34" charset="0"/>
              <a:buChar cha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Tree>
    <p:extLst>
      <p:ext uri="{BB962C8B-B14F-4D97-AF65-F5344CB8AC3E}">
        <p14:creationId xmlns:p14="http://schemas.microsoft.com/office/powerpoint/2010/main" val="385719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111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Effects-Based Operations (EBO) and Competition</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11446540" cy="418576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739ABC">
                    <a:lumMod val="75000"/>
                  </a:srgbClr>
                </a:solidFill>
                <a:latin typeface="Arial"/>
                <a:cs typeface="Arial"/>
              </a:rPr>
              <a:t>“Effects-based operations (EBO) are defined … as operations conceived and planned in </a:t>
            </a:r>
            <a:r>
              <a:rPr lang="en-GB" sz="1400" u="sng" dirty="0">
                <a:solidFill>
                  <a:srgbClr val="739ABC">
                    <a:lumMod val="75000"/>
                  </a:srgbClr>
                </a:solidFill>
                <a:latin typeface="Arial"/>
                <a:cs typeface="Arial"/>
              </a:rPr>
              <a:t>a systems framework</a:t>
            </a:r>
            <a:r>
              <a:rPr lang="en-GB" sz="1400" dirty="0">
                <a:solidFill>
                  <a:srgbClr val="739ABC">
                    <a:lumMod val="75000"/>
                  </a:srgbClr>
                </a:solidFill>
                <a:latin typeface="Arial"/>
                <a:cs typeface="Arial"/>
              </a:rPr>
              <a:t> that considers the full range of direct, indirect, and cascading effects—effects that may, </a:t>
            </a:r>
            <a:r>
              <a:rPr lang="en-GB" sz="1400" u="sng" dirty="0">
                <a:solidFill>
                  <a:srgbClr val="739ABC">
                    <a:lumMod val="75000"/>
                  </a:srgbClr>
                </a:solidFill>
                <a:latin typeface="Arial"/>
                <a:cs typeface="Arial"/>
              </a:rPr>
              <a:t>with different degrees of probability</a:t>
            </a:r>
            <a:r>
              <a:rPr lang="en-GB" sz="1400" dirty="0">
                <a:solidFill>
                  <a:srgbClr val="739ABC">
                    <a:lumMod val="75000"/>
                  </a:srgbClr>
                </a:solidFill>
                <a:latin typeface="Arial"/>
                <a:cs typeface="Arial"/>
              </a:rPr>
              <a:t>, be achieved by the application of military, diplomatic, psychological, and economic instruments” – Paul K Davis, EBO: A Grand Challenge for the Analytical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Banned by </a:t>
            </a:r>
            <a:r>
              <a:rPr lang="en-GB" sz="1400" dirty="0">
                <a:solidFill>
                  <a:srgbClr val="739ABC">
                    <a:lumMod val="75000"/>
                  </a:srgbClr>
                </a:solidFill>
                <a:latin typeface="Arial"/>
                <a:cs typeface="Arial"/>
              </a:rPr>
              <a:t>Gen James Mattis in 2008</a:t>
            </a:r>
          </a:p>
          <a:p>
            <a:pPr marL="742950" lvl="1" indent="-285750">
              <a:buFont typeface="Arial" panose="020B0604020202020204" pitchFamily="34" charset="0"/>
              <a:buChar char="•"/>
              <a:defRPr/>
            </a:pP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“All operating environments are dynamic with an infinite number of variables; therefore, it is not scientifically possible to accurately predict the outcome of an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Personal view:</a:t>
            </a:r>
          </a:p>
          <a:p>
            <a:pPr marL="742950" lvl="1" indent="-285750">
              <a:buFont typeface="Arial" panose="020B0604020202020204" pitchFamily="34" charset="0"/>
              <a:buChar char="•"/>
              <a:defRPr/>
            </a:pPr>
            <a:r>
              <a:rPr lang="en-GB" sz="1400" dirty="0">
                <a:solidFill>
                  <a:srgbClr val="739ABC">
                    <a:lumMod val="75000"/>
                  </a:srgbClr>
                </a:solidFill>
                <a:latin typeface="Arial"/>
                <a:cs typeface="Arial"/>
              </a:rPr>
              <a:t>Disagree with Gen Mattis’ statements as universal</a:t>
            </a:r>
          </a:p>
          <a:p>
            <a:pPr marL="1200150" lvl="2" indent="-285750">
              <a:buFont typeface="Arial" panose="020B0604020202020204" pitchFamily="34" charset="0"/>
              <a:buChar char="•"/>
              <a:defRPr/>
            </a:pPr>
            <a:r>
              <a:rPr lang="en-GB" sz="1400" dirty="0">
                <a:solidFill>
                  <a:srgbClr val="739ABC">
                    <a:lumMod val="75000"/>
                  </a:srgbClr>
                </a:solidFill>
                <a:latin typeface="Arial"/>
                <a:cs typeface="Arial"/>
              </a:rPr>
              <a:t>EBO applies and works very well </a:t>
            </a:r>
            <a:r>
              <a:rPr lang="en-GB" sz="1400" u="sng" dirty="0">
                <a:solidFill>
                  <a:srgbClr val="739ABC">
                    <a:lumMod val="75000"/>
                  </a:srgbClr>
                </a:solidFill>
                <a:latin typeface="Arial"/>
                <a:cs typeface="Arial"/>
              </a:rPr>
              <a:t>specifically</a:t>
            </a:r>
            <a:r>
              <a:rPr lang="en-GB" sz="1400" dirty="0">
                <a:solidFill>
                  <a:srgbClr val="739ABC">
                    <a:lumMod val="75000"/>
                  </a:srgbClr>
                </a:solidFill>
                <a:latin typeface="Arial"/>
                <a:cs typeface="Arial"/>
              </a:rPr>
              <a:t> in an Air warfighting context</a:t>
            </a:r>
          </a:p>
          <a:p>
            <a:pPr marL="1200150" lvl="2" indent="-285750">
              <a:buFont typeface="Arial" panose="020B0604020202020204" pitchFamily="34" charset="0"/>
              <a:buChar char="•"/>
              <a:defRPr/>
            </a:pPr>
            <a:r>
              <a:rPr lang="en-GB" sz="1400" dirty="0">
                <a:solidFill>
                  <a:srgbClr val="739ABC">
                    <a:lumMod val="75000"/>
                  </a:srgbClr>
                </a:solidFill>
                <a:latin typeface="Arial"/>
                <a:cs typeface="Arial"/>
              </a:rPr>
              <a:t>Highly technologically-driven form of warfare</a:t>
            </a:r>
          </a:p>
          <a:p>
            <a:pPr marL="1200150" lvl="2" indent="-285750">
              <a:buFont typeface="Arial" panose="020B0604020202020204" pitchFamily="34" charset="0"/>
              <a:buChar char="•"/>
              <a:defRPr/>
            </a:pPr>
            <a:r>
              <a:rPr lang="en-GB" sz="1400" dirty="0">
                <a:solidFill>
                  <a:srgbClr val="739ABC">
                    <a:lumMod val="75000"/>
                  </a:srgbClr>
                </a:solidFill>
                <a:latin typeface="Arial"/>
                <a:cs typeface="Arial"/>
              </a:rPr>
              <a:t>Capability focused, with greater predictability and reliability</a:t>
            </a:r>
          </a:p>
          <a:p>
            <a:pPr marL="742950" lvl="1" indent="-285750">
              <a:buFont typeface="Arial" panose="020B0604020202020204" pitchFamily="34" charset="0"/>
              <a:buChar char="•"/>
              <a:defRPr/>
            </a:pP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Agree with Gen Mattis in all other cases I can think of</a:t>
            </a:r>
          </a:p>
          <a:p>
            <a:pPr marL="1200150" lvl="2" indent="-285750">
              <a:buFont typeface="Arial" panose="020B0604020202020204" pitchFamily="34" charset="0"/>
              <a:buChar char="•"/>
              <a:defRPr/>
            </a:pP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The more a given effect relies on or affects human thought and behaviour, the less predictable </a:t>
            </a:r>
            <a:b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b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and reliable it is</a:t>
            </a:r>
          </a:p>
          <a:p>
            <a:pPr marL="1200150" lvl="2" indent="-285750">
              <a:buFont typeface="Arial" panose="020B0604020202020204" pitchFamily="34" charset="0"/>
              <a:buChar char="•"/>
              <a:defRPr/>
            </a:pP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‘Agency problem’ in next slide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Tree>
    <p:extLst>
      <p:ext uri="{BB962C8B-B14F-4D97-AF65-F5344CB8AC3E}">
        <p14:creationId xmlns:p14="http://schemas.microsoft.com/office/powerpoint/2010/main" val="248422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111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Problem Statements</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11446540" cy="163121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An attempt to ‘diagnose’ issues arising from Competitive Ops, s</a:t>
            </a:r>
            <a:r>
              <a:rPr lang="en-GB" sz="1600" dirty="0">
                <a:solidFill>
                  <a:srgbClr val="739ABC">
                    <a:lumMod val="75000"/>
                  </a:srgbClr>
                </a:solidFill>
                <a:latin typeface="Arial"/>
                <a:cs typeface="Arial"/>
              </a:rPr>
              <a:t>panning inherent conceptual challenges to environmental constraints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739ABC">
                    <a:lumMod val="75000"/>
                  </a:srgbClr>
                </a:solidFill>
                <a:latin typeface="Arial"/>
                <a:cs typeface="Arial"/>
              </a:rPr>
              <a:t>Aspects of VUCA contribute to these problems (usually more than 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List below is not exhaustive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
        <p:nvSpPr>
          <p:cNvPr id="4" name="TextBox 3">
            <a:extLst>
              <a:ext uri="{FF2B5EF4-FFF2-40B4-BE49-F238E27FC236}">
                <a16:creationId xmlns:a16="http://schemas.microsoft.com/office/drawing/2014/main" id="{40B20C58-7D78-46BF-8221-CFAD60A58243}"/>
              </a:ext>
            </a:extLst>
          </p:cNvPr>
          <p:cNvSpPr txBox="1"/>
          <p:nvPr/>
        </p:nvSpPr>
        <p:spPr>
          <a:xfrm>
            <a:off x="419878" y="2198308"/>
            <a:ext cx="6150640"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739ABC">
                    <a:lumMod val="75000"/>
                  </a:srgbClr>
                </a:solidFill>
                <a:effectLst/>
                <a:uLnTx/>
                <a:uFillTx/>
                <a:latin typeface="Arial"/>
                <a:ea typeface="+mn-ea"/>
                <a:cs typeface="Arial"/>
              </a:rPr>
              <a:t>Contribution Problem</a:t>
            </a:r>
          </a:p>
          <a:p>
            <a:pPr marL="742950" lvl="1" indent="-285750">
              <a:buFont typeface="Arial" panose="020B0604020202020204" pitchFamily="34" charset="0"/>
              <a:buChar char="•"/>
            </a:pPr>
            <a:r>
              <a:rPr lang="en-GB" sz="1400" dirty="0">
                <a:solidFill>
                  <a:srgbClr val="739ABC">
                    <a:lumMod val="75000"/>
                  </a:srgbClr>
                </a:solidFill>
                <a:latin typeface="Arial"/>
                <a:cs typeface="Arial"/>
              </a:rPr>
              <a:t>Many disparate actors working towards a goal</a:t>
            </a:r>
          </a:p>
          <a:p>
            <a:pPr marL="742950" lvl="1" indent="-285750">
              <a:buFont typeface="Arial" panose="020B0604020202020204" pitchFamily="34" charset="0"/>
              <a:buChar char="•"/>
            </a:pP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How do you know what to adjust if you can’t ascertain your contribution?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rgbClr val="739ABC">
                    <a:lumMod val="75000"/>
                  </a:srgbClr>
                </a:solidFill>
                <a:latin typeface="Arial"/>
                <a:cs typeface="Arial"/>
              </a:rPr>
              <a:t>Decidability Problem</a:t>
            </a:r>
          </a:p>
          <a:p>
            <a:pPr marL="742950" lvl="1" indent="-285750">
              <a:buFont typeface="Arial" panose="020B0604020202020204" pitchFamily="34" charset="0"/>
              <a:buChar char="•"/>
            </a:pP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EBO and the presumption of certainty - capability vs capability</a:t>
            </a:r>
          </a:p>
          <a:p>
            <a:pPr marL="742950" lvl="1" indent="-285750">
              <a:buFont typeface="Arial" panose="020B0604020202020204" pitchFamily="34" charset="0"/>
              <a:buChar char="•"/>
            </a:pP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EBO and well-defined system boundaries and states vs Competition with poorly-defined system boundaries and states</a:t>
            </a:r>
            <a:endParaRPr lang="en-GB" sz="1400" dirty="0">
              <a:solidFill>
                <a:srgbClr val="739ABC">
                  <a:lumMod val="75000"/>
                </a:srgbClr>
              </a:solidFill>
              <a:latin typeface="Arial"/>
              <a:cs typeface="Arial"/>
            </a:endParaRPr>
          </a:p>
          <a:p>
            <a:pPr marL="285750" indent="-285750">
              <a:buFont typeface="Arial" panose="020B0604020202020204" pitchFamily="34" charset="0"/>
              <a:buChar char="•"/>
            </a:pPr>
            <a:r>
              <a:rPr kumimoji="0" lang="en-GB" sz="1400" b="1" i="0" u="none" strike="noStrike" kern="1200" cap="none" spc="0" normalizeH="0" baseline="0" noProof="0" dirty="0">
                <a:ln>
                  <a:noFill/>
                </a:ln>
                <a:solidFill>
                  <a:srgbClr val="739ABC">
                    <a:lumMod val="75000"/>
                  </a:srgbClr>
                </a:solidFill>
                <a:effectLst/>
                <a:uLnTx/>
                <a:uFillTx/>
                <a:latin typeface="Arial"/>
                <a:ea typeface="+mn-ea"/>
                <a:cs typeface="Arial"/>
              </a:rPr>
              <a:t>Countability Problem</a:t>
            </a:r>
          </a:p>
          <a:p>
            <a:pPr marL="742950" lvl="1" indent="-285750">
              <a:buFont typeface="Arial" panose="020B0604020202020204" pitchFamily="34" charset="0"/>
              <a:buChar char="•"/>
            </a:pP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Subjective information dominates – sensitive to interpretation, context and bias</a:t>
            </a:r>
            <a:endParaRPr lang="en-GB" sz="1400" dirty="0">
              <a:solidFill>
                <a:srgbClr val="739ABC">
                  <a:lumMod val="75000"/>
                </a:srgbClr>
              </a:solidFill>
              <a:latin typeface="Arial"/>
              <a:cs typeface="Arial"/>
            </a:endParaRPr>
          </a:p>
          <a:p>
            <a:pPr marL="285750" indent="-285750">
              <a:buFont typeface="Arial" panose="020B0604020202020204" pitchFamily="34" charset="0"/>
              <a:buChar char="•"/>
            </a:pPr>
            <a:r>
              <a:rPr kumimoji="0" lang="en-GB" sz="1400" b="1" i="0" u="none" strike="noStrike" kern="1200" cap="none" spc="0" normalizeH="0" baseline="0" noProof="0" dirty="0">
                <a:ln>
                  <a:noFill/>
                </a:ln>
                <a:solidFill>
                  <a:srgbClr val="739ABC">
                    <a:lumMod val="75000"/>
                  </a:srgbClr>
                </a:solidFill>
                <a:effectLst/>
                <a:uLnTx/>
                <a:uFillTx/>
                <a:latin typeface="Arial"/>
                <a:ea typeface="+mn-ea"/>
                <a:cs typeface="Arial"/>
              </a:rPr>
              <a:t>Analysis Paralysis Problem</a:t>
            </a:r>
          </a:p>
          <a:p>
            <a:pPr marL="742950" lvl="1" indent="-285750">
              <a:buFont typeface="Arial" panose="020B0604020202020204" pitchFamily="34" charset="0"/>
              <a:buChar char="•"/>
            </a:pPr>
            <a:r>
              <a:rPr lang="en-GB" sz="1400" dirty="0">
                <a:solidFill>
                  <a:srgbClr val="739ABC">
                    <a:lumMod val="75000"/>
                  </a:srgbClr>
                </a:solidFill>
                <a:latin typeface="Arial"/>
                <a:cs typeface="Arial"/>
              </a:rPr>
              <a:t>Difficulty in structuring non-linear complexity with linear Warfighting approaches</a:t>
            </a:r>
            <a:endPar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
        <p:nvSpPr>
          <p:cNvPr id="5" name="TextBox 4">
            <a:extLst>
              <a:ext uri="{FF2B5EF4-FFF2-40B4-BE49-F238E27FC236}">
                <a16:creationId xmlns:a16="http://schemas.microsoft.com/office/drawing/2014/main" id="{87C9ABF5-52E6-4AA7-BC43-AB041FB6EF61}"/>
              </a:ext>
            </a:extLst>
          </p:cNvPr>
          <p:cNvSpPr txBox="1"/>
          <p:nvPr/>
        </p:nvSpPr>
        <p:spPr>
          <a:xfrm>
            <a:off x="6706379" y="2204128"/>
            <a:ext cx="5357467" cy="36625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739ABC">
                    <a:lumMod val="75000"/>
                  </a:srgbClr>
                </a:solidFill>
                <a:effectLst/>
                <a:uLnTx/>
                <a:uFillTx/>
                <a:latin typeface="Arial"/>
                <a:ea typeface="+mn-ea"/>
                <a:cs typeface="Arial"/>
              </a:rPr>
              <a:t>Feedback Delay Problem</a:t>
            </a:r>
          </a:p>
          <a:p>
            <a:pPr marL="742950" lvl="1" indent="-285750">
              <a:buFont typeface="Arial" panose="020B0604020202020204" pitchFamily="34" charset="0"/>
              <a:buChar char="•"/>
            </a:pPr>
            <a:r>
              <a:rPr lang="en-GB" sz="1400" dirty="0">
                <a:solidFill>
                  <a:srgbClr val="739ABC">
                    <a:lumMod val="75000"/>
                  </a:srgbClr>
                </a:solidFill>
                <a:latin typeface="Arial"/>
                <a:cs typeface="Arial"/>
              </a:rPr>
              <a:t>Audience impacts can take time to observe, how do you use feedback to support upcoming activities?</a:t>
            </a:r>
            <a:endPar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indent="-285750">
              <a:buFont typeface="Arial" panose="020B0604020202020204" pitchFamily="34" charset="0"/>
              <a:buChar char="•"/>
            </a:pPr>
            <a:r>
              <a:rPr kumimoji="0" lang="en-GB" sz="1400" b="1" i="0" u="none" strike="noStrike" kern="1200" cap="none" spc="0" normalizeH="0" baseline="0" noProof="0" dirty="0">
                <a:ln>
                  <a:noFill/>
                </a:ln>
                <a:solidFill>
                  <a:srgbClr val="739ABC">
                    <a:lumMod val="75000"/>
                  </a:srgbClr>
                </a:solidFill>
                <a:effectLst/>
                <a:uLnTx/>
                <a:uFillTx/>
                <a:latin typeface="Arial"/>
                <a:ea typeface="+mn-ea"/>
                <a:cs typeface="Arial"/>
              </a:rPr>
              <a:t>Initiative Problem</a:t>
            </a:r>
          </a:p>
          <a:p>
            <a:pPr marL="742950" lvl="1" indent="-285750">
              <a:buFont typeface="Arial" panose="020B0604020202020204" pitchFamily="34" charset="0"/>
              <a:buChar char="•"/>
            </a:pP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Under the </a:t>
            </a:r>
            <a:r>
              <a:rPr lang="en-GB" sz="1400" dirty="0">
                <a:solidFill>
                  <a:srgbClr val="739ABC">
                    <a:lumMod val="75000"/>
                  </a:srgbClr>
                </a:solidFill>
                <a:latin typeface="Arial"/>
                <a:cs typeface="Arial"/>
              </a:rPr>
              <a:t>Rules Based International System (RBIS), we will tend to be </a:t>
            </a:r>
            <a:r>
              <a:rPr lang="en-GB" sz="1400" i="1" dirty="0">
                <a:solidFill>
                  <a:srgbClr val="739ABC">
                    <a:lumMod val="75000"/>
                  </a:srgbClr>
                </a:solidFill>
                <a:latin typeface="Arial"/>
                <a:cs typeface="Arial"/>
              </a:rPr>
              <a:t>reactive</a:t>
            </a:r>
            <a:r>
              <a:rPr lang="en-GB" sz="1400" dirty="0">
                <a:solidFill>
                  <a:srgbClr val="739ABC">
                    <a:lumMod val="75000"/>
                  </a:srgbClr>
                </a:solidFill>
                <a:latin typeface="Arial"/>
                <a:cs typeface="Arial"/>
              </a:rPr>
              <a:t> by default, while most military activity is </a:t>
            </a:r>
            <a:r>
              <a:rPr lang="en-GB" sz="1400" i="1" dirty="0">
                <a:solidFill>
                  <a:srgbClr val="739ABC">
                    <a:lumMod val="75000"/>
                  </a:srgbClr>
                </a:solidFill>
                <a:latin typeface="Arial"/>
                <a:cs typeface="Arial"/>
              </a:rPr>
              <a:t>proactive</a:t>
            </a:r>
            <a:r>
              <a:rPr lang="en-GB" sz="1400" dirty="0">
                <a:solidFill>
                  <a:srgbClr val="739ABC">
                    <a:lumMod val="75000"/>
                  </a:srgbClr>
                </a:solidFill>
                <a:latin typeface="Arial"/>
                <a:cs typeface="Arial"/>
              </a:rPr>
              <a:t> by default</a:t>
            </a:r>
            <a:endPar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indent="-285750">
              <a:buFont typeface="Arial" panose="020B0604020202020204" pitchFamily="34" charset="0"/>
              <a:buChar char="•"/>
            </a:pPr>
            <a:r>
              <a:rPr lang="en-GB" sz="1400" b="1" dirty="0">
                <a:solidFill>
                  <a:srgbClr val="739ABC">
                    <a:lumMod val="75000"/>
                  </a:srgbClr>
                </a:solidFill>
                <a:latin typeface="Arial"/>
                <a:cs typeface="Arial"/>
              </a:rPr>
              <a:t>Escalation Problem</a:t>
            </a:r>
          </a:p>
          <a:p>
            <a:pPr marL="742950" lvl="1" indent="-285750">
              <a:buFont typeface="Arial" panose="020B0604020202020204" pitchFamily="34" charset="0"/>
              <a:buChar char="•"/>
            </a:pPr>
            <a:r>
              <a:rPr kumimoji="0" lang="en-GB" sz="1400" b="0" i="0" u="none" strike="noStrike" kern="1200" cap="none" spc="0" normalizeH="0" baseline="0" noProof="0" dirty="0">
                <a:ln>
                  <a:noFill/>
                </a:ln>
                <a:solidFill>
                  <a:srgbClr val="739ABC">
                    <a:lumMod val="75000"/>
                  </a:srgbClr>
                </a:solidFill>
                <a:effectLst/>
                <a:uLnTx/>
                <a:uFillTx/>
                <a:latin typeface="Arial"/>
                <a:ea typeface="+mn-ea"/>
                <a:cs typeface="Arial"/>
              </a:rPr>
              <a:t>Defaulting to risk</a:t>
            </a:r>
            <a:r>
              <a:rPr lang="en-GB" sz="1400" dirty="0">
                <a:solidFill>
                  <a:srgbClr val="739ABC">
                    <a:lumMod val="75000"/>
                  </a:srgbClr>
                </a:solidFill>
                <a:latin typeface="Arial"/>
                <a:cs typeface="Arial"/>
              </a:rPr>
              <a:t>-aversion when activity could be perceived as escalatory</a:t>
            </a:r>
          </a:p>
          <a:p>
            <a:pPr marL="285750" indent="-285750">
              <a:buFont typeface="Arial" panose="020B0604020202020204" pitchFamily="34" charset="0"/>
              <a:buChar char="•"/>
            </a:pPr>
            <a:r>
              <a:rPr kumimoji="0" lang="en-GB" sz="1400" b="1" i="0" u="none" strike="noStrike" kern="1200" cap="none" spc="0" normalizeH="0" baseline="0" noProof="0" dirty="0">
                <a:ln>
                  <a:noFill/>
                </a:ln>
                <a:solidFill>
                  <a:srgbClr val="739ABC">
                    <a:lumMod val="75000"/>
                  </a:srgbClr>
                </a:solidFill>
                <a:effectLst/>
                <a:uLnTx/>
                <a:uFillTx/>
                <a:latin typeface="Arial"/>
                <a:ea typeface="+mn-ea"/>
                <a:cs typeface="Arial"/>
              </a:rPr>
              <a:t>Agency Problem</a:t>
            </a:r>
          </a:p>
          <a:p>
            <a:pPr marL="742950" lvl="1" indent="-285750">
              <a:buFont typeface="Arial" panose="020B0604020202020204" pitchFamily="34" charset="0"/>
              <a:buChar char="•"/>
            </a:pPr>
            <a:r>
              <a:rPr kumimoji="0" lang="en-GB" sz="1400" i="0" u="none" strike="noStrike" kern="1200" cap="none" spc="0" normalizeH="0" baseline="0" noProof="0" dirty="0">
                <a:ln>
                  <a:noFill/>
                </a:ln>
                <a:solidFill>
                  <a:srgbClr val="739ABC">
                    <a:lumMod val="75000"/>
                  </a:srgbClr>
                </a:solidFill>
                <a:effectLst/>
                <a:uLnTx/>
                <a:uFillTx/>
                <a:latin typeface="Arial"/>
                <a:ea typeface="+mn-ea"/>
                <a:cs typeface="Arial"/>
              </a:rPr>
              <a:t>Adversary’s vote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Tree>
    <p:extLst>
      <p:ext uri="{BB962C8B-B14F-4D97-AF65-F5344CB8AC3E}">
        <p14:creationId xmlns:p14="http://schemas.microsoft.com/office/powerpoint/2010/main" val="1986743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111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Current Lessons and Approaches</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7549949" cy="50167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Accepting, acknowledging and working with uncertainty</a:t>
            </a:r>
          </a:p>
          <a:p>
            <a:pPr marL="742950" lvl="1" indent="-285750">
              <a:buFont typeface="Arial" panose="020B0604020202020204" pitchFamily="34" charset="0"/>
              <a:buChar char="•"/>
            </a:pPr>
            <a:r>
              <a:rPr lang="en-GB" sz="1600" dirty="0">
                <a:solidFill>
                  <a:srgbClr val="739ABC">
                    <a:lumMod val="75000"/>
                  </a:srgbClr>
                </a:solidFill>
                <a:latin typeface="Arial"/>
                <a:cs typeface="Arial"/>
              </a:rPr>
              <a:t>Soft OR methods (Scenario development, Soft Systems Methodology…)</a:t>
            </a:r>
          </a:p>
          <a:p>
            <a:pPr marL="742950" lvl="1" indent="-285750">
              <a:buFont typeface="Arial" panose="020B0604020202020204" pitchFamily="34" charset="0"/>
              <a:buChar char="•"/>
              <a:defRPr/>
            </a:pPr>
            <a:r>
              <a:rPr lang="en-GB" sz="1600" dirty="0">
                <a:solidFill>
                  <a:srgbClr val="739ABC">
                    <a:lumMod val="75000"/>
                  </a:srgbClr>
                </a:solidFill>
                <a:latin typeface="Arial"/>
                <a:cs typeface="Arial"/>
              </a:rPr>
              <a:t>Greater use of abductive logic in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Target Audience Analysis (TAA) in lieu of EBO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“Defined Problems” as an intermediary between TAA and activity</a:t>
            </a:r>
          </a:p>
          <a:p>
            <a:pPr marL="742950" lvl="1" indent="-285750">
              <a:buFont typeface="Arial" panose="020B0604020202020204" pitchFamily="34" charset="0"/>
              <a:buChar char="•"/>
            </a:pPr>
            <a:r>
              <a:rPr lang="en-GB" sz="1600" dirty="0">
                <a:solidFill>
                  <a:srgbClr val="739ABC">
                    <a:lumMod val="75000"/>
                  </a:srgbClr>
                </a:solidFill>
                <a:latin typeface="Arial"/>
                <a:cs typeface="Arial"/>
              </a:rPr>
              <a:t>EBO is favoured because of the clear logic from high-level strategy to tactical activity</a:t>
            </a:r>
          </a:p>
          <a:p>
            <a:pPr marL="742950" lvl="1" indent="-285750">
              <a:buFont typeface="Arial" panose="020B0604020202020204" pitchFamily="34" charset="0"/>
              <a:buChar cha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Current approaches with TAA do not have the same level of natural </a:t>
            </a:r>
            <a:r>
              <a:rPr lang="en-GB" sz="1600" dirty="0">
                <a:solidFill>
                  <a:srgbClr val="739ABC">
                    <a:lumMod val="75000"/>
                  </a:srgbClr>
                </a:solidFill>
                <a:latin typeface="Arial"/>
                <a:cs typeface="Arial"/>
              </a:rPr>
              <a:t>logic</a:t>
            </a: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739ABC">
                    <a:lumMod val="75000"/>
                  </a:srgbClr>
                </a:solidFill>
                <a:latin typeface="Arial"/>
                <a:cs typeface="Arial"/>
              </a:rPr>
              <a:t>Characterising activity as Persistent, Moderate, Assertive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Rethinking the planning lexicon</a:t>
            </a:r>
          </a:p>
          <a:p>
            <a:pPr marL="742950" lvl="1" indent="-285750">
              <a:buFont typeface="Arial" panose="020B0604020202020204" pitchFamily="34" charset="0"/>
              <a:buChar cha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End-States to Desired Narratives</a:t>
            </a:r>
          </a:p>
          <a:p>
            <a:pPr marL="742950" lvl="1" indent="-285750">
              <a:buFont typeface="Arial" panose="020B0604020202020204" pitchFamily="34" charset="0"/>
              <a:buChar char="•"/>
            </a:pPr>
            <a:r>
              <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rPr>
              <a:t>Decisive Conditions to Desirable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pic>
        <p:nvPicPr>
          <p:cNvPr id="3" name="Picture 2">
            <a:extLst>
              <a:ext uri="{FF2B5EF4-FFF2-40B4-BE49-F238E27FC236}">
                <a16:creationId xmlns:a16="http://schemas.microsoft.com/office/drawing/2014/main" id="{ADBB011A-8A2B-483F-BD46-8DAA075987FC}"/>
              </a:ext>
            </a:extLst>
          </p:cNvPr>
          <p:cNvPicPr>
            <a:picLocks noChangeAspect="1"/>
          </p:cNvPicPr>
          <p:nvPr/>
        </p:nvPicPr>
        <p:blipFill>
          <a:blip r:embed="rId3"/>
          <a:stretch>
            <a:fillRect/>
          </a:stretch>
        </p:blipFill>
        <p:spPr>
          <a:xfrm>
            <a:off x="8284406" y="166255"/>
            <a:ext cx="3332630" cy="5190949"/>
          </a:xfrm>
          <a:prstGeom prst="rect">
            <a:avLst/>
          </a:prstGeom>
          <a:ln>
            <a:solidFill>
              <a:schemeClr val="bg2"/>
            </a:solidFill>
          </a:ln>
        </p:spPr>
      </p:pic>
    </p:spTree>
    <p:extLst>
      <p:ext uri="{BB962C8B-B14F-4D97-AF65-F5344CB8AC3E}">
        <p14:creationId xmlns:p14="http://schemas.microsoft.com/office/powerpoint/2010/main" val="98029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111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Example Insight: Currency of Competition – Levels of Activity</a:t>
            </a:r>
          </a:p>
        </p:txBody>
      </p:sp>
      <p:pic>
        <p:nvPicPr>
          <p:cNvPr id="4" name="Picture 3">
            <a:extLst>
              <a:ext uri="{FF2B5EF4-FFF2-40B4-BE49-F238E27FC236}">
                <a16:creationId xmlns:a16="http://schemas.microsoft.com/office/drawing/2014/main" id="{582AB772-3717-40F1-9B0D-1F6A9FB8BAF8}"/>
              </a:ext>
            </a:extLst>
          </p:cNvPr>
          <p:cNvPicPr>
            <a:picLocks noChangeAspect="1"/>
          </p:cNvPicPr>
          <p:nvPr/>
        </p:nvPicPr>
        <p:blipFill>
          <a:blip r:embed="rId3"/>
          <a:stretch>
            <a:fillRect/>
          </a:stretch>
        </p:blipFill>
        <p:spPr>
          <a:xfrm>
            <a:off x="7610964" y="2369792"/>
            <a:ext cx="2079707" cy="1333386"/>
          </a:xfrm>
          <a:prstGeom prst="rect">
            <a:avLst/>
          </a:prstGeom>
          <a:ln>
            <a:solidFill>
              <a:schemeClr val="bg2"/>
            </a:solidFill>
          </a:ln>
        </p:spPr>
      </p:pic>
      <p:pic>
        <p:nvPicPr>
          <p:cNvPr id="8" name="Picture 7">
            <a:extLst>
              <a:ext uri="{FF2B5EF4-FFF2-40B4-BE49-F238E27FC236}">
                <a16:creationId xmlns:a16="http://schemas.microsoft.com/office/drawing/2014/main" id="{9BECC15E-F2CC-4016-9372-37D5E92F3766}"/>
              </a:ext>
            </a:extLst>
          </p:cNvPr>
          <p:cNvPicPr>
            <a:picLocks noChangeAspect="1"/>
          </p:cNvPicPr>
          <p:nvPr/>
        </p:nvPicPr>
        <p:blipFill>
          <a:blip r:embed="rId4"/>
          <a:stretch>
            <a:fillRect/>
          </a:stretch>
        </p:blipFill>
        <p:spPr>
          <a:xfrm>
            <a:off x="7610964" y="3841469"/>
            <a:ext cx="2478610" cy="1544963"/>
          </a:xfrm>
          <a:prstGeom prst="rect">
            <a:avLst/>
          </a:prstGeom>
          <a:ln>
            <a:solidFill>
              <a:schemeClr val="bg2"/>
            </a:solidFill>
          </a:ln>
        </p:spPr>
      </p:pic>
      <p:graphicFrame>
        <p:nvGraphicFramePr>
          <p:cNvPr id="11" name="Table 10">
            <a:extLst>
              <a:ext uri="{FF2B5EF4-FFF2-40B4-BE49-F238E27FC236}">
                <a16:creationId xmlns:a16="http://schemas.microsoft.com/office/drawing/2014/main" id="{5DB7A853-714D-444A-BED7-6AB421B0493F}"/>
              </a:ext>
            </a:extLst>
          </p:cNvPr>
          <p:cNvGraphicFramePr>
            <a:graphicFrameLocks noGrp="1"/>
          </p:cNvGraphicFramePr>
          <p:nvPr>
            <p:extLst>
              <p:ext uri="{D42A27DB-BD31-4B8C-83A1-F6EECF244321}">
                <p14:modId xmlns:p14="http://schemas.microsoft.com/office/powerpoint/2010/main" val="781701302"/>
              </p:ext>
            </p:extLst>
          </p:nvPr>
        </p:nvGraphicFramePr>
        <p:xfrm>
          <a:off x="416389" y="943972"/>
          <a:ext cx="7059493" cy="4442460"/>
        </p:xfrm>
        <a:graphic>
          <a:graphicData uri="http://schemas.openxmlformats.org/drawingml/2006/table">
            <a:tbl>
              <a:tblPr firstRow="1" firstCol="1" bandRow="1">
                <a:tableStyleId>{5C22544A-7EE6-4342-B048-85BDC9FD1C3A}</a:tableStyleId>
              </a:tblPr>
              <a:tblGrid>
                <a:gridCol w="914932">
                  <a:extLst>
                    <a:ext uri="{9D8B030D-6E8A-4147-A177-3AD203B41FA5}">
                      <a16:colId xmlns:a16="http://schemas.microsoft.com/office/drawing/2014/main" val="2814702797"/>
                    </a:ext>
                  </a:extLst>
                </a:gridCol>
                <a:gridCol w="2050113">
                  <a:extLst>
                    <a:ext uri="{9D8B030D-6E8A-4147-A177-3AD203B41FA5}">
                      <a16:colId xmlns:a16="http://schemas.microsoft.com/office/drawing/2014/main" val="1292248445"/>
                    </a:ext>
                  </a:extLst>
                </a:gridCol>
                <a:gridCol w="2354127">
                  <a:extLst>
                    <a:ext uri="{9D8B030D-6E8A-4147-A177-3AD203B41FA5}">
                      <a16:colId xmlns:a16="http://schemas.microsoft.com/office/drawing/2014/main" val="3918887862"/>
                    </a:ext>
                  </a:extLst>
                </a:gridCol>
                <a:gridCol w="1740321">
                  <a:extLst>
                    <a:ext uri="{9D8B030D-6E8A-4147-A177-3AD203B41FA5}">
                      <a16:colId xmlns:a16="http://schemas.microsoft.com/office/drawing/2014/main" val="1467944152"/>
                    </a:ext>
                  </a:extLst>
                </a:gridCol>
              </a:tblGrid>
              <a:tr h="166891">
                <a:tc>
                  <a:txBody>
                    <a:bodyPr/>
                    <a:lstStyle/>
                    <a:p>
                      <a:pPr algn="ctr" hangingPunct="0">
                        <a:spcAft>
                          <a:spcPts val="1100"/>
                        </a:spcAft>
                        <a:tabLst>
                          <a:tab pos="457200" algn="l"/>
                        </a:tabLst>
                      </a:pPr>
                      <a:r>
                        <a:rPr lang="en-GB" sz="1200" kern="1100">
                          <a:effectLst/>
                        </a:rPr>
                        <a:t>Level</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tc>
                  <a:txBody>
                    <a:bodyPr/>
                    <a:lstStyle/>
                    <a:p>
                      <a:pPr algn="ctr" hangingPunct="0">
                        <a:spcAft>
                          <a:spcPts val="1100"/>
                        </a:spcAft>
                        <a:tabLst>
                          <a:tab pos="457200" algn="l"/>
                        </a:tabLst>
                      </a:pPr>
                      <a:r>
                        <a:rPr lang="en-GB" sz="1200" kern="1100">
                          <a:effectLst/>
                        </a:rPr>
                        <a:t>Characteristics</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tc>
                  <a:txBody>
                    <a:bodyPr/>
                    <a:lstStyle/>
                    <a:p>
                      <a:pPr algn="ctr" hangingPunct="0">
                        <a:spcAft>
                          <a:spcPts val="1100"/>
                        </a:spcAft>
                        <a:tabLst>
                          <a:tab pos="457200" algn="l"/>
                        </a:tabLst>
                      </a:pPr>
                      <a:r>
                        <a:rPr lang="en-GB" sz="1200" kern="1100">
                          <a:effectLst/>
                        </a:rPr>
                        <a:t>Examples</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tc>
                  <a:txBody>
                    <a:bodyPr/>
                    <a:lstStyle/>
                    <a:p>
                      <a:pPr algn="ctr" hangingPunct="0">
                        <a:spcAft>
                          <a:spcPts val="1100"/>
                        </a:spcAft>
                        <a:tabLst>
                          <a:tab pos="457200" algn="l"/>
                        </a:tabLst>
                      </a:pPr>
                      <a:r>
                        <a:rPr lang="en-GB" sz="1200" kern="1100">
                          <a:effectLst/>
                        </a:rPr>
                        <a:t>PECF Focus</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extLst>
                  <a:ext uri="{0D108BD9-81ED-4DB2-BD59-A6C34878D82A}">
                    <a16:rowId xmlns:a16="http://schemas.microsoft.com/office/drawing/2014/main" val="3561323455"/>
                  </a:ext>
                </a:extLst>
              </a:tr>
              <a:tr h="1128831">
                <a:tc>
                  <a:txBody>
                    <a:bodyPr/>
                    <a:lstStyle/>
                    <a:p>
                      <a:pPr algn="ctr" hangingPunct="0">
                        <a:spcAft>
                          <a:spcPts val="1100"/>
                        </a:spcAft>
                        <a:tabLst>
                          <a:tab pos="457200" algn="l"/>
                        </a:tabLst>
                      </a:pPr>
                      <a:r>
                        <a:rPr lang="en-GB" sz="1200" kern="1100">
                          <a:effectLst/>
                        </a:rPr>
                        <a:t>Assertive</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tc>
                  <a:txBody>
                    <a:bodyPr/>
                    <a:lstStyle/>
                    <a:p>
                      <a:pPr algn="ctr" hangingPunct="0">
                        <a:spcAft>
                          <a:spcPts val="1100"/>
                        </a:spcAft>
                        <a:tabLst>
                          <a:tab pos="457200" algn="l"/>
                        </a:tabLst>
                      </a:pPr>
                      <a:r>
                        <a:rPr lang="en-GB" sz="1200" kern="1100">
                          <a:effectLst/>
                        </a:rPr>
                        <a:t>Significant direct actions intended to achieve specific adversary-focused effects.</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tc>
                  <a:txBody>
                    <a:bodyPr/>
                    <a:lstStyle/>
                    <a:p>
                      <a:pPr algn="ctr" hangingPunct="0">
                        <a:spcAft>
                          <a:spcPts val="1100"/>
                        </a:spcAft>
                        <a:tabLst>
                          <a:tab pos="457200" algn="l"/>
                        </a:tabLst>
                      </a:pPr>
                      <a:r>
                        <a:rPr lang="en-GB" sz="1200" kern="1100">
                          <a:effectLst/>
                        </a:rPr>
                        <a:t>Delivery of anti-tank weapons to Ukraine prior to its invasion by Russia in early 2022.</a:t>
                      </a:r>
                      <a:endParaRPr lang="en-GB" sz="1400" kern="1100">
                        <a:effectLst/>
                      </a:endParaRPr>
                    </a:p>
                    <a:p>
                      <a:pPr algn="ctr" hangingPunct="0">
                        <a:spcAft>
                          <a:spcPts val="1100"/>
                        </a:spcAft>
                        <a:tabLst>
                          <a:tab pos="457200" algn="l"/>
                        </a:tabLst>
                      </a:pPr>
                      <a:r>
                        <a:rPr lang="en-GB" sz="1200" kern="1100">
                          <a:effectLst/>
                        </a:rPr>
                        <a:t>NATO Enhanced Vigilance Activities in response to the Ukraine Crisis.</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tc>
                  <a:txBody>
                    <a:bodyPr/>
                    <a:lstStyle/>
                    <a:p>
                      <a:pPr algn="ctr" hangingPunct="0">
                        <a:spcAft>
                          <a:spcPts val="1100"/>
                        </a:spcAft>
                        <a:tabLst>
                          <a:tab pos="457200" algn="l"/>
                        </a:tabLst>
                      </a:pPr>
                      <a:r>
                        <a:rPr lang="en-GB" sz="1200" kern="1100">
                          <a:effectLst/>
                        </a:rPr>
                        <a:t>Constrain</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extLst>
                  <a:ext uri="{0D108BD9-81ED-4DB2-BD59-A6C34878D82A}">
                    <a16:rowId xmlns:a16="http://schemas.microsoft.com/office/drawing/2014/main" val="2984739026"/>
                  </a:ext>
                </a:extLst>
              </a:tr>
              <a:tr h="1295721">
                <a:tc>
                  <a:txBody>
                    <a:bodyPr/>
                    <a:lstStyle/>
                    <a:p>
                      <a:pPr algn="ctr" hangingPunct="0">
                        <a:spcAft>
                          <a:spcPts val="1100"/>
                        </a:spcAft>
                        <a:tabLst>
                          <a:tab pos="457200" algn="l"/>
                        </a:tabLst>
                      </a:pPr>
                      <a:r>
                        <a:rPr lang="en-GB" sz="1200" kern="1100">
                          <a:effectLst/>
                        </a:rPr>
                        <a:t>Moderate</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tc>
                  <a:txBody>
                    <a:bodyPr/>
                    <a:lstStyle/>
                    <a:p>
                      <a:pPr algn="ctr" hangingPunct="0">
                        <a:spcAft>
                          <a:spcPts val="1100"/>
                        </a:spcAft>
                        <a:tabLst>
                          <a:tab pos="457200" algn="l"/>
                        </a:tabLst>
                      </a:pPr>
                      <a:r>
                        <a:rPr lang="en-GB" sz="1200" kern="1100">
                          <a:effectLst/>
                        </a:rPr>
                        <a:t>Direct, focused actions intended to reinforce or deliver specific messages or achieve specific effects.</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tc>
                  <a:txBody>
                    <a:bodyPr/>
                    <a:lstStyle/>
                    <a:p>
                      <a:pPr algn="ctr" hangingPunct="0">
                        <a:spcAft>
                          <a:spcPts val="1100"/>
                        </a:spcAft>
                        <a:tabLst>
                          <a:tab pos="457200" algn="l"/>
                        </a:tabLst>
                      </a:pPr>
                      <a:r>
                        <a:rPr lang="en-GB" sz="1200" kern="1100">
                          <a:effectLst/>
                        </a:rPr>
                        <a:t>Freedom of Navigation activity conducted by HMS Defender in the vicinity of Crimea in Summer 2021.</a:t>
                      </a:r>
                      <a:endParaRPr lang="en-GB" sz="1400" kern="1100">
                        <a:effectLst/>
                      </a:endParaRPr>
                    </a:p>
                    <a:p>
                      <a:pPr algn="ctr" hangingPunct="0">
                        <a:spcAft>
                          <a:spcPts val="1100"/>
                        </a:spcAft>
                        <a:tabLst>
                          <a:tab pos="457200" algn="l"/>
                        </a:tabLst>
                      </a:pPr>
                      <a:r>
                        <a:rPr lang="en-GB" sz="1200" kern="1100">
                          <a:effectLst/>
                        </a:rPr>
                        <a:t>Large, pre-planned multi-domain Allied exercises such as Ex COLD RESPONSE.</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tc>
                  <a:txBody>
                    <a:bodyPr/>
                    <a:lstStyle/>
                    <a:p>
                      <a:pPr algn="ctr" hangingPunct="0">
                        <a:spcAft>
                          <a:spcPts val="1100"/>
                        </a:spcAft>
                        <a:tabLst>
                          <a:tab pos="457200" algn="l"/>
                        </a:tabLst>
                      </a:pPr>
                      <a:r>
                        <a:rPr lang="en-GB" sz="1200" kern="1100">
                          <a:effectLst/>
                        </a:rPr>
                        <a:t>Engage, Constrain</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extLst>
                  <a:ext uri="{0D108BD9-81ED-4DB2-BD59-A6C34878D82A}">
                    <a16:rowId xmlns:a16="http://schemas.microsoft.com/office/drawing/2014/main" val="4123509292"/>
                  </a:ext>
                </a:extLst>
              </a:tr>
              <a:tr h="1462612">
                <a:tc>
                  <a:txBody>
                    <a:bodyPr/>
                    <a:lstStyle/>
                    <a:p>
                      <a:pPr algn="ctr" hangingPunct="0">
                        <a:spcAft>
                          <a:spcPts val="1100"/>
                        </a:spcAft>
                        <a:tabLst>
                          <a:tab pos="457200" algn="l"/>
                        </a:tabLst>
                      </a:pPr>
                      <a:r>
                        <a:rPr lang="en-GB" sz="1200" kern="1100">
                          <a:effectLst/>
                        </a:rPr>
                        <a:t>Persistent</a:t>
                      </a:r>
                      <a:endParaRPr lang="en-GB" sz="14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tc>
                  <a:txBody>
                    <a:bodyPr/>
                    <a:lstStyle/>
                    <a:p>
                      <a:pPr algn="ctr" hangingPunct="0">
                        <a:spcAft>
                          <a:spcPts val="1100"/>
                        </a:spcAft>
                        <a:tabLst>
                          <a:tab pos="457200" algn="l"/>
                        </a:tabLst>
                      </a:pPr>
                      <a:r>
                        <a:rPr lang="en-GB" sz="1200" kern="1100" dirty="0">
                          <a:effectLst/>
                        </a:rPr>
                        <a:t>Low-level routine actions to reinforce standing strategic messages, or to contribute to sustained Shaping operations.</a:t>
                      </a:r>
                      <a:endParaRPr lang="en-GB" sz="1400" kern="1100" dirty="0">
                        <a:effectLst/>
                      </a:endParaRPr>
                    </a:p>
                    <a:p>
                      <a:pPr algn="ctr" hangingPunct="0">
                        <a:spcAft>
                          <a:spcPts val="1100"/>
                        </a:spcAft>
                        <a:tabLst>
                          <a:tab pos="457200" algn="l"/>
                        </a:tabLst>
                      </a:pPr>
                      <a:r>
                        <a:rPr lang="en-GB" sz="1200" kern="1100" dirty="0">
                          <a:effectLst/>
                        </a:rPr>
                        <a:t>Routine defence of the UK, its Overseas Territories, and NATO.</a:t>
                      </a:r>
                      <a:endParaRPr lang="en-GB" sz="1400" kern="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tc>
                  <a:txBody>
                    <a:bodyPr/>
                    <a:lstStyle/>
                    <a:p>
                      <a:pPr algn="ctr" hangingPunct="0">
                        <a:spcAft>
                          <a:spcPts val="1100"/>
                        </a:spcAft>
                        <a:tabLst>
                          <a:tab pos="457200" algn="l"/>
                        </a:tabLst>
                      </a:pPr>
                      <a:r>
                        <a:rPr lang="en-GB" sz="1200" kern="1100" dirty="0">
                          <a:effectLst/>
                        </a:rPr>
                        <a:t>UK involvement in US Bomber Task Force exercises in the UK and Europe.</a:t>
                      </a:r>
                      <a:endParaRPr lang="en-GB" sz="1400" kern="1100" dirty="0">
                        <a:effectLst/>
                      </a:endParaRPr>
                    </a:p>
                    <a:p>
                      <a:pPr algn="ctr" hangingPunct="0">
                        <a:spcAft>
                          <a:spcPts val="1100"/>
                        </a:spcAft>
                        <a:tabLst>
                          <a:tab pos="457200" algn="l"/>
                        </a:tabLst>
                      </a:pPr>
                      <a:r>
                        <a:rPr lang="en-GB" sz="1200" kern="1100" dirty="0">
                          <a:effectLst/>
                        </a:rPr>
                        <a:t>The contribution of UK Quick Reaction Alert (QRA) to Op CONSTANT EFFORT and other NATO Air Policing missions.</a:t>
                      </a:r>
                      <a:endParaRPr lang="en-GB" sz="1400" kern="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tc>
                  <a:txBody>
                    <a:bodyPr/>
                    <a:lstStyle/>
                    <a:p>
                      <a:pPr algn="ctr" hangingPunct="0">
                        <a:spcAft>
                          <a:spcPts val="1100"/>
                        </a:spcAft>
                        <a:tabLst>
                          <a:tab pos="457200" algn="l"/>
                        </a:tabLst>
                      </a:pPr>
                      <a:r>
                        <a:rPr lang="en-GB" sz="1200" kern="1100" dirty="0">
                          <a:effectLst/>
                        </a:rPr>
                        <a:t>Protect, Engage</a:t>
                      </a:r>
                      <a:endParaRPr lang="en-GB" sz="1400" kern="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418" marR="50418" marT="0" marB="0" anchor="ctr"/>
                </a:tc>
                <a:extLst>
                  <a:ext uri="{0D108BD9-81ED-4DB2-BD59-A6C34878D82A}">
                    <a16:rowId xmlns:a16="http://schemas.microsoft.com/office/drawing/2014/main" val="4005295997"/>
                  </a:ext>
                </a:extLst>
              </a:tr>
            </a:tbl>
          </a:graphicData>
        </a:graphic>
      </p:graphicFrame>
      <p:pic>
        <p:nvPicPr>
          <p:cNvPr id="13" name="Picture 12">
            <a:extLst>
              <a:ext uri="{FF2B5EF4-FFF2-40B4-BE49-F238E27FC236}">
                <a16:creationId xmlns:a16="http://schemas.microsoft.com/office/drawing/2014/main" id="{21F0359E-97AD-4CA5-BD39-10032AE5ED47}"/>
              </a:ext>
            </a:extLst>
          </p:cNvPr>
          <p:cNvPicPr>
            <a:picLocks noChangeAspect="1"/>
          </p:cNvPicPr>
          <p:nvPr/>
        </p:nvPicPr>
        <p:blipFill>
          <a:blip r:embed="rId5"/>
          <a:stretch>
            <a:fillRect/>
          </a:stretch>
        </p:blipFill>
        <p:spPr>
          <a:xfrm>
            <a:off x="9825753" y="2359414"/>
            <a:ext cx="2248483" cy="1389353"/>
          </a:xfrm>
          <a:prstGeom prst="rect">
            <a:avLst/>
          </a:prstGeom>
          <a:ln>
            <a:solidFill>
              <a:schemeClr val="bg2"/>
            </a:solidFill>
          </a:ln>
        </p:spPr>
      </p:pic>
      <p:pic>
        <p:nvPicPr>
          <p:cNvPr id="15" name="Picture 14">
            <a:extLst>
              <a:ext uri="{FF2B5EF4-FFF2-40B4-BE49-F238E27FC236}">
                <a16:creationId xmlns:a16="http://schemas.microsoft.com/office/drawing/2014/main" id="{7B76BA14-4DAF-4221-9838-0758884AA198}"/>
              </a:ext>
            </a:extLst>
          </p:cNvPr>
          <p:cNvPicPr>
            <a:picLocks noChangeAspect="1"/>
          </p:cNvPicPr>
          <p:nvPr/>
        </p:nvPicPr>
        <p:blipFill>
          <a:blip r:embed="rId6"/>
          <a:stretch>
            <a:fillRect/>
          </a:stretch>
        </p:blipFill>
        <p:spPr>
          <a:xfrm>
            <a:off x="7610964" y="853957"/>
            <a:ext cx="2214789" cy="1362734"/>
          </a:xfrm>
          <a:prstGeom prst="rect">
            <a:avLst/>
          </a:prstGeom>
          <a:ln>
            <a:solidFill>
              <a:schemeClr val="bg2"/>
            </a:solidFill>
          </a:ln>
        </p:spPr>
      </p:pic>
    </p:spTree>
    <p:extLst>
      <p:ext uri="{BB962C8B-B14F-4D97-AF65-F5344CB8AC3E}">
        <p14:creationId xmlns:p14="http://schemas.microsoft.com/office/powerpoint/2010/main" val="166094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111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Where Should We Be?</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11446540"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rPr>
              <a:t>Develop Defence’s understanding of Competitive Ops to the same level as Warfighting</a:t>
            </a:r>
          </a:p>
          <a:p>
            <a:pPr marL="742950" lvl="1" indent="-285750">
              <a:buFont typeface="Arial" panose="020B0604020202020204" pitchFamily="34" charset="0"/>
              <a:buChar char="•"/>
            </a:pPr>
            <a:r>
              <a:rPr kumimoji="0" lang="en-GB" sz="2000" b="0" u="none" strike="noStrike" kern="1200" cap="none" spc="0" normalizeH="0" baseline="0" noProof="0" dirty="0">
                <a:ln>
                  <a:noFill/>
                </a:ln>
                <a:solidFill>
                  <a:srgbClr val="739ABC">
                    <a:lumMod val="75000"/>
                  </a:srgbClr>
                </a:solidFill>
                <a:effectLst/>
                <a:uLnTx/>
                <a:uFillTx/>
                <a:latin typeface="Arial"/>
                <a:ea typeface="+mn-ea"/>
                <a:cs typeface="Arial"/>
              </a:rPr>
              <a:t>Pan-DLOD Capabilities</a:t>
            </a:r>
          </a:p>
          <a:p>
            <a:pPr marL="742950" lvl="1" indent="-285750">
              <a:buFont typeface="Arial" panose="020B0604020202020204" pitchFamily="34" charset="0"/>
              <a:buChar char="•"/>
            </a:pPr>
            <a:r>
              <a:rPr lang="en-GB" sz="2000" dirty="0">
                <a:solidFill>
                  <a:srgbClr val="739ABC">
                    <a:lumMod val="75000"/>
                  </a:srgbClr>
                </a:solidFill>
                <a:latin typeface="Arial"/>
                <a:cs typeface="Arial"/>
              </a:rPr>
              <a:t>Doctrine</a:t>
            </a:r>
          </a:p>
          <a:p>
            <a:pPr marL="742950" lvl="1" indent="-285750">
              <a:buFont typeface="Arial" panose="020B0604020202020204" pitchFamily="34" charset="0"/>
              <a:buChar char="•"/>
            </a:pPr>
            <a:r>
              <a:rPr lang="en-GB" sz="2000" dirty="0">
                <a:solidFill>
                  <a:srgbClr val="739ABC">
                    <a:lumMod val="75000"/>
                  </a:srgbClr>
                </a:solidFill>
                <a:latin typeface="Arial"/>
                <a:cs typeface="Arial"/>
              </a:rPr>
              <a:t>Planning tools</a:t>
            </a:r>
          </a:p>
          <a:p>
            <a:pPr marL="742950" lvl="1" indent="-285750">
              <a:buFont typeface="Arial" panose="020B0604020202020204" pitchFamily="34" charset="0"/>
              <a:buChar char="•"/>
            </a:pPr>
            <a:r>
              <a:rPr lang="en-GB" sz="2000" dirty="0">
                <a:solidFill>
                  <a:srgbClr val="739ABC">
                    <a:lumMod val="75000"/>
                  </a:srgbClr>
                </a:solidFill>
                <a:latin typeface="Arial"/>
                <a:cs typeface="Arial"/>
              </a:rPr>
              <a:t>Training &amp; education</a:t>
            </a:r>
          </a:p>
          <a:p>
            <a:pPr marL="742950" lvl="1" indent="-285750">
              <a:buFont typeface="Arial" panose="020B0604020202020204" pitchFamily="34" charset="0"/>
              <a:buChar char="•"/>
            </a:pPr>
            <a:r>
              <a:rPr kumimoji="0" lang="en-GB" sz="2000" b="0" u="none" strike="noStrike" kern="1200" cap="none" spc="0" normalizeH="0" baseline="0" noProof="0" dirty="0">
                <a:ln>
                  <a:noFill/>
                </a:ln>
                <a:solidFill>
                  <a:srgbClr val="739ABC">
                    <a:lumMod val="75000"/>
                  </a:srgbClr>
                </a:solidFill>
                <a:effectLst/>
                <a:uLnTx/>
                <a:uFillTx/>
                <a:latin typeface="Arial"/>
                <a:ea typeface="+mn-ea"/>
                <a:cs typeface="Arial"/>
              </a:rPr>
              <a:t>Understanding Allies and Partners to the same level as our adversaries</a:t>
            </a:r>
            <a:endPar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739ABC">
                    <a:lumMod val="75000"/>
                  </a:srgbClr>
                </a:solidFill>
                <a:latin typeface="Arial"/>
                <a:cs typeface="Arial"/>
              </a:rPr>
              <a:t>Maintain a Warfighting capability while delivering against Competition</a:t>
            </a:r>
          </a:p>
          <a:p>
            <a:pPr marL="742950" lvl="1" indent="-285750">
              <a:buFont typeface="Arial" panose="020B0604020202020204" pitchFamily="34" charset="0"/>
              <a:buChar char="•"/>
            </a:pPr>
            <a:r>
              <a:rPr lang="en-GB" sz="2000" dirty="0">
                <a:solidFill>
                  <a:srgbClr val="739ABC">
                    <a:lumMod val="75000"/>
                  </a:srgbClr>
                </a:solidFill>
                <a:latin typeface="Arial"/>
                <a:cs typeface="Arial"/>
              </a:rPr>
              <a:t>Both specialised</a:t>
            </a:r>
            <a:r>
              <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rPr>
              <a:t> and generalised – an appropriate mix</a:t>
            </a:r>
          </a:p>
        </p:txBody>
      </p:sp>
    </p:spTree>
    <p:extLst>
      <p:ext uri="{BB962C8B-B14F-4D97-AF65-F5344CB8AC3E}">
        <p14:creationId xmlns:p14="http://schemas.microsoft.com/office/powerpoint/2010/main" val="3680586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111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Recommendations for Defence</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11446540"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rPr>
              <a:t>Acknowledge and explore the similarities and differences between Warfighting and Competitive 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739ABC">
                    <a:lumMod val="75000"/>
                  </a:srgbClr>
                </a:solidFill>
                <a:latin typeface="Arial"/>
                <a:cs typeface="Arial"/>
              </a:rPr>
              <a:t>Training and education to develop a Competition mindset</a:t>
            </a:r>
          </a:p>
          <a:p>
            <a:pPr marL="742950" lvl="1" indent="-285750">
              <a:buFont typeface="Arial" panose="020B0604020202020204" pitchFamily="34" charset="0"/>
              <a:buChar char="•"/>
            </a:pPr>
            <a:r>
              <a:rPr lang="en-GB" sz="2000" dirty="0">
                <a:solidFill>
                  <a:srgbClr val="739ABC">
                    <a:lumMod val="75000"/>
                  </a:srgbClr>
                </a:solidFill>
                <a:latin typeface="Arial"/>
                <a:cs typeface="Arial"/>
              </a:rPr>
              <a:t>While maintaining linear systems analysis understanding for Warfighting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rPr>
              <a:t>Long-lead development and experimentation with:</a:t>
            </a:r>
          </a:p>
          <a:p>
            <a:pPr marL="742950" lvl="1" indent="-285750">
              <a:buFont typeface="Arial" panose="020B0604020202020204" pitchFamily="34" charset="0"/>
              <a:buChar char="•"/>
            </a:pPr>
            <a:r>
              <a:rPr lang="en-GB" sz="2000" dirty="0">
                <a:solidFill>
                  <a:srgbClr val="739ABC">
                    <a:lumMod val="75000"/>
                  </a:srgbClr>
                </a:solidFill>
                <a:latin typeface="Arial"/>
                <a:cs typeface="Arial"/>
              </a:rPr>
              <a:t>Conceptual planning (low risk)</a:t>
            </a:r>
          </a:p>
          <a:p>
            <a:pPr marL="742950" lvl="1" indent="-285750">
              <a:buFont typeface="Arial" panose="020B0604020202020204" pitchFamily="34" charset="0"/>
              <a:buChar char="•"/>
            </a:pPr>
            <a:r>
              <a:rPr kumimoji="0" lang="en-GB" sz="2000" b="0" u="none" strike="noStrike" kern="1200" cap="none" spc="0" normalizeH="0" baseline="0" noProof="0" dirty="0">
                <a:ln>
                  <a:noFill/>
                </a:ln>
                <a:solidFill>
                  <a:srgbClr val="739ABC">
                    <a:lumMod val="75000"/>
                  </a:srgbClr>
                </a:solidFill>
                <a:effectLst/>
                <a:uLnTx/>
                <a:uFillTx/>
                <a:latin typeface="Arial"/>
                <a:ea typeface="+mn-ea"/>
                <a:cs typeface="Arial"/>
              </a:rPr>
              <a:t>Operational activity (higher risk)</a:t>
            </a:r>
            <a:endParaRPr kumimoji="0" lang="en-GB" sz="2000" b="0" i="1"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Tree>
    <p:extLst>
      <p:ext uri="{BB962C8B-B14F-4D97-AF65-F5344CB8AC3E}">
        <p14:creationId xmlns:p14="http://schemas.microsoft.com/office/powerpoint/2010/main" val="104628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84068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Role &amp; Background</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11446540"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739ABC">
                    <a:lumMod val="75000"/>
                  </a:srgbClr>
                </a:solidFill>
                <a:latin typeface="Arial"/>
                <a:cs typeface="Arial"/>
              </a:rPr>
              <a:t>Air &amp; Space Warfare Centre (ASWC) Senior Operational Analyst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739ABC">
                    <a:lumMod val="75000"/>
                  </a:srgbClr>
                </a:solidFill>
                <a:latin typeface="Arial"/>
                <a:cs typeface="Arial"/>
              </a:rPr>
              <a:t>Attached to the UK Joint Force Air Component Headquarters (UK JFAC) based at RAF High Wycombe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739ABC">
                    <a:lumMod val="75000"/>
                  </a:srgbClr>
                </a:solidFill>
                <a:latin typeface="Arial"/>
                <a:cs typeface="Arial"/>
              </a:rPr>
              <a:t>UK JFAC is a part of 11 Gp (Multi-Domain Operations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739ABC">
                    <a:lumMod val="75000"/>
                  </a:srgbClr>
                </a:solidFill>
                <a:latin typeface="Arial"/>
                <a:cs typeface="Arial"/>
              </a:rPr>
              <a:t>Responsibilities include:</a:t>
            </a:r>
          </a:p>
          <a:p>
            <a:pPr marL="742950" lvl="1" indent="-285750">
              <a:buFont typeface="Arial" panose="020B0604020202020204" pitchFamily="34" charset="0"/>
              <a:buChar char="•"/>
            </a:pPr>
            <a:r>
              <a:rPr lang="en-GB" dirty="0">
                <a:solidFill>
                  <a:srgbClr val="739ABC">
                    <a:lumMod val="75000"/>
                  </a:srgbClr>
                </a:solidFill>
                <a:latin typeface="Arial"/>
                <a:cs typeface="Arial"/>
              </a:rPr>
              <a:t>Leading UK JFAC Operational Assessment</a:t>
            </a:r>
          </a:p>
          <a:p>
            <a:pPr marL="1200150" lvl="2" indent="-285750">
              <a:buFont typeface="Arial" panose="020B0604020202020204" pitchFamily="34" charset="0"/>
              <a:buChar char="•"/>
            </a:pPr>
            <a:r>
              <a:rPr lang="en-GB" dirty="0">
                <a:solidFill>
                  <a:srgbClr val="739ABC">
                    <a:lumMod val="75000"/>
                  </a:srgbClr>
                </a:solidFill>
                <a:latin typeface="Arial"/>
                <a:cs typeface="Arial"/>
              </a:rPr>
              <a:t>In Air Warfighting: Systems Analysis focussed and data-driven</a:t>
            </a:r>
          </a:p>
          <a:p>
            <a:pPr marL="742950" lvl="1" indent="-285750">
              <a:buFont typeface="Arial" panose="020B0604020202020204" pitchFamily="34" charset="0"/>
              <a:buChar char="•"/>
            </a:pPr>
            <a:r>
              <a:rPr lang="en-GB" dirty="0">
                <a:solidFill>
                  <a:srgbClr val="739ABC">
                    <a:lumMod val="75000"/>
                  </a:srgbClr>
                </a:solidFill>
                <a:latin typeface="Arial"/>
                <a:cs typeface="Arial"/>
              </a:rPr>
              <a:t>Modelling and Simulation support to RAF Operational Decision-Making</a:t>
            </a:r>
          </a:p>
          <a:p>
            <a:pPr marL="742950" lvl="1" indent="-285750">
              <a:buFont typeface="Arial" panose="020B0604020202020204" pitchFamily="34" charset="0"/>
              <a:buChar char="•"/>
            </a:pPr>
            <a:r>
              <a:rPr lang="en-GB" dirty="0">
                <a:solidFill>
                  <a:srgbClr val="739ABC">
                    <a:lumMod val="75000"/>
                  </a:srgbClr>
                </a:solidFill>
                <a:latin typeface="Arial"/>
                <a:cs typeface="Arial"/>
              </a:rPr>
              <a:t>Red Teaming/Critical Thinking support to planning</a:t>
            </a:r>
          </a:p>
          <a:p>
            <a:pPr marL="285750" indent="-285750">
              <a:buFont typeface="Arial" panose="020B0604020202020204" pitchFamily="34" charset="0"/>
              <a:buChar char="•"/>
            </a:pPr>
            <a:r>
              <a:rPr lang="en-GB" dirty="0">
                <a:solidFill>
                  <a:srgbClr val="739ABC">
                    <a:lumMod val="75000"/>
                  </a:srgbClr>
                </a:solidFill>
                <a:latin typeface="Arial"/>
                <a:cs typeface="Arial"/>
              </a:rPr>
              <a:t>Qualified Air Battle Staff</a:t>
            </a:r>
          </a:p>
          <a:p>
            <a:pPr marL="285750" indent="-285750">
              <a:buFont typeface="Arial" panose="020B0604020202020204" pitchFamily="34" charset="0"/>
              <a:buChar char="•"/>
            </a:pPr>
            <a:r>
              <a:rPr lang="en-GB" dirty="0">
                <a:solidFill>
                  <a:srgbClr val="739ABC">
                    <a:lumMod val="75000"/>
                  </a:srgbClr>
                </a:solidFill>
                <a:latin typeface="Arial"/>
                <a:cs typeface="Arial"/>
              </a:rPr>
              <a:t>10 years in post</a:t>
            </a:r>
          </a:p>
          <a:p>
            <a:pPr marR="0" lvl="0" algn="l" defTabSz="914400" rtl="0" eaLnBrk="1" fontAlgn="auto" latinLnBrk="0" hangingPunct="1">
              <a:lnSpc>
                <a:spcPct val="100000"/>
              </a:lnSpc>
              <a:spcBef>
                <a:spcPts val="0"/>
              </a:spcBef>
              <a:spcAft>
                <a:spcPts val="0"/>
              </a:spcAft>
              <a:buClrTx/>
              <a:buSzTx/>
              <a:tabLst/>
              <a:defRPr/>
            </a:pPr>
            <a:endParaRPr lang="en-GB"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739ABC">
                    <a:lumMod val="75000"/>
                  </a:srgbClr>
                </a:solidFill>
                <a:latin typeface="Arial"/>
                <a:cs typeface="Arial"/>
              </a:rPr>
              <a:t>Computer Science background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739ABC">
                    <a:lumMod val="75000"/>
                  </a:srgbClr>
                </a:solidFill>
                <a:latin typeface="Arial"/>
                <a:cs typeface="Arial"/>
              </a:rPr>
              <a:t>Previous Modelling and Simulation role in Dstl</a:t>
            </a:r>
            <a:endParaRPr kumimoji="0" lang="en-GB" sz="1800" b="0" u="none" strike="noStrike" kern="1200" cap="none" spc="0" normalizeH="0" baseline="0" noProof="0" dirty="0">
              <a:ln>
                <a:noFill/>
              </a:ln>
              <a:solidFill>
                <a:srgbClr val="739ABC">
                  <a:lumMod val="75000"/>
                </a:srgbClr>
              </a:solidFill>
              <a:effectLst/>
              <a:uLnTx/>
              <a:uFillTx/>
              <a:latin typeface="Arial"/>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Tree>
    <p:extLst>
      <p:ext uri="{BB962C8B-B14F-4D97-AF65-F5344CB8AC3E}">
        <p14:creationId xmlns:p14="http://schemas.microsoft.com/office/powerpoint/2010/main" val="90736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111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So-What for OR?</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11446540"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739ABC">
                    <a:lumMod val="75000"/>
                  </a:srgbClr>
                </a:solidFill>
                <a:latin typeface="Arial"/>
                <a:cs typeface="Arial"/>
              </a:rPr>
              <a:t>Competitive Operations highlight new challenges and opportunities for both Defence and 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739ABC">
                    <a:lumMod val="75000"/>
                  </a:srgbClr>
                </a:solidFill>
                <a:latin typeface="Arial"/>
                <a:cs typeface="Arial"/>
              </a:rPr>
              <a:t>The increased demand for Soft OR is there, but will take time to be truly understood within Defence</a:t>
            </a:r>
          </a:p>
          <a:p>
            <a:pPr marL="742950" lvl="1" indent="-285750">
              <a:buFont typeface="Arial" panose="020B0604020202020204" pitchFamily="34" charset="0"/>
              <a:buChar char="•"/>
            </a:pPr>
            <a:r>
              <a:rPr kumimoji="0" lang="en-GB" b="0" u="none" strike="noStrike" kern="1200" cap="none" spc="0" normalizeH="0" baseline="0" noProof="0" dirty="0">
                <a:ln>
                  <a:noFill/>
                </a:ln>
                <a:solidFill>
                  <a:srgbClr val="739ABC">
                    <a:lumMod val="75000"/>
                  </a:srgbClr>
                </a:solidFill>
                <a:effectLst/>
                <a:uLnTx/>
                <a:uFillTx/>
                <a:latin typeface="Arial"/>
                <a:ea typeface="+mn-ea"/>
                <a:cs typeface="Arial"/>
              </a:rPr>
              <a:t>The relevance of Systems Analysis expertise has </a:t>
            </a:r>
            <a:r>
              <a:rPr kumimoji="0" lang="en-GB" b="0" i="1" u="none" strike="noStrike" kern="1200" cap="none" spc="0" normalizeH="0" baseline="0" noProof="0" dirty="0">
                <a:ln>
                  <a:noFill/>
                </a:ln>
                <a:solidFill>
                  <a:srgbClr val="739ABC">
                    <a:lumMod val="75000"/>
                  </a:srgbClr>
                </a:solidFill>
                <a:effectLst/>
                <a:uLnTx/>
                <a:uFillTx/>
                <a:latin typeface="Arial"/>
                <a:ea typeface="+mn-ea"/>
                <a:cs typeface="Arial"/>
              </a:rPr>
              <a:t>increased</a:t>
            </a:r>
            <a:r>
              <a:rPr kumimoji="0" lang="en-GB" b="0" u="none" strike="noStrike" kern="1200" cap="none" spc="0" normalizeH="0" baseline="0" noProof="0" dirty="0">
                <a:ln>
                  <a:noFill/>
                </a:ln>
                <a:solidFill>
                  <a:srgbClr val="739ABC">
                    <a:lumMod val="75000"/>
                  </a:srgbClr>
                </a:solidFill>
                <a:effectLst/>
                <a:uLnTx/>
                <a:uFillTx/>
                <a:latin typeface="Arial"/>
                <a:ea typeface="+mn-ea"/>
                <a:cs typeface="Arial"/>
              </a:rPr>
              <a:t> in Competitive Ops</a:t>
            </a:r>
          </a:p>
          <a:p>
            <a:pPr marL="742950" lvl="1" indent="-285750">
              <a:buFont typeface="Arial" panose="020B0604020202020204" pitchFamily="34" charset="0"/>
              <a:buChar char="•"/>
            </a:pPr>
            <a:r>
              <a:rPr lang="en-GB" dirty="0">
                <a:solidFill>
                  <a:srgbClr val="739ABC">
                    <a:lumMod val="75000"/>
                  </a:srgbClr>
                </a:solidFill>
                <a:latin typeface="Arial"/>
                <a:cs typeface="Arial"/>
              </a:rPr>
              <a:t>The relevance of Hard OR is currently </a:t>
            </a:r>
            <a:r>
              <a:rPr lang="en-GB" i="1" dirty="0">
                <a:solidFill>
                  <a:srgbClr val="739ABC">
                    <a:lumMod val="75000"/>
                  </a:srgbClr>
                </a:solidFill>
                <a:latin typeface="Arial"/>
                <a:cs typeface="Arial"/>
              </a:rPr>
              <a:t>decreased</a:t>
            </a:r>
            <a:r>
              <a:rPr lang="en-GB" dirty="0">
                <a:solidFill>
                  <a:srgbClr val="739ABC">
                    <a:lumMod val="75000"/>
                  </a:srgbClr>
                </a:solidFill>
                <a:latin typeface="Arial"/>
                <a:cs typeface="Arial"/>
              </a:rPr>
              <a:t> in Competitive Ops</a:t>
            </a:r>
          </a:p>
          <a:p>
            <a:pPr marL="742950" lvl="1" indent="-285750">
              <a:buFont typeface="Arial" panose="020B0604020202020204" pitchFamily="34" charset="0"/>
              <a:buChar char="•"/>
            </a:pPr>
            <a:r>
              <a:rPr lang="en-GB" dirty="0">
                <a:solidFill>
                  <a:srgbClr val="739ABC">
                    <a:lumMod val="75000"/>
                  </a:srgbClr>
                </a:solidFill>
                <a:latin typeface="Arial"/>
                <a:cs typeface="Arial"/>
              </a:rPr>
              <a:t>The relevance of Hard OR for Warfighting remains extant</a:t>
            </a:r>
          </a:p>
          <a:p>
            <a:pPr marL="742950" lvl="1" indent="-285750">
              <a:buFont typeface="Arial" panose="020B0604020202020204" pitchFamily="34" charset="0"/>
              <a:buChar char="•"/>
            </a:pPr>
            <a:r>
              <a:rPr lang="en-GB" dirty="0">
                <a:solidFill>
                  <a:srgbClr val="739ABC">
                    <a:lumMod val="75000"/>
                  </a:srgbClr>
                </a:solidFill>
                <a:latin typeface="Arial"/>
                <a:cs typeface="Arial"/>
              </a:rPr>
              <a:t>The relevance of Hard OR </a:t>
            </a:r>
            <a:r>
              <a:rPr lang="en-GB" i="1" dirty="0">
                <a:solidFill>
                  <a:srgbClr val="739ABC">
                    <a:lumMod val="75000"/>
                  </a:srgbClr>
                </a:solidFill>
                <a:latin typeface="Arial"/>
                <a:cs typeface="Arial"/>
              </a:rPr>
              <a:t>may increase</a:t>
            </a:r>
            <a:r>
              <a:rPr lang="en-GB" dirty="0">
                <a:solidFill>
                  <a:srgbClr val="739ABC">
                    <a:lumMod val="75000"/>
                  </a:srgbClr>
                </a:solidFill>
                <a:latin typeface="Arial"/>
                <a:cs typeface="Arial"/>
              </a:rPr>
              <a:t> as the understanding of Competitive Ops matures</a:t>
            </a:r>
          </a:p>
          <a:p>
            <a:pPr marL="742950" lvl="1" indent="-285750">
              <a:buFont typeface="Arial" panose="020B0604020202020204" pitchFamily="34" charset="0"/>
              <a:buChar char="•"/>
            </a:pPr>
            <a:endParaRPr lang="en-GB"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u="none" strike="noStrike" kern="1200" cap="none" spc="0" normalizeH="0" baseline="0" noProof="0" dirty="0">
                <a:ln>
                  <a:noFill/>
                </a:ln>
                <a:solidFill>
                  <a:srgbClr val="739ABC">
                    <a:lumMod val="75000"/>
                  </a:srgbClr>
                </a:solidFill>
                <a:effectLst/>
                <a:uLnTx/>
                <a:uFillTx/>
                <a:latin typeface="Arial"/>
                <a:ea typeface="+mn-ea"/>
                <a:cs typeface="Arial"/>
              </a:rPr>
              <a:t>Abstract</a:t>
            </a:r>
            <a:r>
              <a:rPr kumimoji="0" lang="en-GB" b="0" i="1" u="none" strike="noStrike" kern="1200" cap="none" spc="0" normalizeH="0" baseline="0" noProof="0" dirty="0">
                <a:ln>
                  <a:noFill/>
                </a:ln>
                <a:solidFill>
                  <a:srgbClr val="739ABC">
                    <a:lumMod val="75000"/>
                  </a:srgbClr>
                </a:solidFill>
                <a:effectLst/>
                <a:uLnTx/>
                <a:uFillTx/>
                <a:latin typeface="Arial"/>
                <a:ea typeface="+mn-ea"/>
                <a:cs typeface="Arial"/>
              </a:rPr>
              <a:t> “sense-making”</a:t>
            </a:r>
            <a:r>
              <a:rPr kumimoji="0" lang="en-GB" b="0" u="none" strike="noStrike" kern="1200" cap="none" spc="0" normalizeH="0" baseline="0" noProof="0" dirty="0">
                <a:ln>
                  <a:noFill/>
                </a:ln>
                <a:solidFill>
                  <a:srgbClr val="739ABC">
                    <a:lumMod val="75000"/>
                  </a:srgbClr>
                </a:solidFill>
                <a:effectLst/>
                <a:uLnTx/>
                <a:uFillTx/>
                <a:latin typeface="Arial"/>
                <a:ea typeface="+mn-ea"/>
                <a:cs typeface="Arial"/>
              </a:rPr>
              <a:t> is critical to Competitive Ops – processing large volumes of subjective information</a:t>
            </a:r>
            <a:endParaRPr kumimoji="0" lang="en-GB" b="0" i="1" u="none" strike="noStrike" kern="1200" cap="none" spc="0" normalizeH="0" baseline="0" noProof="0" dirty="0">
              <a:ln>
                <a:noFill/>
              </a:ln>
              <a:solidFill>
                <a:srgbClr val="739ABC">
                  <a:lumMod val="75000"/>
                </a:srgbClr>
              </a:solidFill>
              <a:effectLst/>
              <a:uLnTx/>
              <a:uFillTx/>
              <a:latin typeface="Arial"/>
              <a:ea typeface="+mn-ea"/>
              <a:cs typeface="Arial"/>
            </a:endParaRPr>
          </a:p>
          <a:p>
            <a:pPr marR="0" lvl="0" algn="l" defTabSz="914400" rtl="0" eaLnBrk="1" fontAlgn="auto" latinLnBrk="0" hangingPunct="1">
              <a:lnSpc>
                <a:spcPct val="100000"/>
              </a:lnSpc>
              <a:spcBef>
                <a:spcPts val="0"/>
              </a:spcBef>
              <a:spcAft>
                <a:spcPts val="0"/>
              </a:spcAft>
              <a:buClrTx/>
              <a:buSzTx/>
              <a:tabLst/>
              <a:defRPr/>
            </a:pPr>
            <a:endParaRPr kumimoji="0" lang="en-GB" b="0" i="1"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1" u="none" strike="noStrike" kern="1200" cap="none" spc="0" normalizeH="0" baseline="0" noProof="0" dirty="0">
                <a:ln>
                  <a:noFill/>
                </a:ln>
                <a:solidFill>
                  <a:srgbClr val="739ABC">
                    <a:lumMod val="75000"/>
                  </a:srgbClr>
                </a:solidFill>
                <a:effectLst/>
                <a:uLnTx/>
                <a:uFillTx/>
                <a:latin typeface="Arial"/>
                <a:ea typeface="+mn-ea"/>
                <a:cs typeface="Arial"/>
              </a:rPr>
              <a:t>Many</a:t>
            </a:r>
            <a:r>
              <a:rPr kumimoji="0" lang="en-GB" b="0" u="none" strike="noStrike" kern="1200" cap="none" spc="0" normalizeH="0" baseline="0" noProof="0" dirty="0">
                <a:ln>
                  <a:noFill/>
                </a:ln>
                <a:solidFill>
                  <a:srgbClr val="739ABC">
                    <a:lumMod val="75000"/>
                  </a:srgbClr>
                </a:solidFill>
                <a:effectLst/>
                <a:uLnTx/>
                <a:uFillTx/>
                <a:latin typeface="Arial"/>
                <a:ea typeface="+mn-ea"/>
                <a:cs typeface="Arial"/>
              </a:rPr>
              <a:t> opportunities for Problem Structuring Methods due to disparate, novel and complex problems</a:t>
            </a:r>
            <a:endParaRPr lang="en-GB" i="1"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i="1"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u="none" strike="noStrike" kern="1200" cap="none" spc="0" normalizeH="0" baseline="0" noProof="0" dirty="0">
                <a:ln>
                  <a:noFill/>
                </a:ln>
                <a:solidFill>
                  <a:srgbClr val="739ABC">
                    <a:lumMod val="75000"/>
                  </a:srgbClr>
                </a:solidFill>
                <a:effectLst/>
                <a:uLnTx/>
                <a:uFillTx/>
                <a:latin typeface="Arial"/>
                <a:ea typeface="+mn-ea"/>
                <a:cs typeface="Arial"/>
              </a:rPr>
              <a:t>Identifying, articulating and mapping complexity via OR approaches can mesh well with military approaches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srgbClr val="739ABC">
                  <a:lumMod val="75000"/>
                </a:srgbClr>
              </a:solidFill>
              <a:latin typeface="Arial"/>
              <a:cs typeface="Arial"/>
            </a:endParaRPr>
          </a:p>
          <a:p>
            <a:pPr marR="0" lvl="0" algn="l" defTabSz="914400" rtl="0" eaLnBrk="1" fontAlgn="auto" latinLnBrk="0" hangingPunct="1">
              <a:lnSpc>
                <a:spcPct val="100000"/>
              </a:lnSpc>
              <a:spcBef>
                <a:spcPts val="0"/>
              </a:spcBef>
              <a:spcAft>
                <a:spcPts val="0"/>
              </a:spcAft>
              <a:buClrTx/>
              <a:buSzTx/>
              <a:tabLst/>
              <a:defRPr/>
            </a:pPr>
            <a:endParaRPr kumimoji="0" lang="en-GB" sz="1800" b="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Tree>
    <p:extLst>
      <p:ext uri="{BB962C8B-B14F-4D97-AF65-F5344CB8AC3E}">
        <p14:creationId xmlns:p14="http://schemas.microsoft.com/office/powerpoint/2010/main" val="1099511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D1D6150-E66A-4033-820D-08B00C874096}"/>
              </a:ext>
            </a:extLst>
          </p:cNvPr>
          <p:cNvSpPr>
            <a:spLocks noGrp="1"/>
          </p:cNvSpPr>
          <p:nvPr>
            <p:ph type="subTitle" idx="1"/>
          </p:nvPr>
        </p:nvSpPr>
        <p:spPr>
          <a:xfrm>
            <a:off x="0" y="2161831"/>
            <a:ext cx="12192000" cy="1311128"/>
          </a:xfrm>
        </p:spPr>
        <p:txBody>
          <a:bodyPr/>
          <a:lstStyle/>
          <a:p>
            <a:pPr algn="ctr"/>
            <a:endParaRPr lang="en-GB" altLang="en-US" sz="3600" b="1" dirty="0">
              <a:solidFill>
                <a:srgbClr val="FFFFFF"/>
              </a:solidFill>
              <a:latin typeface="Arial"/>
            </a:endParaRPr>
          </a:p>
          <a:p>
            <a:pPr algn="ctr"/>
            <a:r>
              <a:rPr lang="en-GB" altLang="en-US" sz="3600" b="1" dirty="0">
                <a:solidFill>
                  <a:srgbClr val="FFFFFF"/>
                </a:solidFill>
                <a:latin typeface="Arial"/>
              </a:rPr>
              <a:t>Any Questions?</a:t>
            </a:r>
            <a:endParaRPr lang="en-GB" altLang="en-US" sz="2000" b="1" dirty="0">
              <a:solidFill>
                <a:srgbClr val="FFFFFF"/>
              </a:solidFill>
              <a:latin typeface="Arial" panose="020B0604020202020204" pitchFamily="34" charset="0"/>
            </a:endParaRPr>
          </a:p>
        </p:txBody>
      </p:sp>
      <p:pic>
        <p:nvPicPr>
          <p:cNvPr id="7" name="Picture 2" descr="badge_11_group">
            <a:extLst>
              <a:ext uri="{FF2B5EF4-FFF2-40B4-BE49-F238E27FC236}">
                <a16:creationId xmlns:a16="http://schemas.microsoft.com/office/drawing/2014/main" id="{22D1888B-0271-4F94-B6DE-C394F0613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991" y="338657"/>
            <a:ext cx="1622260" cy="224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3992F58-2D52-47ED-B28A-BE00C626927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78906" y="338656"/>
            <a:ext cx="1720940" cy="2249279"/>
          </a:xfrm>
          <a:prstGeom prst="rect">
            <a:avLst/>
          </a:prstGeom>
          <a:noFill/>
          <a:ln>
            <a:noFill/>
          </a:ln>
        </p:spPr>
      </p:pic>
      <p:pic>
        <p:nvPicPr>
          <p:cNvPr id="5" name="Picture 4">
            <a:extLst>
              <a:ext uri="{FF2B5EF4-FFF2-40B4-BE49-F238E27FC236}">
                <a16:creationId xmlns:a16="http://schemas.microsoft.com/office/drawing/2014/main" id="{886778C7-C990-4AAE-A6EE-7F780F4A11ED}"/>
              </a:ext>
            </a:extLst>
          </p:cNvPr>
          <p:cNvPicPr>
            <a:picLocks noChangeAspect="1"/>
          </p:cNvPicPr>
          <p:nvPr/>
        </p:nvPicPr>
        <p:blipFill>
          <a:blip r:embed="rId5"/>
          <a:stretch>
            <a:fillRect/>
          </a:stretch>
        </p:blipFill>
        <p:spPr>
          <a:xfrm>
            <a:off x="6983718" y="939586"/>
            <a:ext cx="1514330" cy="1537046"/>
          </a:xfrm>
          <a:prstGeom prst="rect">
            <a:avLst/>
          </a:prstGeom>
        </p:spPr>
      </p:pic>
      <p:sp>
        <p:nvSpPr>
          <p:cNvPr id="8" name="Subtitle 2">
            <a:extLst>
              <a:ext uri="{FF2B5EF4-FFF2-40B4-BE49-F238E27FC236}">
                <a16:creationId xmlns:a16="http://schemas.microsoft.com/office/drawing/2014/main" id="{F9E7CFF9-026F-40B7-A870-BF9FCE92DF50}"/>
              </a:ext>
            </a:extLst>
          </p:cNvPr>
          <p:cNvSpPr txBox="1">
            <a:spLocks/>
          </p:cNvSpPr>
          <p:nvPr/>
        </p:nvSpPr>
        <p:spPr bwMode="auto">
          <a:xfrm>
            <a:off x="5572991" y="3366981"/>
            <a:ext cx="6096000" cy="153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l" rtl="0" fontAlgn="base">
              <a:spcBef>
                <a:spcPct val="20000"/>
              </a:spcBef>
              <a:spcAft>
                <a:spcPct val="0"/>
              </a:spcAft>
              <a:buFontTx/>
              <a:buNone/>
              <a:defRPr sz="2400">
                <a:solidFill>
                  <a:schemeClr val="tx1"/>
                </a:solidFill>
                <a:latin typeface="+mn-lt"/>
                <a:ea typeface="+mn-ea"/>
                <a:cs typeface="+mn-cs"/>
              </a:defRPr>
            </a:lvl1pPr>
            <a:lvl2pPr marL="742913" indent="-285737" algn="l" rtl="0" fontAlgn="base">
              <a:spcBef>
                <a:spcPct val="20000"/>
              </a:spcBef>
              <a:spcAft>
                <a:spcPct val="0"/>
              </a:spcAft>
              <a:buChar char="–"/>
              <a:defRPr sz="2400">
                <a:solidFill>
                  <a:schemeClr val="tx1"/>
                </a:solidFill>
                <a:latin typeface="+mn-lt"/>
                <a:cs typeface="+mn-cs"/>
              </a:defRPr>
            </a:lvl2pPr>
            <a:lvl3pPr marL="1142942" indent="-228589" algn="l" rtl="0" fontAlgn="base">
              <a:spcBef>
                <a:spcPct val="20000"/>
              </a:spcBef>
              <a:spcAft>
                <a:spcPct val="0"/>
              </a:spcAft>
              <a:buChar char="•"/>
              <a:defRPr sz="2400">
                <a:solidFill>
                  <a:schemeClr val="tx1"/>
                </a:solidFill>
                <a:latin typeface="+mn-lt"/>
                <a:cs typeface="+mn-cs"/>
              </a:defRPr>
            </a:lvl3pPr>
            <a:lvl4pPr marL="1600120" indent="-228589" algn="l" rtl="0" fontAlgn="base">
              <a:spcBef>
                <a:spcPct val="20000"/>
              </a:spcBef>
              <a:spcAft>
                <a:spcPct val="0"/>
              </a:spcAft>
              <a:buChar char="–"/>
              <a:defRPr sz="2400">
                <a:solidFill>
                  <a:schemeClr val="tx1"/>
                </a:solidFill>
                <a:latin typeface="+mn-lt"/>
                <a:cs typeface="+mn-cs"/>
              </a:defRPr>
            </a:lvl4pPr>
            <a:lvl5pPr marL="2057298" indent="-228589" algn="l" rtl="0" fontAlgn="base">
              <a:spcBef>
                <a:spcPct val="20000"/>
              </a:spcBef>
              <a:spcAft>
                <a:spcPct val="0"/>
              </a:spcAft>
              <a:buChar char="»"/>
              <a:defRPr sz="2400">
                <a:solidFill>
                  <a:schemeClr val="tx1"/>
                </a:solidFill>
                <a:latin typeface="+mn-lt"/>
                <a:cs typeface="+mn-cs"/>
              </a:defRPr>
            </a:lvl5pPr>
            <a:lvl6pPr marL="2514474" indent="-228589" algn="l" rtl="0" fontAlgn="base">
              <a:spcBef>
                <a:spcPct val="20000"/>
              </a:spcBef>
              <a:spcAft>
                <a:spcPct val="0"/>
              </a:spcAft>
              <a:buChar char="»"/>
              <a:defRPr sz="2400">
                <a:solidFill>
                  <a:schemeClr val="tx1"/>
                </a:solidFill>
                <a:latin typeface="+mn-lt"/>
                <a:cs typeface="+mn-cs"/>
              </a:defRPr>
            </a:lvl6pPr>
            <a:lvl7pPr marL="2971652" indent="-228589" algn="l" rtl="0" fontAlgn="base">
              <a:spcBef>
                <a:spcPct val="20000"/>
              </a:spcBef>
              <a:spcAft>
                <a:spcPct val="0"/>
              </a:spcAft>
              <a:buChar char="»"/>
              <a:defRPr sz="2400">
                <a:solidFill>
                  <a:schemeClr val="tx1"/>
                </a:solidFill>
                <a:latin typeface="+mn-lt"/>
                <a:cs typeface="+mn-cs"/>
              </a:defRPr>
            </a:lvl7pPr>
            <a:lvl8pPr marL="3428829" indent="-228589" algn="l" rtl="0" fontAlgn="base">
              <a:spcBef>
                <a:spcPct val="20000"/>
              </a:spcBef>
              <a:spcAft>
                <a:spcPct val="0"/>
              </a:spcAft>
              <a:buChar char="»"/>
              <a:defRPr sz="2400">
                <a:solidFill>
                  <a:schemeClr val="tx1"/>
                </a:solidFill>
                <a:latin typeface="+mn-lt"/>
                <a:cs typeface="+mn-cs"/>
              </a:defRPr>
            </a:lvl8pPr>
            <a:lvl9pPr marL="3886006" indent="-228589" algn="l" rtl="0" fontAlgn="base">
              <a:spcBef>
                <a:spcPct val="20000"/>
              </a:spcBef>
              <a:spcAft>
                <a:spcPct val="0"/>
              </a:spcAft>
              <a:buChar char="»"/>
              <a:defRPr sz="2400">
                <a:solidFill>
                  <a:schemeClr val="tx1"/>
                </a:solidFill>
                <a:latin typeface="+mn-lt"/>
                <a:cs typeface="+mn-cs"/>
              </a:defRPr>
            </a:lvl9pPr>
          </a:lstStyle>
          <a:p>
            <a:pPr algn="ctr"/>
            <a:endParaRPr lang="en-GB" altLang="en-US" sz="1800" b="1" kern="0" dirty="0">
              <a:solidFill>
                <a:srgbClr val="FFFFFF"/>
              </a:solidFill>
              <a:latin typeface="Arial"/>
            </a:endParaRPr>
          </a:p>
          <a:p>
            <a:pPr algn="ctr"/>
            <a:r>
              <a:rPr lang="en-GB" altLang="en-US" sz="1800" b="1" i="1" kern="0" dirty="0">
                <a:solidFill>
                  <a:srgbClr val="FFFFFF"/>
                </a:solidFill>
                <a:latin typeface="Arial"/>
              </a:rPr>
              <a:t>“How we live is so different from how we ought to live that he who studies what ought to be done rather than what is done will learn the way to his downfall rather than to his preservation.”</a:t>
            </a:r>
            <a:endParaRPr lang="en-GB" altLang="en-US" sz="1100" b="1" i="1" kern="0" dirty="0">
              <a:solidFill>
                <a:srgbClr val="FFFFFF"/>
              </a:solidFill>
              <a:latin typeface="Arial" panose="020B0604020202020204" pitchFamily="34" charset="0"/>
            </a:endParaRPr>
          </a:p>
        </p:txBody>
      </p:sp>
      <p:sp>
        <p:nvSpPr>
          <p:cNvPr id="9" name="Subtitle 2">
            <a:extLst>
              <a:ext uri="{FF2B5EF4-FFF2-40B4-BE49-F238E27FC236}">
                <a16:creationId xmlns:a16="http://schemas.microsoft.com/office/drawing/2014/main" id="{43A0EA16-2E75-4573-A29E-3DEE43657281}"/>
              </a:ext>
            </a:extLst>
          </p:cNvPr>
          <p:cNvSpPr txBox="1">
            <a:spLocks/>
          </p:cNvSpPr>
          <p:nvPr/>
        </p:nvSpPr>
        <p:spPr bwMode="auto">
          <a:xfrm>
            <a:off x="294409" y="3810180"/>
            <a:ext cx="50776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l" rtl="0" fontAlgn="base">
              <a:spcBef>
                <a:spcPct val="20000"/>
              </a:spcBef>
              <a:spcAft>
                <a:spcPct val="0"/>
              </a:spcAft>
              <a:buFontTx/>
              <a:buNone/>
              <a:defRPr sz="2400">
                <a:solidFill>
                  <a:schemeClr val="tx1"/>
                </a:solidFill>
                <a:latin typeface="+mn-lt"/>
                <a:ea typeface="+mn-ea"/>
                <a:cs typeface="+mn-cs"/>
              </a:defRPr>
            </a:lvl1pPr>
            <a:lvl2pPr marL="742913" indent="-285737" algn="l" rtl="0" fontAlgn="base">
              <a:spcBef>
                <a:spcPct val="20000"/>
              </a:spcBef>
              <a:spcAft>
                <a:spcPct val="0"/>
              </a:spcAft>
              <a:buChar char="–"/>
              <a:defRPr sz="2400">
                <a:solidFill>
                  <a:schemeClr val="tx1"/>
                </a:solidFill>
                <a:latin typeface="+mn-lt"/>
                <a:cs typeface="+mn-cs"/>
              </a:defRPr>
            </a:lvl2pPr>
            <a:lvl3pPr marL="1142942" indent="-228589" algn="l" rtl="0" fontAlgn="base">
              <a:spcBef>
                <a:spcPct val="20000"/>
              </a:spcBef>
              <a:spcAft>
                <a:spcPct val="0"/>
              </a:spcAft>
              <a:buChar char="•"/>
              <a:defRPr sz="2400">
                <a:solidFill>
                  <a:schemeClr val="tx1"/>
                </a:solidFill>
                <a:latin typeface="+mn-lt"/>
                <a:cs typeface="+mn-cs"/>
              </a:defRPr>
            </a:lvl3pPr>
            <a:lvl4pPr marL="1600120" indent="-228589" algn="l" rtl="0" fontAlgn="base">
              <a:spcBef>
                <a:spcPct val="20000"/>
              </a:spcBef>
              <a:spcAft>
                <a:spcPct val="0"/>
              </a:spcAft>
              <a:buChar char="–"/>
              <a:defRPr sz="2400">
                <a:solidFill>
                  <a:schemeClr val="tx1"/>
                </a:solidFill>
                <a:latin typeface="+mn-lt"/>
                <a:cs typeface="+mn-cs"/>
              </a:defRPr>
            </a:lvl4pPr>
            <a:lvl5pPr marL="2057298" indent="-228589" algn="l" rtl="0" fontAlgn="base">
              <a:spcBef>
                <a:spcPct val="20000"/>
              </a:spcBef>
              <a:spcAft>
                <a:spcPct val="0"/>
              </a:spcAft>
              <a:buChar char="»"/>
              <a:defRPr sz="2400">
                <a:solidFill>
                  <a:schemeClr val="tx1"/>
                </a:solidFill>
                <a:latin typeface="+mn-lt"/>
                <a:cs typeface="+mn-cs"/>
              </a:defRPr>
            </a:lvl5pPr>
            <a:lvl6pPr marL="2514474" indent="-228589" algn="l" rtl="0" fontAlgn="base">
              <a:spcBef>
                <a:spcPct val="20000"/>
              </a:spcBef>
              <a:spcAft>
                <a:spcPct val="0"/>
              </a:spcAft>
              <a:buChar char="»"/>
              <a:defRPr sz="2400">
                <a:solidFill>
                  <a:schemeClr val="tx1"/>
                </a:solidFill>
                <a:latin typeface="+mn-lt"/>
                <a:cs typeface="+mn-cs"/>
              </a:defRPr>
            </a:lvl6pPr>
            <a:lvl7pPr marL="2971652" indent="-228589" algn="l" rtl="0" fontAlgn="base">
              <a:spcBef>
                <a:spcPct val="20000"/>
              </a:spcBef>
              <a:spcAft>
                <a:spcPct val="0"/>
              </a:spcAft>
              <a:buChar char="»"/>
              <a:defRPr sz="2400">
                <a:solidFill>
                  <a:schemeClr val="tx1"/>
                </a:solidFill>
                <a:latin typeface="+mn-lt"/>
                <a:cs typeface="+mn-cs"/>
              </a:defRPr>
            </a:lvl7pPr>
            <a:lvl8pPr marL="3428829" indent="-228589" algn="l" rtl="0" fontAlgn="base">
              <a:spcBef>
                <a:spcPct val="20000"/>
              </a:spcBef>
              <a:spcAft>
                <a:spcPct val="0"/>
              </a:spcAft>
              <a:buChar char="»"/>
              <a:defRPr sz="2400">
                <a:solidFill>
                  <a:schemeClr val="tx1"/>
                </a:solidFill>
                <a:latin typeface="+mn-lt"/>
                <a:cs typeface="+mn-cs"/>
              </a:defRPr>
            </a:lvl8pPr>
            <a:lvl9pPr marL="3886006" indent="-228589" algn="l" rtl="0" fontAlgn="base">
              <a:spcBef>
                <a:spcPct val="20000"/>
              </a:spcBef>
              <a:spcAft>
                <a:spcPct val="0"/>
              </a:spcAft>
              <a:buChar char="»"/>
              <a:defRPr sz="2400">
                <a:solidFill>
                  <a:schemeClr val="tx1"/>
                </a:solidFill>
                <a:latin typeface="+mn-lt"/>
                <a:cs typeface="+mn-cs"/>
              </a:defRPr>
            </a:lvl9pPr>
          </a:lstStyle>
          <a:p>
            <a:pPr algn="ctr"/>
            <a:r>
              <a:rPr lang="en-GB" altLang="en-US" sz="1800" b="1" i="1" kern="0" dirty="0">
                <a:solidFill>
                  <a:srgbClr val="FFFFFF"/>
                </a:solidFill>
                <a:latin typeface="Arial"/>
              </a:rPr>
              <a:t>“The enemy of a good plan is the dream of a perfect plan.”</a:t>
            </a:r>
            <a:endParaRPr lang="en-GB" altLang="en-US" sz="1100" b="1" i="1" kern="0" dirty="0">
              <a:solidFill>
                <a:srgbClr val="FFFFFF"/>
              </a:solidFill>
              <a:latin typeface="Arial" panose="020B0604020202020204" pitchFamily="34" charset="0"/>
            </a:endParaRPr>
          </a:p>
        </p:txBody>
      </p:sp>
    </p:spTree>
    <p:extLst>
      <p:ext uri="{BB962C8B-B14F-4D97-AF65-F5344CB8AC3E}">
        <p14:creationId xmlns:p14="http://schemas.microsoft.com/office/powerpoint/2010/main" val="31409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84068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Aims</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11446540" cy="458587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739ABC">
                    <a:lumMod val="75000"/>
                  </a:srgbClr>
                </a:solidFill>
                <a:latin typeface="Arial"/>
                <a:cs typeface="Arial"/>
              </a:rPr>
              <a:t>Outline the issues involved in the (very real) ‘</a:t>
            </a:r>
            <a:r>
              <a:rPr lang="en-GB" sz="2000" i="1" dirty="0">
                <a:solidFill>
                  <a:srgbClr val="739ABC">
                    <a:lumMod val="75000"/>
                  </a:srgbClr>
                </a:solidFill>
                <a:latin typeface="Arial"/>
                <a:cs typeface="Arial"/>
              </a:rPr>
              <a:t>Grey Zone’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739ABC">
                    <a:lumMod val="75000"/>
                  </a:srgbClr>
                </a:solidFill>
                <a:latin typeface="Arial"/>
                <a:cs typeface="Arial"/>
              </a:rPr>
              <a:t>Add depth to the theoretical foundations with:</a:t>
            </a:r>
          </a:p>
          <a:p>
            <a:pPr marL="742950" lvl="1" indent="-285750">
              <a:buFont typeface="Arial" panose="020B0604020202020204" pitchFamily="34" charset="0"/>
              <a:buChar char="•"/>
            </a:pPr>
            <a:r>
              <a:rPr lang="en-GB" sz="2000" dirty="0">
                <a:solidFill>
                  <a:srgbClr val="739ABC">
                    <a:lumMod val="75000"/>
                  </a:srgbClr>
                </a:solidFill>
                <a:latin typeface="Arial"/>
                <a:cs typeface="Arial"/>
              </a:rPr>
              <a:t>Practical examples</a:t>
            </a:r>
          </a:p>
          <a:p>
            <a:pPr marL="742950" lvl="1" indent="-285750">
              <a:buFont typeface="Arial" panose="020B0604020202020204" pitchFamily="34" charset="0"/>
              <a:buChar char="•"/>
            </a:pPr>
            <a:r>
              <a:rPr lang="en-GB" sz="2000" dirty="0">
                <a:solidFill>
                  <a:srgbClr val="739ABC">
                    <a:lumMod val="75000"/>
                  </a:srgbClr>
                </a:solidFill>
                <a:latin typeface="Arial"/>
                <a:cs typeface="Arial"/>
              </a:rPr>
              <a:t>Real-world challenges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dirty="0">
                <a:ln>
                  <a:noFill/>
                </a:ln>
                <a:solidFill>
                  <a:srgbClr val="739ABC">
                    <a:lumMod val="75000"/>
                  </a:srgbClr>
                </a:solidFill>
                <a:effectLst/>
                <a:uLnTx/>
                <a:uFillTx/>
                <a:latin typeface="Arial"/>
                <a:ea typeface="+mn-ea"/>
                <a:cs typeface="Arial"/>
              </a:rPr>
              <a:t>Outline potential ways forward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dirty="0">
                <a:ln>
                  <a:noFill/>
                </a:ln>
                <a:solidFill>
                  <a:srgbClr val="739ABC">
                    <a:lumMod val="75000"/>
                  </a:srgbClr>
                </a:solidFill>
                <a:effectLst/>
                <a:uLnTx/>
                <a:uFillTx/>
                <a:latin typeface="Arial"/>
                <a:ea typeface="+mn-ea"/>
                <a:cs typeface="Arial"/>
              </a:rPr>
              <a:t>Discuss implications for 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dirty="0">
                <a:ln>
                  <a:noFill/>
                </a:ln>
                <a:solidFill>
                  <a:srgbClr val="739ABC">
                    <a:lumMod val="75000"/>
                  </a:srgbClr>
                </a:solidFill>
                <a:effectLst/>
                <a:uLnTx/>
                <a:uFillTx/>
                <a:latin typeface="Arial"/>
                <a:ea typeface="+mn-ea"/>
                <a:cs typeface="Arial"/>
              </a:rPr>
              <a:t>Caveat: Intentionally avoiding discussing Deterrence as far as practicable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Tree>
    <p:extLst>
      <p:ext uri="{BB962C8B-B14F-4D97-AF65-F5344CB8AC3E}">
        <p14:creationId xmlns:p14="http://schemas.microsoft.com/office/powerpoint/2010/main" val="11541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84068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UK JFAC Overview</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11446540" cy="51398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rPr>
              <a:t>2003 to present: UK JFAC established to provide deployable Operational-level Air Command and Control headquarters</a:t>
            </a:r>
          </a:p>
          <a:p>
            <a:pPr marL="742950" lvl="1" indent="-285750">
              <a:buFont typeface="Arial" panose="020B0604020202020204" pitchFamily="34" charset="0"/>
              <a:buChar char="•"/>
            </a:pPr>
            <a:r>
              <a:rPr lang="en-GB" dirty="0">
                <a:solidFill>
                  <a:srgbClr val="739ABC">
                    <a:lumMod val="75000"/>
                  </a:srgbClr>
                </a:solidFill>
                <a:latin typeface="Arial"/>
                <a:cs typeface="Arial"/>
              </a:rPr>
              <a:t>L</a:t>
            </a: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ed by 1*/2* Joint Force Air Component Commander (JFACC)</a:t>
            </a:r>
          </a:p>
          <a:p>
            <a:pPr marL="742950" lvl="1" indent="-285750">
              <a:buFont typeface="Arial" panose="020B0604020202020204" pitchFamily="34" charset="0"/>
              <a:buChar char="•"/>
            </a:pPr>
            <a:r>
              <a:rPr lang="en-GB" dirty="0">
                <a:solidFill>
                  <a:srgbClr val="739ABC">
                    <a:lumMod val="75000"/>
                  </a:srgbClr>
                </a:solidFill>
                <a:latin typeface="Arial"/>
                <a:cs typeface="Arial"/>
              </a:rPr>
              <a:t>Warfighting focus</a:t>
            </a:r>
          </a:p>
          <a:p>
            <a:pPr marL="742950" lvl="1" indent="-285750">
              <a:buFont typeface="Arial" panose="020B0604020202020204" pitchFamily="34" charset="0"/>
              <a:buChar char="•"/>
            </a:pP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Rotational role as the N</a:t>
            </a:r>
            <a:r>
              <a:rPr lang="en-GB" dirty="0">
                <a:solidFill>
                  <a:srgbClr val="739ABC">
                    <a:lumMod val="75000"/>
                  </a:srgbClr>
                </a:solidFill>
                <a:latin typeface="Arial"/>
                <a:cs typeface="Arial"/>
              </a:rPr>
              <a:t>ATO Response Force Air Component Headquarters</a:t>
            </a:r>
          </a:p>
          <a:p>
            <a:pPr marL="742950" lvl="1" indent="-285750">
              <a:buFont typeface="Arial" panose="020B0604020202020204" pitchFamily="34" charset="0"/>
              <a:buChar char="•"/>
            </a:pPr>
            <a:r>
              <a:rPr lang="en-GB" dirty="0">
                <a:solidFill>
                  <a:srgbClr val="739ABC">
                    <a:lumMod val="75000"/>
                  </a:srgbClr>
                </a:solidFill>
                <a:latin typeface="Arial"/>
                <a:cs typeface="Arial"/>
              </a:rPr>
              <a:t>Support to numerous operations</a:t>
            </a:r>
            <a:endParaRPr kumimoji="0" lang="en-GB"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rPr>
              <a:t>2018: 11 Gp (Multi-Domain Operations Group) established, UK JFAC transferred to 11 Gp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rPr>
              <a:t>2020-present: UK JFAC supporting Global Routine Operations while maintaining Warfighting capability</a:t>
            </a:r>
          </a:p>
          <a:p>
            <a:pPr marR="0" lvl="0" algn="l" defTabSz="914400" rtl="0" eaLnBrk="1" fontAlgn="auto" latinLnBrk="0" hangingPunct="1">
              <a:lnSpc>
                <a:spcPct val="100000"/>
              </a:lnSpc>
              <a:spcBef>
                <a:spcPts val="0"/>
              </a:spcBef>
              <a:spcAft>
                <a:spcPts val="0"/>
              </a:spcAft>
              <a:buClrTx/>
              <a:buSzTx/>
              <a:tabLst/>
              <a:defRPr/>
            </a:pPr>
            <a:endParaRPr kumimoji="0" lang="en-GB" sz="12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R="0" lvl="0" algn="ctr" defTabSz="914400" rtl="0" eaLnBrk="1" fontAlgn="auto" latinLnBrk="0" hangingPunct="1">
              <a:lnSpc>
                <a:spcPct val="100000"/>
              </a:lnSpc>
              <a:spcBef>
                <a:spcPts val="0"/>
              </a:spcBef>
              <a:spcAft>
                <a:spcPts val="0"/>
              </a:spcAft>
              <a:buClrTx/>
              <a:buSzTx/>
              <a:tabLst/>
              <a:defRPr/>
            </a:pPr>
            <a:r>
              <a:rPr kumimoji="0" lang="en-GB" sz="1600" b="0" i="1" u="none" strike="noStrike" kern="1200" cap="none" spc="0" normalizeH="0" baseline="0" noProof="0" dirty="0">
                <a:ln>
                  <a:noFill/>
                </a:ln>
                <a:solidFill>
                  <a:srgbClr val="739ABC">
                    <a:lumMod val="75000"/>
                  </a:srgbClr>
                </a:solidFill>
                <a:effectLst/>
                <a:uLnTx/>
                <a:uFillTx/>
                <a:latin typeface="Arial"/>
                <a:ea typeface="+mn-ea"/>
                <a:cs typeface="Arial"/>
              </a:rPr>
              <a:t>“The </a:t>
            </a:r>
            <a:r>
              <a:rPr kumimoji="0" lang="en-GB" sz="1600" b="0" i="1" u="sng" strike="noStrike" kern="1200" cap="none" spc="0" normalizeH="0" baseline="0" noProof="0" dirty="0">
                <a:ln>
                  <a:noFill/>
                </a:ln>
                <a:solidFill>
                  <a:srgbClr val="739ABC">
                    <a:lumMod val="75000"/>
                  </a:srgbClr>
                </a:solidFill>
                <a:effectLst/>
                <a:uLnTx/>
                <a:uFillTx/>
                <a:latin typeface="Arial"/>
                <a:ea typeface="+mn-ea"/>
                <a:cs typeface="Arial"/>
              </a:rPr>
              <a:t>nature of warfare is evolving constantly</a:t>
            </a:r>
            <a:r>
              <a:rPr kumimoji="0" lang="en-GB" sz="1600" b="0" i="1" strike="noStrike" kern="1200" cap="none" spc="0" normalizeH="0" baseline="0" noProof="0" dirty="0">
                <a:ln>
                  <a:noFill/>
                </a:ln>
                <a:solidFill>
                  <a:srgbClr val="739ABC">
                    <a:lumMod val="75000"/>
                  </a:srgbClr>
                </a:solidFill>
                <a:effectLst/>
                <a:uLnTx/>
                <a:uFillTx/>
                <a:latin typeface="Arial"/>
                <a:ea typeface="+mn-ea"/>
                <a:cs typeface="Arial"/>
              </a:rPr>
              <a:t> </a:t>
            </a:r>
            <a:r>
              <a:rPr kumimoji="0" lang="en-GB" sz="1600" b="0" i="1" u="none" strike="noStrike" kern="1200" cap="none" spc="0" normalizeH="0" baseline="0" noProof="0" dirty="0">
                <a:ln>
                  <a:noFill/>
                </a:ln>
                <a:solidFill>
                  <a:srgbClr val="739ABC">
                    <a:lumMod val="75000"/>
                  </a:srgbClr>
                </a:solidFill>
                <a:effectLst/>
                <a:uLnTx/>
                <a:uFillTx/>
                <a:latin typeface="Arial"/>
                <a:ea typeface="+mn-ea"/>
                <a:cs typeface="Arial"/>
              </a:rPr>
              <a:t>and </a:t>
            </a:r>
            <a:r>
              <a:rPr kumimoji="0" lang="en-GB" sz="1600" b="0" i="1" u="sng" strike="noStrike" kern="1200" cap="none" spc="0" normalizeH="0" baseline="0" noProof="0" dirty="0">
                <a:ln>
                  <a:noFill/>
                </a:ln>
                <a:solidFill>
                  <a:srgbClr val="739ABC">
                    <a:lumMod val="75000"/>
                  </a:srgbClr>
                </a:solidFill>
                <a:effectLst/>
                <a:uLnTx/>
                <a:uFillTx/>
                <a:latin typeface="Arial"/>
                <a:ea typeface="+mn-ea"/>
                <a:cs typeface="Arial"/>
              </a:rPr>
              <a:t>Air Command must adapt</a:t>
            </a:r>
            <a:r>
              <a:rPr kumimoji="0" lang="en-GB" sz="1600" b="0" i="1" u="none" strike="noStrike" kern="1200" cap="none" spc="0" normalizeH="0" baseline="0" noProof="0" dirty="0">
                <a:ln>
                  <a:noFill/>
                </a:ln>
                <a:solidFill>
                  <a:srgbClr val="739ABC">
                    <a:lumMod val="75000"/>
                  </a:srgbClr>
                </a:solidFill>
                <a:effectLst/>
                <a:uLnTx/>
                <a:uFillTx/>
                <a:latin typeface="Arial"/>
                <a:ea typeface="+mn-ea"/>
                <a:cs typeface="Arial"/>
              </a:rPr>
              <a:t> and be able to conduct operations across multiple environments or domains, particularly Air, Space and Cyber. The huge amount of data that we collect must be applied with a focused and integrated approach, where intelligence and information activity is incorporated </a:t>
            </a:r>
            <a:br>
              <a:rPr kumimoji="0" lang="en-GB" sz="1600" b="0" i="1" u="none" strike="noStrike" kern="1200" cap="none" spc="0" normalizeH="0" baseline="0" noProof="0" dirty="0">
                <a:ln>
                  <a:noFill/>
                </a:ln>
                <a:solidFill>
                  <a:srgbClr val="739ABC">
                    <a:lumMod val="75000"/>
                  </a:srgbClr>
                </a:solidFill>
                <a:effectLst/>
                <a:uLnTx/>
                <a:uFillTx/>
                <a:latin typeface="Arial"/>
                <a:ea typeface="+mn-ea"/>
                <a:cs typeface="Arial"/>
              </a:rPr>
            </a:br>
            <a:r>
              <a:rPr kumimoji="0" lang="en-GB" sz="1600" b="0" i="1" u="none" strike="noStrike" kern="1200" cap="none" spc="0" normalizeH="0" baseline="0" noProof="0" dirty="0">
                <a:ln>
                  <a:noFill/>
                </a:ln>
                <a:solidFill>
                  <a:srgbClr val="739ABC">
                    <a:lumMod val="75000"/>
                  </a:srgbClr>
                </a:solidFill>
                <a:effectLst/>
                <a:uLnTx/>
                <a:uFillTx/>
                <a:latin typeface="Arial"/>
                <a:ea typeface="+mn-ea"/>
                <a:cs typeface="Arial"/>
              </a:rPr>
              <a:t>into the planning and execution of operations across the domains.”</a:t>
            </a:r>
          </a:p>
          <a:p>
            <a:pPr marR="0" lvl="0" algn="l" defTabSz="914400" rtl="0" eaLnBrk="1" fontAlgn="auto" latinLnBrk="0" hangingPunct="1">
              <a:lnSpc>
                <a:spcPct val="100000"/>
              </a:lnSpc>
              <a:spcBef>
                <a:spcPts val="0"/>
              </a:spcBef>
              <a:spcAft>
                <a:spcPts val="0"/>
              </a:spcAft>
              <a:buClrTx/>
              <a:buSzTx/>
              <a:tabLst/>
              <a:defRPr/>
            </a:pPr>
            <a:endParaRPr kumimoji="0" lang="en-GB"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Tree>
    <p:extLst>
      <p:ext uri="{BB962C8B-B14F-4D97-AF65-F5344CB8AC3E}">
        <p14:creationId xmlns:p14="http://schemas.microsoft.com/office/powerpoint/2010/main" val="45145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84068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The Problem Space</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11446540" cy="33547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rPr>
              <a:t>Complex world</a:t>
            </a:r>
            <a:endParaRPr lang="en-GB" sz="2000" dirty="0">
              <a:solidFill>
                <a:srgbClr val="739ABC">
                  <a:lumMod val="75000"/>
                </a:srgbClr>
              </a:solidFill>
              <a:latin typeface="Arial"/>
              <a:cs typeface="Arial"/>
            </a:endParaRPr>
          </a:p>
          <a:p>
            <a:pPr marL="742950" lvl="1" indent="-285750">
              <a:buFont typeface="Arial" panose="020B0604020202020204" pitchFamily="34" charset="0"/>
              <a:buChar char="•"/>
              <a:defRPr/>
            </a:pPr>
            <a:r>
              <a:rPr lang="en-GB" sz="2000" dirty="0">
                <a:solidFill>
                  <a:srgbClr val="739ABC">
                    <a:lumMod val="75000"/>
                  </a:srgbClr>
                </a:solidFill>
                <a:latin typeface="Arial"/>
                <a:cs typeface="Arial"/>
              </a:rPr>
              <a:t>Global competition</a:t>
            </a:r>
          </a:p>
          <a:p>
            <a:pPr marL="742950" lvl="1" indent="-285750">
              <a:buFont typeface="Arial" panose="020B0604020202020204" pitchFamily="34" charset="0"/>
              <a:buChar char="•"/>
              <a:defRPr/>
            </a:pPr>
            <a:r>
              <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rPr>
              <a:t>Rapid social, political and economic change</a:t>
            </a:r>
          </a:p>
          <a:p>
            <a:pPr marL="742950" lvl="1" indent="-285750">
              <a:buFont typeface="Arial" panose="020B0604020202020204" pitchFamily="34" charset="0"/>
              <a:buChar char="•"/>
              <a:defRPr/>
            </a:pPr>
            <a:r>
              <a:rPr lang="en-GB" sz="2000" dirty="0">
                <a:solidFill>
                  <a:srgbClr val="739ABC">
                    <a:lumMod val="75000"/>
                  </a:srgbClr>
                </a:solidFill>
                <a:latin typeface="Arial"/>
                <a:cs typeface="Arial"/>
              </a:rPr>
              <a:t>War in Europe</a:t>
            </a:r>
            <a:endPar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R="0" lvl="0" algn="l" defTabSz="9144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739ABC">
                    <a:lumMod val="75000"/>
                  </a:srgbClr>
                </a:solidFill>
                <a:latin typeface="Arial"/>
                <a:cs typeface="Arial"/>
              </a:rPr>
              <a:t>Continual attempts to expand the scope of military activity</a:t>
            </a:r>
          </a:p>
          <a:p>
            <a:pPr marL="742950" lvl="1" indent="-285750">
              <a:buFont typeface="Arial" panose="020B0604020202020204" pitchFamily="34" charset="0"/>
              <a:buChar char="•"/>
            </a:pPr>
            <a:r>
              <a:rPr kumimoji="0" lang="en-GB" b="0" i="1" u="none" strike="noStrike" kern="1200" cap="none" spc="0" normalizeH="0" baseline="0" noProof="0" dirty="0">
                <a:ln>
                  <a:noFill/>
                </a:ln>
                <a:solidFill>
                  <a:srgbClr val="739ABC">
                    <a:lumMod val="75000"/>
                  </a:srgbClr>
                </a:solidFill>
                <a:effectLst/>
                <a:uLnTx/>
                <a:uFillTx/>
                <a:latin typeface="Arial"/>
                <a:ea typeface="+mn-ea"/>
                <a:cs typeface="Arial"/>
              </a:rPr>
              <a:t>Comprehensive </a:t>
            </a:r>
            <a:r>
              <a:rPr lang="en-GB" i="1" dirty="0">
                <a:solidFill>
                  <a:srgbClr val="739ABC">
                    <a:lumMod val="75000"/>
                  </a:srgbClr>
                </a:solidFill>
                <a:latin typeface="Arial"/>
                <a:cs typeface="Arial"/>
              </a:rPr>
              <a:t>Approach, Full Spectrum Effects, Multi-Domain Integration…</a:t>
            </a:r>
          </a:p>
          <a:p>
            <a:pPr marL="742950" lvl="1" indent="-285750">
              <a:buFont typeface="Arial" panose="020B0604020202020204" pitchFamily="34" charset="0"/>
              <a:buChar char="•"/>
            </a:pPr>
            <a:r>
              <a:rPr lang="en-GB" sz="2000" dirty="0">
                <a:solidFill>
                  <a:srgbClr val="739ABC">
                    <a:lumMod val="75000"/>
                  </a:srgbClr>
                </a:solidFill>
                <a:latin typeface="Arial"/>
                <a:cs typeface="Arial"/>
              </a:rPr>
              <a:t>Multiple previous attempts without fully gaining traction</a:t>
            </a:r>
            <a:endParaRPr kumimoji="0" lang="en-GB" sz="20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Tree>
    <p:extLst>
      <p:ext uri="{BB962C8B-B14F-4D97-AF65-F5344CB8AC3E}">
        <p14:creationId xmlns:p14="http://schemas.microsoft.com/office/powerpoint/2010/main" val="159223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84068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Where are we now? The Theory</a:t>
            </a:r>
          </a:p>
        </p:txBody>
      </p:sp>
      <p:pic>
        <p:nvPicPr>
          <p:cNvPr id="4" name="Picture 3" descr="A screenshot of a video game&#10;&#10;Description automatically generated with medium confidence">
            <a:extLst>
              <a:ext uri="{FF2B5EF4-FFF2-40B4-BE49-F238E27FC236}">
                <a16:creationId xmlns:a16="http://schemas.microsoft.com/office/drawing/2014/main" id="{4EF5F176-C91C-4F29-BCA9-02208EEA724A}"/>
              </a:ext>
            </a:extLst>
          </p:cNvPr>
          <p:cNvPicPr>
            <a:picLocks noChangeAspect="1"/>
          </p:cNvPicPr>
          <p:nvPr/>
        </p:nvPicPr>
        <p:blipFill rotWithShape="1">
          <a:blip r:embed="rId3"/>
          <a:srcRect b="64619"/>
          <a:stretch/>
        </p:blipFill>
        <p:spPr>
          <a:xfrm>
            <a:off x="9241206" y="3297490"/>
            <a:ext cx="2567115" cy="1283248"/>
          </a:xfrm>
          <a:prstGeom prst="rect">
            <a:avLst/>
          </a:prstGeom>
          <a:ln>
            <a:solidFill>
              <a:schemeClr val="bg2"/>
            </a:solidFill>
          </a:ln>
        </p:spPr>
      </p:pic>
      <p:pic>
        <p:nvPicPr>
          <p:cNvPr id="5" name="Picture 4" descr="Graphical user interface, website&#10;&#10;Description automatically generated">
            <a:extLst>
              <a:ext uri="{FF2B5EF4-FFF2-40B4-BE49-F238E27FC236}">
                <a16:creationId xmlns:a16="http://schemas.microsoft.com/office/drawing/2014/main" id="{1CFCB4C6-0882-4528-A727-3ACFEE7AE1DE}"/>
              </a:ext>
            </a:extLst>
          </p:cNvPr>
          <p:cNvPicPr>
            <a:picLocks noChangeAspect="1"/>
          </p:cNvPicPr>
          <p:nvPr/>
        </p:nvPicPr>
        <p:blipFill>
          <a:blip r:embed="rId4"/>
          <a:stretch>
            <a:fillRect/>
          </a:stretch>
        </p:blipFill>
        <p:spPr>
          <a:xfrm>
            <a:off x="9195551" y="1125208"/>
            <a:ext cx="2902686" cy="2074903"/>
          </a:xfrm>
          <a:prstGeom prst="rect">
            <a:avLst/>
          </a:prstGeom>
          <a:ln>
            <a:solidFill>
              <a:schemeClr val="bg2"/>
            </a:solidFill>
          </a:ln>
        </p:spPr>
      </p:pic>
      <p:pic>
        <p:nvPicPr>
          <p:cNvPr id="3" name="Picture 2">
            <a:extLst>
              <a:ext uri="{FF2B5EF4-FFF2-40B4-BE49-F238E27FC236}">
                <a16:creationId xmlns:a16="http://schemas.microsoft.com/office/drawing/2014/main" id="{BC8CF47F-586F-4E2E-BE93-B34AD05A1134}"/>
              </a:ext>
            </a:extLst>
          </p:cNvPr>
          <p:cNvPicPr>
            <a:picLocks noChangeAspect="1"/>
          </p:cNvPicPr>
          <p:nvPr/>
        </p:nvPicPr>
        <p:blipFill rotWithShape="1">
          <a:blip r:embed="rId5"/>
          <a:srcRect l="478" t="1316" r="1522"/>
          <a:stretch/>
        </p:blipFill>
        <p:spPr>
          <a:xfrm>
            <a:off x="669260" y="992992"/>
            <a:ext cx="2567115" cy="3863277"/>
          </a:xfrm>
          <a:prstGeom prst="rect">
            <a:avLst/>
          </a:prstGeom>
          <a:ln>
            <a:solidFill>
              <a:schemeClr val="bg2"/>
            </a:solidFill>
          </a:ln>
        </p:spPr>
      </p:pic>
      <p:pic>
        <p:nvPicPr>
          <p:cNvPr id="11" name="Picture 10">
            <a:extLst>
              <a:ext uri="{FF2B5EF4-FFF2-40B4-BE49-F238E27FC236}">
                <a16:creationId xmlns:a16="http://schemas.microsoft.com/office/drawing/2014/main" id="{76294D03-240B-4E9E-BDF4-8E8C694194A7}"/>
              </a:ext>
            </a:extLst>
          </p:cNvPr>
          <p:cNvPicPr>
            <a:picLocks noChangeAspect="1"/>
          </p:cNvPicPr>
          <p:nvPr/>
        </p:nvPicPr>
        <p:blipFill>
          <a:blip r:embed="rId6"/>
          <a:stretch>
            <a:fillRect/>
          </a:stretch>
        </p:blipFill>
        <p:spPr>
          <a:xfrm>
            <a:off x="3436757" y="992992"/>
            <a:ext cx="2790466" cy="3603743"/>
          </a:xfrm>
          <a:prstGeom prst="rect">
            <a:avLst/>
          </a:prstGeom>
          <a:ln>
            <a:solidFill>
              <a:schemeClr val="bg2"/>
            </a:solidFill>
          </a:ln>
        </p:spPr>
      </p:pic>
      <p:pic>
        <p:nvPicPr>
          <p:cNvPr id="13" name="Picture 12">
            <a:extLst>
              <a:ext uri="{FF2B5EF4-FFF2-40B4-BE49-F238E27FC236}">
                <a16:creationId xmlns:a16="http://schemas.microsoft.com/office/drawing/2014/main" id="{0621A6B9-725B-4FF9-8ACB-EF41020FE63E}"/>
              </a:ext>
            </a:extLst>
          </p:cNvPr>
          <p:cNvPicPr>
            <a:picLocks noChangeAspect="1"/>
          </p:cNvPicPr>
          <p:nvPr/>
        </p:nvPicPr>
        <p:blipFill>
          <a:blip r:embed="rId7"/>
          <a:stretch>
            <a:fillRect/>
          </a:stretch>
        </p:blipFill>
        <p:spPr>
          <a:xfrm>
            <a:off x="6424709" y="175515"/>
            <a:ext cx="2623112" cy="3382314"/>
          </a:xfrm>
          <a:prstGeom prst="rect">
            <a:avLst/>
          </a:prstGeom>
          <a:ln>
            <a:solidFill>
              <a:schemeClr val="bg2"/>
            </a:solidFill>
          </a:ln>
        </p:spPr>
      </p:pic>
      <p:pic>
        <p:nvPicPr>
          <p:cNvPr id="14" name="Picture 13">
            <a:extLst>
              <a:ext uri="{FF2B5EF4-FFF2-40B4-BE49-F238E27FC236}">
                <a16:creationId xmlns:a16="http://schemas.microsoft.com/office/drawing/2014/main" id="{64EB7445-1B54-4828-AC22-1A916085D166}"/>
              </a:ext>
            </a:extLst>
          </p:cNvPr>
          <p:cNvPicPr>
            <a:picLocks noChangeAspect="1"/>
          </p:cNvPicPr>
          <p:nvPr/>
        </p:nvPicPr>
        <p:blipFill>
          <a:blip r:embed="rId8"/>
          <a:stretch>
            <a:fillRect/>
          </a:stretch>
        </p:blipFill>
        <p:spPr>
          <a:xfrm>
            <a:off x="6424709" y="3824557"/>
            <a:ext cx="2719767" cy="1671871"/>
          </a:xfrm>
          <a:prstGeom prst="rect">
            <a:avLst/>
          </a:prstGeom>
          <a:ln>
            <a:solidFill>
              <a:schemeClr val="bg2"/>
            </a:solidFill>
          </a:ln>
        </p:spPr>
      </p:pic>
    </p:spTree>
    <p:extLst>
      <p:ext uri="{BB962C8B-B14F-4D97-AF65-F5344CB8AC3E}">
        <p14:creationId xmlns:p14="http://schemas.microsoft.com/office/powerpoint/2010/main" val="77772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84068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Where are we now? The Reality</a:t>
            </a:r>
          </a:p>
        </p:txBody>
      </p:sp>
      <p:pic>
        <p:nvPicPr>
          <p:cNvPr id="12" name="Picture 11">
            <a:extLst>
              <a:ext uri="{FF2B5EF4-FFF2-40B4-BE49-F238E27FC236}">
                <a16:creationId xmlns:a16="http://schemas.microsoft.com/office/drawing/2014/main" id="{F5CC9B7B-2A5D-4BC0-A157-E45868C48DCE}"/>
              </a:ext>
            </a:extLst>
          </p:cNvPr>
          <p:cNvPicPr>
            <a:picLocks noChangeAspect="1"/>
          </p:cNvPicPr>
          <p:nvPr/>
        </p:nvPicPr>
        <p:blipFill>
          <a:blip r:embed="rId3"/>
          <a:stretch>
            <a:fillRect/>
          </a:stretch>
        </p:blipFill>
        <p:spPr>
          <a:xfrm>
            <a:off x="419878" y="969170"/>
            <a:ext cx="1965383" cy="2152256"/>
          </a:xfrm>
          <a:prstGeom prst="rect">
            <a:avLst/>
          </a:prstGeom>
          <a:ln>
            <a:solidFill>
              <a:schemeClr val="bg2"/>
            </a:solidFill>
          </a:ln>
        </p:spPr>
      </p:pic>
      <p:pic>
        <p:nvPicPr>
          <p:cNvPr id="15" name="Picture 14">
            <a:extLst>
              <a:ext uri="{FF2B5EF4-FFF2-40B4-BE49-F238E27FC236}">
                <a16:creationId xmlns:a16="http://schemas.microsoft.com/office/drawing/2014/main" id="{DB47AA19-330C-4BDF-B872-9B34BA18F9A8}"/>
              </a:ext>
            </a:extLst>
          </p:cNvPr>
          <p:cNvPicPr>
            <a:picLocks noChangeAspect="1"/>
          </p:cNvPicPr>
          <p:nvPr/>
        </p:nvPicPr>
        <p:blipFill>
          <a:blip r:embed="rId4"/>
          <a:stretch>
            <a:fillRect/>
          </a:stretch>
        </p:blipFill>
        <p:spPr>
          <a:xfrm>
            <a:off x="2481063" y="969170"/>
            <a:ext cx="1994292" cy="2152256"/>
          </a:xfrm>
          <a:prstGeom prst="rect">
            <a:avLst/>
          </a:prstGeom>
          <a:ln>
            <a:solidFill>
              <a:schemeClr val="bg2"/>
            </a:solidFill>
          </a:ln>
        </p:spPr>
      </p:pic>
      <p:pic>
        <p:nvPicPr>
          <p:cNvPr id="17" name="Picture 16">
            <a:extLst>
              <a:ext uri="{FF2B5EF4-FFF2-40B4-BE49-F238E27FC236}">
                <a16:creationId xmlns:a16="http://schemas.microsoft.com/office/drawing/2014/main" id="{779690E6-F9A6-4D15-A800-627325D7F6A1}"/>
              </a:ext>
            </a:extLst>
          </p:cNvPr>
          <p:cNvPicPr>
            <a:picLocks noChangeAspect="1"/>
          </p:cNvPicPr>
          <p:nvPr/>
        </p:nvPicPr>
        <p:blipFill>
          <a:blip r:embed="rId5"/>
          <a:stretch>
            <a:fillRect/>
          </a:stretch>
        </p:blipFill>
        <p:spPr>
          <a:xfrm>
            <a:off x="4626109" y="969170"/>
            <a:ext cx="1891000" cy="2152256"/>
          </a:xfrm>
          <a:prstGeom prst="rect">
            <a:avLst/>
          </a:prstGeom>
          <a:ln>
            <a:solidFill>
              <a:schemeClr val="bg2"/>
            </a:solidFill>
          </a:ln>
        </p:spPr>
      </p:pic>
      <p:pic>
        <p:nvPicPr>
          <p:cNvPr id="19" name="Picture 18">
            <a:extLst>
              <a:ext uri="{FF2B5EF4-FFF2-40B4-BE49-F238E27FC236}">
                <a16:creationId xmlns:a16="http://schemas.microsoft.com/office/drawing/2014/main" id="{9410103D-B415-49D1-88D7-7455FB3A04D7}"/>
              </a:ext>
            </a:extLst>
          </p:cNvPr>
          <p:cNvPicPr>
            <a:picLocks noChangeAspect="1"/>
          </p:cNvPicPr>
          <p:nvPr/>
        </p:nvPicPr>
        <p:blipFill>
          <a:blip r:embed="rId6"/>
          <a:stretch>
            <a:fillRect/>
          </a:stretch>
        </p:blipFill>
        <p:spPr>
          <a:xfrm>
            <a:off x="6667863" y="1101155"/>
            <a:ext cx="2230948" cy="1888286"/>
          </a:xfrm>
          <a:prstGeom prst="rect">
            <a:avLst/>
          </a:prstGeom>
          <a:ln>
            <a:solidFill>
              <a:schemeClr val="bg2"/>
            </a:solidFill>
          </a:ln>
        </p:spPr>
      </p:pic>
      <p:pic>
        <p:nvPicPr>
          <p:cNvPr id="21" name="Picture 20">
            <a:extLst>
              <a:ext uri="{FF2B5EF4-FFF2-40B4-BE49-F238E27FC236}">
                <a16:creationId xmlns:a16="http://schemas.microsoft.com/office/drawing/2014/main" id="{C413E0D7-46F8-4398-AFF5-1FCD97F3E792}"/>
              </a:ext>
            </a:extLst>
          </p:cNvPr>
          <p:cNvPicPr>
            <a:picLocks noChangeAspect="1"/>
          </p:cNvPicPr>
          <p:nvPr/>
        </p:nvPicPr>
        <p:blipFill>
          <a:blip r:embed="rId7"/>
          <a:stretch>
            <a:fillRect/>
          </a:stretch>
        </p:blipFill>
        <p:spPr>
          <a:xfrm>
            <a:off x="9244783" y="1101155"/>
            <a:ext cx="2199383" cy="1888286"/>
          </a:xfrm>
          <a:prstGeom prst="rect">
            <a:avLst/>
          </a:prstGeom>
          <a:ln>
            <a:solidFill>
              <a:schemeClr val="bg2"/>
            </a:solidFill>
          </a:ln>
        </p:spPr>
      </p:pic>
      <p:pic>
        <p:nvPicPr>
          <p:cNvPr id="23" name="Picture 22">
            <a:extLst>
              <a:ext uri="{FF2B5EF4-FFF2-40B4-BE49-F238E27FC236}">
                <a16:creationId xmlns:a16="http://schemas.microsoft.com/office/drawing/2014/main" id="{E1732093-8CFE-4AED-AD8E-BD88AF6E45F6}"/>
              </a:ext>
            </a:extLst>
          </p:cNvPr>
          <p:cNvPicPr>
            <a:picLocks noChangeAspect="1"/>
          </p:cNvPicPr>
          <p:nvPr/>
        </p:nvPicPr>
        <p:blipFill>
          <a:blip r:embed="rId8"/>
          <a:stretch>
            <a:fillRect/>
          </a:stretch>
        </p:blipFill>
        <p:spPr>
          <a:xfrm>
            <a:off x="1437461" y="3278127"/>
            <a:ext cx="1945328" cy="1655462"/>
          </a:xfrm>
          <a:prstGeom prst="rect">
            <a:avLst/>
          </a:prstGeom>
          <a:ln>
            <a:solidFill>
              <a:schemeClr val="bg2"/>
            </a:solidFill>
          </a:ln>
        </p:spPr>
      </p:pic>
      <p:pic>
        <p:nvPicPr>
          <p:cNvPr id="25" name="Picture 24">
            <a:extLst>
              <a:ext uri="{FF2B5EF4-FFF2-40B4-BE49-F238E27FC236}">
                <a16:creationId xmlns:a16="http://schemas.microsoft.com/office/drawing/2014/main" id="{04098B1C-D9B7-437B-8A7C-D31DE4206528}"/>
              </a:ext>
            </a:extLst>
          </p:cNvPr>
          <p:cNvPicPr>
            <a:picLocks noChangeAspect="1"/>
          </p:cNvPicPr>
          <p:nvPr/>
        </p:nvPicPr>
        <p:blipFill>
          <a:blip r:embed="rId9"/>
          <a:stretch>
            <a:fillRect/>
          </a:stretch>
        </p:blipFill>
        <p:spPr>
          <a:xfrm>
            <a:off x="3478592" y="3278128"/>
            <a:ext cx="1911590" cy="1655462"/>
          </a:xfrm>
          <a:prstGeom prst="rect">
            <a:avLst/>
          </a:prstGeom>
          <a:ln>
            <a:solidFill>
              <a:schemeClr val="bg2"/>
            </a:solidFill>
          </a:ln>
        </p:spPr>
      </p:pic>
      <p:pic>
        <p:nvPicPr>
          <p:cNvPr id="27" name="Picture 26">
            <a:extLst>
              <a:ext uri="{FF2B5EF4-FFF2-40B4-BE49-F238E27FC236}">
                <a16:creationId xmlns:a16="http://schemas.microsoft.com/office/drawing/2014/main" id="{EFAC7385-A86C-448D-917F-482554FF556E}"/>
              </a:ext>
            </a:extLst>
          </p:cNvPr>
          <p:cNvPicPr>
            <a:picLocks noChangeAspect="1"/>
          </p:cNvPicPr>
          <p:nvPr/>
        </p:nvPicPr>
        <p:blipFill>
          <a:blip r:embed="rId10"/>
          <a:stretch>
            <a:fillRect/>
          </a:stretch>
        </p:blipFill>
        <p:spPr>
          <a:xfrm>
            <a:off x="5485985" y="3278127"/>
            <a:ext cx="1968924" cy="1690425"/>
          </a:xfrm>
          <a:prstGeom prst="rect">
            <a:avLst/>
          </a:prstGeom>
          <a:ln>
            <a:solidFill>
              <a:schemeClr val="bg2"/>
            </a:solidFill>
          </a:ln>
        </p:spPr>
      </p:pic>
      <p:pic>
        <p:nvPicPr>
          <p:cNvPr id="29" name="Picture 28">
            <a:extLst>
              <a:ext uri="{FF2B5EF4-FFF2-40B4-BE49-F238E27FC236}">
                <a16:creationId xmlns:a16="http://schemas.microsoft.com/office/drawing/2014/main" id="{A6219983-5A6F-4145-8C1B-6DEB8AFDA12F}"/>
              </a:ext>
            </a:extLst>
          </p:cNvPr>
          <p:cNvPicPr>
            <a:picLocks noChangeAspect="1"/>
          </p:cNvPicPr>
          <p:nvPr/>
        </p:nvPicPr>
        <p:blipFill>
          <a:blip r:embed="rId11"/>
          <a:stretch>
            <a:fillRect/>
          </a:stretch>
        </p:blipFill>
        <p:spPr>
          <a:xfrm>
            <a:off x="7550713" y="3278127"/>
            <a:ext cx="1935602" cy="1690425"/>
          </a:xfrm>
          <a:prstGeom prst="rect">
            <a:avLst/>
          </a:prstGeom>
          <a:ln>
            <a:solidFill>
              <a:schemeClr val="bg2"/>
            </a:solidFill>
          </a:ln>
        </p:spPr>
      </p:pic>
    </p:spTree>
    <p:extLst>
      <p:ext uri="{BB962C8B-B14F-4D97-AF65-F5344CB8AC3E}">
        <p14:creationId xmlns:p14="http://schemas.microsoft.com/office/powerpoint/2010/main" val="394305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111971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739ABC">
                    <a:lumMod val="75000"/>
                  </a:srgbClr>
                </a:solidFill>
                <a:latin typeface="Arial"/>
                <a:cs typeface="Arial"/>
              </a:rPr>
              <a:t>The Integrated Operating Framework</a:t>
            </a:r>
            <a:endPar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pic>
        <p:nvPicPr>
          <p:cNvPr id="4" name="Content Placeholder 7" descr="Diagram&#10;&#10;Description automatically generated">
            <a:extLst>
              <a:ext uri="{FF2B5EF4-FFF2-40B4-BE49-F238E27FC236}">
                <a16:creationId xmlns:a16="http://schemas.microsoft.com/office/drawing/2014/main" id="{A62C7A78-0EE6-45FC-BB17-6F5B31B90980}"/>
              </a:ext>
            </a:extLst>
          </p:cNvPr>
          <p:cNvPicPr>
            <a:picLocks noChangeAspect="1"/>
          </p:cNvPicPr>
          <p:nvPr/>
        </p:nvPicPr>
        <p:blipFill>
          <a:blip r:embed="rId3"/>
          <a:stretch>
            <a:fillRect/>
          </a:stretch>
        </p:blipFill>
        <p:spPr bwMode="auto">
          <a:xfrm>
            <a:off x="1068885" y="1173067"/>
            <a:ext cx="6748144" cy="3519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pic>
        <p:nvPicPr>
          <p:cNvPr id="5" name="Picture 4">
            <a:extLst>
              <a:ext uri="{FF2B5EF4-FFF2-40B4-BE49-F238E27FC236}">
                <a16:creationId xmlns:a16="http://schemas.microsoft.com/office/drawing/2014/main" id="{6091DD99-DD85-410D-9101-14FA80387891}"/>
              </a:ext>
            </a:extLst>
          </p:cNvPr>
          <p:cNvPicPr>
            <a:picLocks noChangeAspect="1"/>
          </p:cNvPicPr>
          <p:nvPr/>
        </p:nvPicPr>
        <p:blipFill rotWithShape="1">
          <a:blip r:embed="rId4"/>
          <a:srcRect l="28331"/>
          <a:stretch/>
        </p:blipFill>
        <p:spPr>
          <a:xfrm>
            <a:off x="7817029" y="3151565"/>
            <a:ext cx="2808319" cy="1145318"/>
          </a:xfrm>
          <a:prstGeom prst="rect">
            <a:avLst/>
          </a:prstGeom>
        </p:spPr>
      </p:pic>
      <p:pic>
        <p:nvPicPr>
          <p:cNvPr id="6" name="Picture 5">
            <a:extLst>
              <a:ext uri="{FF2B5EF4-FFF2-40B4-BE49-F238E27FC236}">
                <a16:creationId xmlns:a16="http://schemas.microsoft.com/office/drawing/2014/main" id="{A7F35ECC-C2D8-4646-BF30-8BFB7DE7B76B}"/>
              </a:ext>
            </a:extLst>
          </p:cNvPr>
          <p:cNvPicPr>
            <a:picLocks noChangeAspect="1"/>
          </p:cNvPicPr>
          <p:nvPr/>
        </p:nvPicPr>
        <p:blipFill>
          <a:blip r:embed="rId5"/>
          <a:stretch>
            <a:fillRect/>
          </a:stretch>
        </p:blipFill>
        <p:spPr>
          <a:xfrm>
            <a:off x="8039790" y="1696573"/>
            <a:ext cx="2036122" cy="1354601"/>
          </a:xfrm>
          <a:prstGeom prst="rect">
            <a:avLst/>
          </a:prstGeom>
        </p:spPr>
      </p:pic>
      <p:pic>
        <p:nvPicPr>
          <p:cNvPr id="7" name="Picture 6" descr="A couple of airplanes flying in the sky&#10;&#10;Description automatically generated with medium confidence">
            <a:extLst>
              <a:ext uri="{FF2B5EF4-FFF2-40B4-BE49-F238E27FC236}">
                <a16:creationId xmlns:a16="http://schemas.microsoft.com/office/drawing/2014/main" id="{C1125743-2B7E-433B-A32B-002BB82AA011}"/>
              </a:ext>
            </a:extLst>
          </p:cNvPr>
          <p:cNvPicPr>
            <a:picLocks noChangeAspect="1"/>
          </p:cNvPicPr>
          <p:nvPr/>
        </p:nvPicPr>
        <p:blipFill>
          <a:blip r:embed="rId6"/>
          <a:stretch>
            <a:fillRect/>
          </a:stretch>
        </p:blipFill>
        <p:spPr>
          <a:xfrm>
            <a:off x="7318265" y="424585"/>
            <a:ext cx="2036122" cy="1145318"/>
          </a:xfrm>
          <a:prstGeom prst="rect">
            <a:avLst/>
          </a:prstGeom>
        </p:spPr>
      </p:pic>
    </p:spTree>
    <p:extLst>
      <p:ext uri="{BB962C8B-B14F-4D97-AF65-F5344CB8AC3E}">
        <p14:creationId xmlns:p14="http://schemas.microsoft.com/office/powerpoint/2010/main" val="334687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D888F0-78F2-4218-89EE-4D2EB85E89C7}"/>
              </a:ext>
            </a:extLst>
          </p:cNvPr>
          <p:cNvSpPr txBox="1"/>
          <p:nvPr/>
        </p:nvSpPr>
        <p:spPr>
          <a:xfrm>
            <a:off x="419878" y="289249"/>
            <a:ext cx="84068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739ABC">
                    <a:lumMod val="75000"/>
                  </a:srgbClr>
                </a:solidFill>
                <a:effectLst/>
                <a:uLnTx/>
                <a:uFillTx/>
                <a:latin typeface="Arial"/>
                <a:ea typeface="+mn-ea"/>
                <a:cs typeface="Arial"/>
              </a:rPr>
              <a:t>Some Definitions</a:t>
            </a:r>
          </a:p>
        </p:txBody>
      </p:sp>
      <p:sp>
        <p:nvSpPr>
          <p:cNvPr id="10" name="TextBox 9">
            <a:extLst>
              <a:ext uri="{FF2B5EF4-FFF2-40B4-BE49-F238E27FC236}">
                <a16:creationId xmlns:a16="http://schemas.microsoft.com/office/drawing/2014/main" id="{D60C7957-2989-4EBB-B05F-17A99464EA95}"/>
              </a:ext>
            </a:extLst>
          </p:cNvPr>
          <p:cNvSpPr txBox="1"/>
          <p:nvPr/>
        </p:nvSpPr>
        <p:spPr>
          <a:xfrm>
            <a:off x="419878" y="961053"/>
            <a:ext cx="11446540" cy="495520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Systemic Competition</a:t>
            </a:r>
          </a:p>
          <a:p>
            <a:pPr marL="742950" lvl="1" indent="-285750">
              <a:buFont typeface="Arial" panose="020B0604020202020204" pitchFamily="34" charset="0"/>
              <a:buChar char="•"/>
              <a:defRPr/>
            </a:pP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“The intensification of competition between states and with non-state actors… and the testing of the boundary between war and peace, as states use a growing range of instruments to undermine and coerce others” - Integrated Review</a:t>
            </a:r>
          </a:p>
          <a:p>
            <a:pPr marL="742950" lvl="1" indent="-285750">
              <a:buFont typeface="Arial" panose="020B0604020202020204" pitchFamily="34" charset="0"/>
              <a:buChar char="•"/>
              <a:defRPr/>
            </a:pP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Encompasses “Strategic Competition” and “Constant Competition”, describes the strategic environment</a:t>
            </a:r>
            <a:endParaRPr lang="en-GB" dirty="0">
              <a:solidFill>
                <a:srgbClr val="739ABC">
                  <a:lumMod val="75000"/>
                </a:srgbClr>
              </a:solidFill>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The Grey Zone</a:t>
            </a:r>
          </a:p>
          <a:p>
            <a:pPr marL="742950" lvl="1" indent="-285750">
              <a:buFont typeface="Arial" panose="020B0604020202020204" pitchFamily="34" charset="0"/>
              <a:buChar char="•"/>
              <a:defRPr/>
            </a:pPr>
            <a:r>
              <a:rPr lang="en-GB" dirty="0">
                <a:solidFill>
                  <a:srgbClr val="739ABC">
                    <a:lumMod val="75000"/>
                  </a:srgbClr>
                </a:solidFill>
                <a:latin typeface="Arial"/>
                <a:cs typeface="Arial"/>
              </a:rPr>
              <a:t>“</a:t>
            </a: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[operations that] remain below the threshold of an attack which could have a legitimate conventional military response” – Wikipedia</a:t>
            </a:r>
            <a:endParaRPr lang="en-GB" dirty="0">
              <a:solidFill>
                <a:srgbClr val="739ABC">
                  <a:lumMod val="75000"/>
                </a:srgbClr>
              </a:solidFill>
              <a:latin typeface="Arial"/>
              <a:cs typeface="Arial"/>
            </a:endParaRPr>
          </a:p>
          <a:p>
            <a:pPr marL="742950" lvl="1" indent="-285750">
              <a:buFont typeface="Arial" panose="020B0604020202020204" pitchFamily="34" charset="0"/>
              <a:buChar char="•"/>
              <a:defRPr/>
            </a:pPr>
            <a:r>
              <a:rPr lang="en-GB" dirty="0">
                <a:solidFill>
                  <a:srgbClr val="739ABC">
                    <a:lumMod val="75000"/>
                  </a:srgbClr>
                </a:solidFill>
                <a:latin typeface="Arial"/>
                <a:cs typeface="Arial"/>
              </a:rPr>
              <a:t>Describes the military operating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Competitive Operations</a:t>
            </a:r>
          </a:p>
          <a:p>
            <a:pPr marL="742950" lvl="1" indent="-285750">
              <a:buFont typeface="Arial" panose="020B0604020202020204" pitchFamily="34" charset="0"/>
              <a:buChar char="•"/>
              <a:defRPr/>
            </a:pP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A term used in to describe operations within the Protect, Engage and Constrain spectrum described in the Integrated Operations Framework </a:t>
            </a:r>
          </a:p>
          <a:p>
            <a:pPr marL="742950" lvl="1" indent="-285750">
              <a:buFont typeface="Arial" panose="020B0604020202020204" pitchFamily="34" charset="0"/>
              <a:buChar char="•"/>
              <a:defRPr/>
            </a:pP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Working term to describe military activity within a Grey Zone/sub-threshold environment</a:t>
            </a:r>
          </a:p>
          <a:p>
            <a:pPr marL="742950" lvl="1" indent="-285750">
              <a:buFont typeface="Arial" panose="020B0604020202020204" pitchFamily="34" charset="0"/>
              <a:buChar char="•"/>
              <a:defRPr/>
            </a:pPr>
            <a:r>
              <a:rPr lang="en-GB" dirty="0">
                <a:solidFill>
                  <a:srgbClr val="739ABC">
                    <a:lumMod val="75000"/>
                  </a:srgbClr>
                </a:solidFill>
                <a:latin typeface="Arial"/>
                <a:cs typeface="Arial"/>
              </a:rPr>
              <a:t>U</a:t>
            </a:r>
            <a:r>
              <a:rPr kumimoji="0" lang="en-GB" b="0" i="0" u="none" strike="noStrike" kern="1200" cap="none" spc="0" normalizeH="0" baseline="0" noProof="0" dirty="0" err="1">
                <a:ln>
                  <a:noFill/>
                </a:ln>
                <a:solidFill>
                  <a:srgbClr val="739ABC">
                    <a:lumMod val="75000"/>
                  </a:srgbClr>
                </a:solidFill>
                <a:effectLst/>
                <a:uLnTx/>
                <a:uFillTx/>
                <a:latin typeface="Arial"/>
                <a:ea typeface="+mn-ea"/>
                <a:cs typeface="Arial"/>
              </a:rPr>
              <a:t>sed</a:t>
            </a:r>
            <a:r>
              <a:rPr kumimoji="0" lang="en-GB" b="0" i="0" u="none" strike="noStrike" kern="1200" cap="none" spc="0" normalizeH="0" baseline="0" noProof="0" dirty="0">
                <a:ln>
                  <a:noFill/>
                </a:ln>
                <a:solidFill>
                  <a:srgbClr val="739ABC">
                    <a:lumMod val="75000"/>
                  </a:srgbClr>
                </a:solidFill>
                <a:effectLst/>
                <a:uLnTx/>
                <a:uFillTx/>
                <a:latin typeface="Arial"/>
                <a:ea typeface="+mn-ea"/>
                <a:cs typeface="Arial"/>
              </a:rPr>
              <a:t> to avoid confusion with ‘operate’ in </a:t>
            </a:r>
            <a:r>
              <a:rPr kumimoji="0" lang="en-GB" b="0" i="0" u="none" strike="noStrike" kern="1200" cap="none" spc="0" normalizeH="0" baseline="0" noProof="0" dirty="0" err="1">
                <a:ln>
                  <a:noFill/>
                </a:ln>
                <a:solidFill>
                  <a:srgbClr val="739ABC">
                    <a:lumMod val="75000"/>
                  </a:srgbClr>
                </a:solidFill>
                <a:effectLst/>
                <a:uLnTx/>
                <a:uFillTx/>
                <a:latin typeface="Arial"/>
                <a:ea typeface="+mn-ea"/>
                <a:cs typeface="Arial"/>
              </a:rPr>
              <a:t>IOpC</a:t>
            </a:r>
            <a:endParaRPr kumimoji="0" lang="en-GB"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739ABC">
                  <a:lumMod val="75000"/>
                </a:srgbClr>
              </a:solidFill>
              <a:effectLst/>
              <a:uLnTx/>
              <a:uFillTx/>
              <a:latin typeface="Arial"/>
              <a:ea typeface="+mn-ea"/>
              <a:cs typeface="Arial"/>
            </a:endParaRPr>
          </a:p>
        </p:txBody>
      </p:sp>
    </p:spTree>
    <p:extLst>
      <p:ext uri="{BB962C8B-B14F-4D97-AF65-F5344CB8AC3E}">
        <p14:creationId xmlns:p14="http://schemas.microsoft.com/office/powerpoint/2010/main" val="145785842"/>
      </p:ext>
    </p:extLst>
  </p:cSld>
  <p:clrMapOvr>
    <a:masterClrMapping/>
  </p:clrMapOvr>
</p:sld>
</file>

<file path=ppt/theme/theme1.xml><?xml version="1.0" encoding="utf-8"?>
<a:theme xmlns:a="http://schemas.openxmlformats.org/drawingml/2006/main" name="2_Custom Design">
  <a:themeElements>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MOD Document" ma:contentTypeID="0x010100D9D675D6CDED02438DC7CFF78D2F29E401008A02C918FA91CE4E8F25FDDA185A39B8" ma:contentTypeVersion="16" ma:contentTypeDescription="Designed to facilitate the storage of MOD Documents with a '.doc' or '.docx' extension" ma:contentTypeScope="" ma:versionID="87f8ca565914ed13396b0fe6cc16d665">
  <xsd:schema xmlns:xsd="http://www.w3.org/2001/XMLSchema" xmlns:xs="http://www.w3.org/2001/XMLSchema" xmlns:p="http://schemas.microsoft.com/office/2006/metadata/properties" xmlns:ns1="http://schemas.microsoft.com/sharepoint/v3" xmlns:ns2="b2b9407d-ed9b-463e-8f9d-bad3e859094a" xmlns:ns3="04738c6d-ecc8-46f1-821f-82e308eab3d9" xmlns:ns4="http://schemas.microsoft.com/sharepoint.v3" xmlns:ns5="http://schemas.microsoft.com/sharepoint/v3/fields" xmlns:ns6="2ba2e80e-524d-4dba-972f-420e4b5705a1" targetNamespace="http://schemas.microsoft.com/office/2006/metadata/properties" ma:root="true" ma:fieldsID="ff645e8d4d0a5aed0350b40e8664634f" ns1:_="" ns2:_="" ns3:_="" ns4:_="" ns5:_="" ns6:_="">
    <xsd:import namespace="http://schemas.microsoft.com/sharepoint/v3"/>
    <xsd:import namespace="b2b9407d-ed9b-463e-8f9d-bad3e859094a"/>
    <xsd:import namespace="04738c6d-ecc8-46f1-821f-82e308eab3d9"/>
    <xsd:import namespace="http://schemas.microsoft.com/sharepoint.v3"/>
    <xsd:import namespace="http://schemas.microsoft.com/sharepoint/v3/fields"/>
    <xsd:import namespace="2ba2e80e-524d-4dba-972f-420e4b5705a1"/>
    <xsd:element name="properties">
      <xsd:complexType>
        <xsd:sequence>
          <xsd:element name="documentManagement">
            <xsd:complexType>
              <xsd:all>
                <xsd:element ref="ns3:UKProtectiveMarking"/>
                <xsd:element ref="ns4:CategoryDescription" minOccurs="0"/>
                <xsd:element ref="ns5:_Status" minOccurs="0"/>
                <xsd:element ref="ns3:DocumentVersion" minOccurs="0"/>
                <xsd:element ref="ns3:CreatedOriginated" minOccurs="0"/>
                <xsd:element ref="ns5:wic_System_Copyright" minOccurs="0"/>
                <xsd:element ref="ns2:TaxCatchAll" minOccurs="0"/>
                <xsd:element ref="ns2:TaxKeywordTaxHTField" minOccurs="0"/>
                <xsd:element ref="ns2:TaxCatchAllLabel" minOccurs="0"/>
                <xsd:element ref="ns1:_dlc_Exempt" minOccurs="0"/>
                <xsd:element ref="ns3:d67af1ddf1dc47979d20c0eae491b81b" minOccurs="0"/>
                <xsd:element ref="ns3:m79e07ce3690491db9121a08429fad40" minOccurs="0"/>
                <xsd:element ref="ns3:n1f450bd0d644ca798bdc94626fdef4f" minOccurs="0"/>
                <xsd:element ref="ns3:i71a74d1f9984201b479cc08077b6323"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AutoKeyPoints" minOccurs="0"/>
                <xsd:element ref="ns6:MediaServiceKeyPoints" minOccurs="0"/>
                <xsd:element ref="ns6: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b9407d-ed9b-463e-8f9d-bad3e859094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5f1efd1-1f87-410a-af9d-ab34c73f2084}" ma:internalName="TaxCatchAll" ma:showField="CatchAllData" ma:web="b2b9407d-ed9b-463e-8f9d-bad3e859094a">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a9ff0b8c-5d72-4038-b2cd-f57bf310c636" ma:termSetId="00000000-0000-0000-0000-000000000000" ma:anchorId="00000000-0000-0000-0000-000000000000" ma:open="true" ma:isKeyword="true">
      <xsd:complexType>
        <xsd:sequence>
          <xsd:element ref="pc:Terms" minOccurs="0" maxOccurs="1"/>
        </xsd:sequence>
      </xsd:complexType>
    </xsd:element>
    <xsd:element name="TaxCatchAllLabel" ma:index="20" nillable="true" ma:displayName="Taxonomy Catch All Column1" ma:hidden="true" ma:list="{55f1efd1-1f87-410a-af9d-ab34c73f2084}" ma:internalName="TaxCatchAllLabel" ma:readOnly="true" ma:showField="CatchAllDataLabel" ma:web="b2b9407d-ed9b-463e-8f9d-bad3e85909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738c6d-ecc8-46f1-821f-82e308eab3d9" elementFormDefault="qualified">
    <xsd:import namespace="http://schemas.microsoft.com/office/2006/documentManagement/types"/>
    <xsd:import namespace="http://schemas.microsoft.com/office/infopath/2007/PartnerControls"/>
    <xsd:element name="UKProtectiveMarking" ma:index="7" ma:displayName="Security Marking" ma:default="OFFICIAL" ma:description="The OFFICIAL-SENSITIVE marking should be used if it is clear that consequence of compromise would cause significant harm; Over 80% of MOD material is expected to be marked OFFICIAL." ma:format="Dropdown" ma:internalName="UKProtectiveMarking" ma:readOnly="false">
      <xsd:simpleType>
        <xsd:restriction base="dms:Choice">
          <xsd:enumeration value="OFFICIAL"/>
          <xsd:enumeration value="OFFICIAL-SENSITIVE"/>
          <xsd:enumeration value="OFFICIAL-SENSITIVE COMMERCIAL"/>
          <xsd:enumeration value="OFFICIAL-SENSITIVE PERSONAL"/>
          <xsd:enumeration value="OFFICIAL-SENSITIVE LOCSEN"/>
        </xsd:restriction>
      </xsd:simpleType>
    </xsd:element>
    <xsd:element name="DocumentVersion" ma:index="10" nillable="true" ma:displayName="Document Version" ma:description="Version number in the format X_X_X e.g. 1_2_1.You do not need a set number of digits, 1_1 is valid for example." ma:internalName="DocumentVersion">
      <xsd:simpleType>
        <xsd:restriction base="dms:Text">
          <xsd:maxLength value="255"/>
        </xsd:restriction>
      </xsd:simpleType>
    </xsd:element>
    <xsd:element name="CreatedOriginated" ma:index="11" nillable="true" ma:displayName="Created (Originated)" ma:default="[today]" ma:description="The date the document was originally created." ma:format="DateOnly" ma:internalName="CreatedOriginated">
      <xsd:simpleType>
        <xsd:restriction base="dms:DateTime"/>
      </xsd:simpleType>
    </xsd:element>
    <xsd:element name="d67af1ddf1dc47979d20c0eae491b81b" ma:index="22" ma:taxonomy="true" ma:internalName="d67af1ddf1dc47979d20c0eae491b81b" ma:taxonomyFieldName="fileplanid" ma:displayName="UK Defence File Plan" ma:default="15;#03_03 Manage Projects|3a8611ff-8e6f-45a3-9dfb-4bf16d4d4c12" ma:fieldId="{d67af1dd-f1dc-4797-9d20-c0eae491b81b}" ma:sspId="a9ff0b8c-5d72-4038-b2cd-f57bf310c636" ma:termSetId="4c6cc6f3-ba61-4d44-9233-db11931daca6" ma:anchorId="00000000-0000-0000-0000-000000000000" ma:open="false" ma:isKeyword="false">
      <xsd:complexType>
        <xsd:sequence>
          <xsd:element ref="pc:Terms" minOccurs="0" maxOccurs="1"/>
        </xsd:sequence>
      </xsd:complexType>
    </xsd:element>
    <xsd:element name="m79e07ce3690491db9121a08429fad40" ma:index="23" ma:taxonomy="true" ma:internalName="m79e07ce3690491db9121a08429fad40" ma:taxonomyFieldName="Business_x0020_Owner" ma:displayName="Business Owner" ma:default="2;#Air|bae4d02c-6a4f-4c05-88c9-3d9c33685563" ma:fieldId="{679e07ce-3690-491d-b912-1a08429fad40}" ma:sspId="a9ff0b8c-5d72-4038-b2cd-f57bf310c636" ma:termSetId="38806ae3-bd96-4c11-838c-3f296b63bbad" ma:anchorId="00000000-0000-0000-0000-000000000000" ma:open="false" ma:isKeyword="false">
      <xsd:complexType>
        <xsd:sequence>
          <xsd:element ref="pc:Terms" minOccurs="0" maxOccurs="1"/>
        </xsd:sequence>
      </xsd:complexType>
    </xsd:element>
    <xsd:element name="n1f450bd0d644ca798bdc94626fdef4f" ma:index="25" ma:taxonomy="true" ma:internalName="n1f450bd0d644ca798bdc94626fdef4f" ma:taxonomyFieldName="Subject_x0020_Keywords" ma:displayName="Subject Keywords" ma:default="6;#Project management|02bb3f72-8bfd-446f-9720-e1e2ed389ea5" ma:fieldId="{71f450bd-0d64-4ca7-98bd-c94626fdef4f}" ma:taxonomyMulti="true" ma:sspId="a9ff0b8c-5d72-4038-b2cd-f57bf310c636" ma:termSetId="7b8c463c-3f4b-49b4-909b-bbb5fe2586f6" ma:anchorId="00000000-0000-0000-0000-000000000000" ma:open="false" ma:isKeyword="false">
      <xsd:complexType>
        <xsd:sequence>
          <xsd:element ref="pc:Terms" minOccurs="0" maxOccurs="1"/>
        </xsd:sequence>
      </xsd:complexType>
    </xsd:element>
    <xsd:element name="i71a74d1f9984201b479cc08077b6323" ma:index="26" ma:taxonomy="true" ma:internalName="i71a74d1f9984201b479cc08077b6323" ma:taxonomyFieldName="Subject_x0020_Category" ma:displayName="Subject Category" ma:default="5;#Project management|0003881c-274a-41a5-9cf7-c5fda47485ca" ma:fieldId="{271a74d1-f998-4201-b479-cc08077b6323}" ma:taxonomyMulti="true" ma:sspId="a9ff0b8c-5d72-4038-b2cd-f57bf310c636" ma:termSetId="ff656f65-90c7-4f70-90bd-c22025b6cf0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nillable="true" ma:displayName="Description" ma:description="A description of the document." ma:internalName="Category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9"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wic_System_Copyright" ma:index="12"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a2e80e-524d-4dba-972f-420e4b5705a1"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MOD Document</p:Name>
  <p:Description>WIP Information Management Policy. Draft versions retained for 1 year, previous versions retained 2 years, current version deleted 7 years after last modification.</p:Description>
  <p:Statement>This content is subject to MODs Work In Progress Information Management Policy.</p:Statement>
  <p:PolicyItems>
    <p:PolicyItem featureId="Microsoft.Office.RecordsManagement.PolicyFeatures.PolicyAudit" staticId="0x010100D9D675D6CDED02438DC7CFF78D2F29E401|1757814118" UniqueId="dc6ba186-9934-4820-84ba-14368f378971">
      <p:Name>Auditing</p:Name>
      <p:Description>Audits user actions on documents and list items to the Audit Log.</p:Description>
      <p:CustomData>
        <Audit>
          <Update/>
          <CheckInOut/>
          <MoveCopy/>
          <DeleteRestore/>
        </Audit>
      </p:CustomData>
    </p:PolicyItem>
  </p:PolicyItems>
</p:Policy>
</file>

<file path=customXml/item3.xml><?xml version="1.0" encoding="utf-8"?>
<?mso-contentType ?>
<SharedContentType xmlns="Microsoft.SharePoint.Taxonomy.ContentTypeSync" SourceId="a9ff0b8c-5d72-4038-b2cd-f57bf310c636" ContentTypeId="0x010100D9D675D6CDED02438DC7CFF78D2F29E4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6.xml><?xml version="1.0" encoding="utf-8"?>
<p:properties xmlns:p="http://schemas.microsoft.com/office/2006/metadata/properties" xmlns:xsi="http://www.w3.org/2001/XMLSchema-instance" xmlns:pc="http://schemas.microsoft.com/office/infopath/2007/PartnerControls">
  <documentManagement>
    <DocumentVersion xmlns="04738c6d-ecc8-46f1-821f-82e308eab3d9" xsi:nil="true"/>
    <d67af1ddf1dc47979d20c0eae491b81b xmlns="04738c6d-ecc8-46f1-821f-82e308eab3d9">
      <Terms xmlns="http://schemas.microsoft.com/office/infopath/2007/PartnerControls">
        <TermInfo xmlns="http://schemas.microsoft.com/office/infopath/2007/PartnerControls">
          <TermName xmlns="http://schemas.microsoft.com/office/infopath/2007/PartnerControls">03_03 Manage Projects</TermName>
          <TermId xmlns="http://schemas.microsoft.com/office/infopath/2007/PartnerControls">3a8611ff-8e6f-45a3-9dfb-4bf16d4d4c12</TermId>
        </TermInfo>
      </Terms>
    </d67af1ddf1dc47979d20c0eae491b81b>
    <_Status xmlns="http://schemas.microsoft.com/sharepoint/v3/fields">Not Started</_Status>
    <n1f450bd0d644ca798bdc94626fdef4f xmlns="04738c6d-ecc8-46f1-821f-82e308eab3d9">
      <Terms xmlns="http://schemas.microsoft.com/office/infopath/2007/PartnerControls">
        <TermInfo xmlns="http://schemas.microsoft.com/office/infopath/2007/PartnerControls">
          <TermName xmlns="http://schemas.microsoft.com/office/infopath/2007/PartnerControls">Project management</TermName>
          <TermId xmlns="http://schemas.microsoft.com/office/infopath/2007/PartnerControls">02bb3f72-8bfd-446f-9720-e1e2ed389ea5</TermId>
        </TermInfo>
      </Terms>
    </n1f450bd0d644ca798bdc94626fdef4f>
    <m79e07ce3690491db9121a08429fad40 xmlns="04738c6d-ecc8-46f1-821f-82e308eab3d9">
      <Terms xmlns="http://schemas.microsoft.com/office/infopath/2007/PartnerControls">
        <TermInfo xmlns="http://schemas.microsoft.com/office/infopath/2007/PartnerControls">
          <TermName xmlns="http://schemas.microsoft.com/office/infopath/2007/PartnerControls">Air</TermName>
          <TermId xmlns="http://schemas.microsoft.com/office/infopath/2007/PartnerControls">bae4d02c-6a4f-4c05-88c9-3d9c33685563</TermId>
        </TermInfo>
      </Terms>
    </m79e07ce3690491db9121a08429fad40>
    <UKProtectiveMarking xmlns="04738c6d-ecc8-46f1-821f-82e308eab3d9">OFFICIAL</UKProtectiveMarking>
    <TaxKeywordTaxHTField xmlns="b2b9407d-ed9b-463e-8f9d-bad3e859094a">
      <Terms xmlns="http://schemas.microsoft.com/office/infopath/2007/PartnerControls"/>
    </TaxKeywordTaxHTField>
    <CategoryDescription xmlns="http://schemas.microsoft.com/sharepoint.v3" xsi:nil="true"/>
    <CreatedOriginated xmlns="04738c6d-ecc8-46f1-821f-82e308eab3d9">2022-07-04T20:29:33+00:00</CreatedOriginated>
    <i71a74d1f9984201b479cc08077b6323 xmlns="04738c6d-ecc8-46f1-821f-82e308eab3d9">
      <Terms xmlns="http://schemas.microsoft.com/office/infopath/2007/PartnerControls">
        <TermInfo xmlns="http://schemas.microsoft.com/office/infopath/2007/PartnerControls">
          <TermName xmlns="http://schemas.microsoft.com/office/infopath/2007/PartnerControls">Project management</TermName>
          <TermId xmlns="http://schemas.microsoft.com/office/infopath/2007/PartnerControls">0003881c-274a-41a5-9cf7-c5fda47485ca</TermId>
        </TermInfo>
      </Terms>
    </i71a74d1f9984201b479cc08077b6323>
    <wic_System_Copyright xmlns="http://schemas.microsoft.com/sharepoint/v3/fields" xsi:nil="true"/>
    <TaxCatchAll xmlns="b2b9407d-ed9b-463e-8f9d-bad3e859094a">
      <Value>6</Value>
      <Value>5</Value>
      <Value>2</Value>
      <Value>15</Value>
    </TaxCatchAll>
  </documentManagement>
</p:properties>
</file>

<file path=customXml/itemProps1.xml><?xml version="1.0" encoding="utf-8"?>
<ds:datastoreItem xmlns:ds="http://schemas.openxmlformats.org/officeDocument/2006/customXml" ds:itemID="{FD803C37-3A3A-454B-9EE6-BFD3FC08F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b9407d-ed9b-463e-8f9d-bad3e859094a"/>
    <ds:schemaRef ds:uri="04738c6d-ecc8-46f1-821f-82e308eab3d9"/>
    <ds:schemaRef ds:uri="http://schemas.microsoft.com/sharepoint.v3"/>
    <ds:schemaRef ds:uri="http://schemas.microsoft.com/sharepoint/v3/fields"/>
    <ds:schemaRef ds:uri="2ba2e80e-524d-4dba-972f-420e4b5705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224CA-786C-4E67-A7C8-CF43F20AED17}">
  <ds:schemaRefs>
    <ds:schemaRef ds:uri="office.server.policy"/>
  </ds:schemaRefs>
</ds:datastoreItem>
</file>

<file path=customXml/itemProps3.xml><?xml version="1.0" encoding="utf-8"?>
<ds:datastoreItem xmlns:ds="http://schemas.openxmlformats.org/officeDocument/2006/customXml" ds:itemID="{49EE16C7-6E49-4EB5-9E02-3CF0439A35DD}">
  <ds:schemaRefs>
    <ds:schemaRef ds:uri="Microsoft.SharePoint.Taxonomy.ContentTypeSync"/>
  </ds:schemaRefs>
</ds:datastoreItem>
</file>

<file path=customXml/itemProps4.xml><?xml version="1.0" encoding="utf-8"?>
<ds:datastoreItem xmlns:ds="http://schemas.openxmlformats.org/officeDocument/2006/customXml" ds:itemID="{BBBEAC69-D8D0-4A28-ADD5-A3EDDB0040F6}">
  <ds:schemaRefs>
    <ds:schemaRef ds:uri="http://schemas.microsoft.com/sharepoint/v3/contenttype/forms"/>
  </ds:schemaRefs>
</ds:datastoreItem>
</file>

<file path=customXml/itemProps5.xml><?xml version="1.0" encoding="utf-8"?>
<ds:datastoreItem xmlns:ds="http://schemas.openxmlformats.org/officeDocument/2006/customXml" ds:itemID="{41B7B1F6-BC87-4FF0-9641-B10EFA7D7024}">
  <ds:schemaRefs>
    <ds:schemaRef ds:uri="http://schemas.microsoft.com/sharepoint/events"/>
  </ds:schemaRefs>
</ds:datastoreItem>
</file>

<file path=customXml/itemProps6.xml><?xml version="1.0" encoding="utf-8"?>
<ds:datastoreItem xmlns:ds="http://schemas.openxmlformats.org/officeDocument/2006/customXml" ds:itemID="{836E4532-4ECE-4DF4-AC1F-21B44426160D}">
  <ds:schemaRefs>
    <ds:schemaRef ds:uri="http://purl.org/dc/dcmitype/"/>
    <ds:schemaRef ds:uri="http://schemas.microsoft.com/office/infopath/2007/PartnerControls"/>
    <ds:schemaRef ds:uri="http://purl.org/dc/elements/1.1/"/>
    <ds:schemaRef ds:uri="http://schemas.microsoft.com/office/2006/metadata/properties"/>
    <ds:schemaRef ds:uri="dcc85a29-e2bc-4b0f-9752-23d3162e1617"/>
    <ds:schemaRef ds:uri="http://schemas.microsoft.com/office/2006/documentManagement/types"/>
    <ds:schemaRef ds:uri="http://purl.org/dc/terms/"/>
    <ds:schemaRef ds:uri="http://schemas.openxmlformats.org/package/2006/metadata/core-properties"/>
    <ds:schemaRef ds:uri="84b0ba25-19b3-47cb-b9c3-99aeec339e1e"/>
    <ds:schemaRef ds:uri="http://www.w3.org/XML/1998/namespace"/>
    <ds:schemaRef ds:uri="04738c6d-ecc8-46f1-821f-82e308eab3d9"/>
    <ds:schemaRef ds:uri="http://schemas.microsoft.com/sharepoint/v3/fields"/>
    <ds:schemaRef ds:uri="b2b9407d-ed9b-463e-8f9d-bad3e859094a"/>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4039</TotalTime>
  <Words>2887</Words>
  <Application>Microsoft Office PowerPoint</Application>
  <PresentationFormat>Widescreen</PresentationFormat>
  <Paragraphs>331</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Christopher (Air-11Gp-AOC OO Assistant)</dc:creator>
  <cp:lastModifiedBy>Sinha, Michael Mr (JFAC-A5 OA2)</cp:lastModifiedBy>
  <cp:revision>5</cp:revision>
  <dcterms:created xsi:type="dcterms:W3CDTF">2022-05-31T10:01:57Z</dcterms:created>
  <dcterms:modified xsi:type="dcterms:W3CDTF">2022-07-07T17:35:34Z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0x010100D9D675D6CDED02438DC7CFF78D2F29E401008A02C918FA91CE4E8F25FDDA185A39B8</vt:lpwstr>
  </property>
  <property fmtid="{D5CDD505-2E9C-101B-9397-08002B2CF9AE}" pid="3" name="_dlc_policyId">
    <vt:lpwstr/>
  </property>
  <property fmtid="{D5CDD505-2E9C-101B-9397-08002B2CF9AE}" pid="4" name="ItemRetentionFormula">
    <vt:lpwstr/>
  </property>
  <property fmtid="{D5CDD505-2E9C-101B-9397-08002B2CF9AE}" pid="5" name="MSIP_Label_d8a60473-494b-4586-a1bb-b0e663054676_Enabled">
    <vt:lpwstr>true</vt:lpwstr>
  </property>
  <property fmtid="{D5CDD505-2E9C-101B-9397-08002B2CF9AE}" pid="6" name="MSIP_Label_d8a60473-494b-4586-a1bb-b0e663054676_SetDate">
    <vt:lpwstr>2022-06-30T08:59:46Z</vt:lpwstr>
  </property>
  <property fmtid="{D5CDD505-2E9C-101B-9397-08002B2CF9AE}" pid="7" name="MSIP_Label_d8a60473-494b-4586-a1bb-b0e663054676_Method">
    <vt:lpwstr>Privileged</vt:lpwstr>
  </property>
  <property fmtid="{D5CDD505-2E9C-101B-9397-08002B2CF9AE}" pid="8" name="MSIP_Label_d8a60473-494b-4586-a1bb-b0e663054676_Name">
    <vt:lpwstr>MOD-1-O-‘UNMARKED’</vt:lpwstr>
  </property>
  <property fmtid="{D5CDD505-2E9C-101B-9397-08002B2CF9AE}" pid="9" name="MSIP_Label_d8a60473-494b-4586-a1bb-b0e663054676_SiteId">
    <vt:lpwstr>be7760ed-5953-484b-ae95-d0a16dfa09e5</vt:lpwstr>
  </property>
  <property fmtid="{D5CDD505-2E9C-101B-9397-08002B2CF9AE}" pid="10" name="MSIP_Label_d8a60473-494b-4586-a1bb-b0e663054676_ActionId">
    <vt:lpwstr>c81191eb-9faf-4969-b5e1-bd65e82c27ea</vt:lpwstr>
  </property>
  <property fmtid="{D5CDD505-2E9C-101B-9397-08002B2CF9AE}" pid="11" name="MSIP_Label_d8a60473-494b-4586-a1bb-b0e663054676_ContentBits">
    <vt:lpwstr>0</vt:lpwstr>
  </property>
</Properties>
</file>