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7" r:id="rId5"/>
  </p:sldMasterIdLst>
  <p:notesMasterIdLst>
    <p:notesMasterId r:id="rId23"/>
  </p:notesMasterIdLst>
  <p:handoutMasterIdLst>
    <p:handoutMasterId r:id="rId24"/>
  </p:handoutMasterIdLst>
  <p:sldIdLst>
    <p:sldId id="263" r:id="rId6"/>
    <p:sldId id="265" r:id="rId7"/>
    <p:sldId id="327" r:id="rId8"/>
    <p:sldId id="270" r:id="rId9"/>
    <p:sldId id="322" r:id="rId10"/>
    <p:sldId id="326" r:id="rId11"/>
    <p:sldId id="323" r:id="rId12"/>
    <p:sldId id="329" r:id="rId13"/>
    <p:sldId id="330" r:id="rId14"/>
    <p:sldId id="324" r:id="rId15"/>
    <p:sldId id="328" r:id="rId16"/>
    <p:sldId id="333" r:id="rId17"/>
    <p:sldId id="325" r:id="rId18"/>
    <p:sldId id="331" r:id="rId19"/>
    <p:sldId id="332" r:id="rId20"/>
    <p:sldId id="308" r:id="rId21"/>
    <p:sldId id="276" r:id="rId22"/>
  </p:sldIdLst>
  <p:sldSz cx="9144000" cy="5143500" type="screen16x9"/>
  <p:notesSz cx="6797675" cy="9928225"/>
  <p:defaultTextStyle>
    <a:defPPr>
      <a:defRPr lang="en-GB"/>
    </a:defPPr>
    <a:lvl1pPr algn="l" defTabSz="851942" rtl="0" fontAlgn="base">
      <a:spcBef>
        <a:spcPct val="0"/>
      </a:spcBef>
      <a:spcAft>
        <a:spcPct val="0"/>
      </a:spcAft>
      <a:defRPr sz="1700" kern="1200">
        <a:solidFill>
          <a:schemeClr val="tx1"/>
        </a:solidFill>
        <a:latin typeface="Arial" charset="0"/>
        <a:ea typeface="+mn-ea"/>
        <a:cs typeface="+mn-cs"/>
      </a:defRPr>
    </a:lvl1pPr>
    <a:lvl2pPr marL="425178" indent="31731" algn="l" defTabSz="851942" rtl="0" fontAlgn="base">
      <a:spcBef>
        <a:spcPct val="0"/>
      </a:spcBef>
      <a:spcAft>
        <a:spcPct val="0"/>
      </a:spcAft>
      <a:defRPr sz="1700" kern="1200">
        <a:solidFill>
          <a:schemeClr val="tx1"/>
        </a:solidFill>
        <a:latin typeface="Arial" charset="0"/>
        <a:ea typeface="+mn-ea"/>
        <a:cs typeface="+mn-cs"/>
      </a:defRPr>
    </a:lvl2pPr>
    <a:lvl3pPr marL="851942" indent="61873" algn="l" defTabSz="851942" rtl="0" fontAlgn="base">
      <a:spcBef>
        <a:spcPct val="0"/>
      </a:spcBef>
      <a:spcAft>
        <a:spcPct val="0"/>
      </a:spcAft>
      <a:defRPr sz="1700" kern="1200">
        <a:solidFill>
          <a:schemeClr val="tx1"/>
        </a:solidFill>
        <a:latin typeface="Arial" charset="0"/>
        <a:ea typeface="+mn-ea"/>
        <a:cs typeface="+mn-cs"/>
      </a:defRPr>
    </a:lvl3pPr>
    <a:lvl4pPr marL="1278703" indent="92016" algn="l" defTabSz="851942" rtl="0" fontAlgn="base">
      <a:spcBef>
        <a:spcPct val="0"/>
      </a:spcBef>
      <a:spcAft>
        <a:spcPct val="0"/>
      </a:spcAft>
      <a:defRPr sz="1700" kern="1200">
        <a:solidFill>
          <a:schemeClr val="tx1"/>
        </a:solidFill>
        <a:latin typeface="Arial" charset="0"/>
        <a:ea typeface="+mn-ea"/>
        <a:cs typeface="+mn-cs"/>
      </a:defRPr>
    </a:lvl4pPr>
    <a:lvl5pPr marL="1705470" indent="122159" algn="l" defTabSz="851942" rtl="0" fontAlgn="base">
      <a:spcBef>
        <a:spcPct val="0"/>
      </a:spcBef>
      <a:spcAft>
        <a:spcPct val="0"/>
      </a:spcAft>
      <a:defRPr sz="1700" kern="1200">
        <a:solidFill>
          <a:schemeClr val="tx1"/>
        </a:solidFill>
        <a:latin typeface="Arial" charset="0"/>
        <a:ea typeface="+mn-ea"/>
        <a:cs typeface="+mn-cs"/>
      </a:defRPr>
    </a:lvl5pPr>
    <a:lvl6pPr marL="2284536" algn="l" defTabSz="913814" rtl="0" eaLnBrk="1" latinLnBrk="0" hangingPunct="1">
      <a:defRPr sz="1700" kern="1200">
        <a:solidFill>
          <a:schemeClr val="tx1"/>
        </a:solidFill>
        <a:latin typeface="Arial" charset="0"/>
        <a:ea typeface="+mn-ea"/>
        <a:cs typeface="+mn-cs"/>
      </a:defRPr>
    </a:lvl6pPr>
    <a:lvl7pPr marL="2741442" algn="l" defTabSz="913814" rtl="0" eaLnBrk="1" latinLnBrk="0" hangingPunct="1">
      <a:defRPr sz="1700" kern="1200">
        <a:solidFill>
          <a:schemeClr val="tx1"/>
        </a:solidFill>
        <a:latin typeface="Arial" charset="0"/>
        <a:ea typeface="+mn-ea"/>
        <a:cs typeface="+mn-cs"/>
      </a:defRPr>
    </a:lvl7pPr>
    <a:lvl8pPr marL="3198350" algn="l" defTabSz="913814" rtl="0" eaLnBrk="1" latinLnBrk="0" hangingPunct="1">
      <a:defRPr sz="1700" kern="1200">
        <a:solidFill>
          <a:schemeClr val="tx1"/>
        </a:solidFill>
        <a:latin typeface="Arial" charset="0"/>
        <a:ea typeface="+mn-ea"/>
        <a:cs typeface="+mn-cs"/>
      </a:defRPr>
    </a:lvl8pPr>
    <a:lvl9pPr marL="3655257" algn="l" defTabSz="913814" rtl="0" eaLnBrk="1" latinLnBrk="0" hangingPunct="1">
      <a:defRPr sz="17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58E52EB3-C8A1-45DD-8755-F92B7B5455BE}">
          <p14:sldIdLst>
            <p14:sldId id="263"/>
            <p14:sldId id="265"/>
            <p14:sldId id="327"/>
            <p14:sldId id="270"/>
            <p14:sldId id="322"/>
            <p14:sldId id="326"/>
            <p14:sldId id="323"/>
            <p14:sldId id="329"/>
            <p14:sldId id="330"/>
            <p14:sldId id="324"/>
            <p14:sldId id="328"/>
            <p14:sldId id="333"/>
            <p14:sldId id="325"/>
            <p14:sldId id="331"/>
            <p14:sldId id="332"/>
            <p14:sldId id="308"/>
            <p14:sldId id="276"/>
          </p14:sldIdLst>
        </p14:section>
      </p14:sectionLst>
    </p:ext>
    <p:ext uri="{EFAFB233-063F-42B5-8137-9DF3F51BA10A}">
      <p15:sldGuideLst xmlns:p15="http://schemas.microsoft.com/office/powerpoint/2012/main">
        <p15:guide id="1" orient="horz" pos="2041" userDrawn="1">
          <p15:clr>
            <a:srgbClr val="A4A3A4"/>
          </p15:clr>
        </p15:guide>
        <p15:guide id="2" pos="2721" userDrawn="1">
          <p15:clr>
            <a:srgbClr val="A4A3A4"/>
          </p15:clr>
        </p15:guide>
        <p15:guide id="3" orient="horz" pos="1620" userDrawn="1">
          <p15:clr>
            <a:srgbClr val="A4A3A4"/>
          </p15:clr>
        </p15:guide>
        <p15:guide id="4" pos="2879"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6A6A6"/>
    <a:srgbClr val="B2B2B2"/>
    <a:srgbClr val="292929"/>
    <a:srgbClr val="005C7E"/>
    <a:srgbClr val="FDDD3E"/>
    <a:srgbClr val="13022D"/>
    <a:srgbClr val="120228"/>
    <a:srgbClr val="14022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6" autoAdjust="0"/>
    <p:restoredTop sz="91971" autoAdjust="0"/>
  </p:normalViewPr>
  <p:slideViewPr>
    <p:cSldViewPr snapToObjects="1">
      <p:cViewPr varScale="1">
        <p:scale>
          <a:sx n="84" d="100"/>
          <a:sy n="84" d="100"/>
        </p:scale>
        <p:origin x="900" y="84"/>
      </p:cViewPr>
      <p:guideLst>
        <p:guide orient="horz" pos="2041"/>
        <p:guide pos="2721"/>
        <p:guide orient="horz" pos="1620"/>
        <p:guide pos="2879"/>
      </p:guideLst>
    </p:cSldViewPr>
  </p:slideViewPr>
  <p:outlineViewPr>
    <p:cViewPr>
      <p:scale>
        <a:sx n="33" d="100"/>
        <a:sy n="33" d="100"/>
      </p:scale>
      <p:origin x="24"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49" d="100"/>
          <a:sy n="49" d="100"/>
        </p:scale>
        <p:origin x="2406" y="4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853318" fontAlgn="auto">
              <a:spcBef>
                <a:spcPts val="0"/>
              </a:spcBef>
              <a:spcAft>
                <a:spcPts val="0"/>
              </a:spcAft>
              <a:defRPr sz="1200">
                <a:latin typeface="+mn-lt"/>
              </a:defRPr>
            </a:lvl1pPr>
          </a:lstStyle>
          <a:p>
            <a:pPr>
              <a:defRPr/>
            </a:pPr>
            <a:r>
              <a:rPr lang="en-GB"/>
              <a:t>Uncontrolled copy when printed</a:t>
            </a: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defTabSz="853318" fontAlgn="auto">
              <a:spcBef>
                <a:spcPts val="0"/>
              </a:spcBef>
              <a:spcAft>
                <a:spcPts val="0"/>
              </a:spcAft>
              <a:defRPr sz="1200">
                <a:latin typeface="+mn-lt"/>
              </a:defRPr>
            </a:lvl1pPr>
          </a:lstStyle>
          <a:p>
            <a:pPr>
              <a:defRPr/>
            </a:pPr>
            <a:fld id="{9EBD1747-407F-43EF-BC75-4B6CAFD225D7}" type="datetime1">
              <a:rPr lang="en-GB" smtClean="0"/>
              <a:t>16/07/2022</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defTabSz="853318" fontAlgn="auto">
              <a:spcBef>
                <a:spcPts val="0"/>
              </a:spcBef>
              <a:spcAft>
                <a:spcPts val="0"/>
              </a:spcAft>
              <a:defRPr sz="1200">
                <a:latin typeface="+mn-lt"/>
              </a:defRPr>
            </a:lvl1pPr>
          </a:lstStyle>
          <a:p>
            <a:pPr>
              <a:defRPr/>
            </a:pPr>
            <a:r>
              <a:rPr lang="en-GB" smtClean="0"/>
              <a:t>© Crown copyright 2020 Dstl</a:t>
            </a:r>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defTabSz="853318" fontAlgn="auto">
              <a:spcBef>
                <a:spcPts val="0"/>
              </a:spcBef>
              <a:spcAft>
                <a:spcPts val="0"/>
              </a:spcAft>
              <a:defRPr sz="1200">
                <a:latin typeface="+mn-lt"/>
              </a:defRPr>
            </a:lvl1pPr>
          </a:lstStyle>
          <a:p>
            <a:pPr>
              <a:defRPr/>
            </a:pPr>
            <a:fld id="{89AD9203-612B-4DA4-921D-5039DF7F7E0C}" type="slidenum">
              <a:rPr lang="en-GB"/>
              <a:pPr>
                <a:defRPr/>
              </a:pPr>
              <a:t>‹#›</a:t>
            </a:fld>
            <a:endParaRPr lang="en-GB"/>
          </a:p>
        </p:txBody>
      </p:sp>
    </p:spTree>
    <p:extLst>
      <p:ext uri="{BB962C8B-B14F-4D97-AF65-F5344CB8AC3E}">
        <p14:creationId xmlns:p14="http://schemas.microsoft.com/office/powerpoint/2010/main" val="32737911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853318" fontAlgn="auto">
              <a:spcBef>
                <a:spcPts val="0"/>
              </a:spcBef>
              <a:spcAft>
                <a:spcPts val="0"/>
              </a:spcAft>
              <a:defRPr sz="1200">
                <a:latin typeface="Arial" pitchFamily="34" charset="0"/>
                <a:cs typeface="Arial" pitchFamily="34" charset="0"/>
              </a:defRPr>
            </a:lvl1pPr>
          </a:lstStyle>
          <a:p>
            <a:pPr>
              <a:defRPr/>
            </a:pPr>
            <a:r>
              <a:rPr lang="en-GB"/>
              <a:t>Uncontrolled copy when printed</a:t>
            </a:r>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defTabSz="853318" fontAlgn="auto">
              <a:spcBef>
                <a:spcPts val="0"/>
              </a:spcBef>
              <a:spcAft>
                <a:spcPts val="0"/>
              </a:spcAft>
              <a:defRPr sz="1200">
                <a:latin typeface="Arial" pitchFamily="34" charset="0"/>
                <a:cs typeface="Arial" pitchFamily="34" charset="0"/>
              </a:defRPr>
            </a:lvl1pPr>
          </a:lstStyle>
          <a:p>
            <a:pPr>
              <a:defRPr/>
            </a:pPr>
            <a:fld id="{63C7F269-31FF-49BB-A308-19E27FEE6816}" type="datetime1">
              <a:rPr lang="en-GB" smtClean="0"/>
              <a:t>16/07/2022</a:t>
            </a:fld>
            <a:endParaRPr lang="en-GB" dirty="0"/>
          </a:p>
        </p:txBody>
      </p:sp>
      <p:sp>
        <p:nvSpPr>
          <p:cNvPr id="4" name="Slide Image Placeholder 3"/>
          <p:cNvSpPr>
            <a:spLocks noGrp="1" noRot="1" noChangeAspect="1"/>
          </p:cNvSpPr>
          <p:nvPr>
            <p:ph type="sldImg" idx="2"/>
          </p:nvPr>
        </p:nvSpPr>
        <p:spPr>
          <a:xfrm>
            <a:off x="795338" y="742950"/>
            <a:ext cx="5207000" cy="29305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282575" y="3870325"/>
            <a:ext cx="6232525" cy="5313363"/>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defTabSz="853318" fontAlgn="auto">
              <a:spcBef>
                <a:spcPts val="0"/>
              </a:spcBef>
              <a:spcAft>
                <a:spcPts val="0"/>
              </a:spcAft>
              <a:defRPr sz="1200">
                <a:latin typeface="Arial" pitchFamily="34" charset="0"/>
                <a:cs typeface="Arial" pitchFamily="34" charset="0"/>
              </a:defRPr>
            </a:lvl1pPr>
          </a:lstStyle>
          <a:p>
            <a:pPr>
              <a:defRPr/>
            </a:pPr>
            <a:r>
              <a:rPr lang="en-GB" smtClean="0"/>
              <a:t>© Crown copyright 2020 Dstl</a:t>
            </a:r>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defTabSz="853318" fontAlgn="auto">
              <a:spcBef>
                <a:spcPts val="0"/>
              </a:spcBef>
              <a:spcAft>
                <a:spcPts val="0"/>
              </a:spcAft>
              <a:defRPr sz="1200">
                <a:latin typeface="Arial" pitchFamily="34" charset="0"/>
                <a:cs typeface="Arial" pitchFamily="34" charset="0"/>
              </a:defRPr>
            </a:lvl1pPr>
          </a:lstStyle>
          <a:p>
            <a:pPr>
              <a:defRPr/>
            </a:pPr>
            <a:fld id="{6AC03C9E-463D-47B2-8BF7-CCC2C082E4A8}" type="slidenum">
              <a:rPr lang="en-GB"/>
              <a:pPr>
                <a:defRPr/>
              </a:pPr>
              <a:t>‹#›</a:t>
            </a:fld>
            <a:endParaRPr lang="en-GB" dirty="0"/>
          </a:p>
        </p:txBody>
      </p:sp>
    </p:spTree>
    <p:extLst>
      <p:ext uri="{BB962C8B-B14F-4D97-AF65-F5344CB8AC3E}">
        <p14:creationId xmlns:p14="http://schemas.microsoft.com/office/powerpoint/2010/main" val="4078116230"/>
      </p:ext>
    </p:extLst>
  </p:cSld>
  <p:clrMap bg1="lt1" tx1="dk1" bg2="lt2" tx2="dk2" accent1="accent1" accent2="accent2" accent3="accent3" accent4="accent4" accent5="accent5" accent6="accent6" hlink="hlink" folHlink="folHlink"/>
  <p:hf/>
  <p:notesStyle>
    <a:lvl1pPr algn="l" defTabSz="851942"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1pPr>
    <a:lvl2pPr marL="425178" algn="l" defTabSz="851942"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2pPr>
    <a:lvl3pPr marL="851942" algn="l" defTabSz="851942"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3pPr>
    <a:lvl4pPr marL="1278703" algn="l" defTabSz="851942"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4pPr>
    <a:lvl5pPr marL="1705470" algn="l" defTabSz="851942"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5pPr>
    <a:lvl6pPr marL="2131928" algn="l" defTabSz="852772" rtl="0" eaLnBrk="1" latinLnBrk="0" hangingPunct="1">
      <a:defRPr sz="1100" kern="1200">
        <a:solidFill>
          <a:schemeClr val="tx1"/>
        </a:solidFill>
        <a:latin typeface="+mn-lt"/>
        <a:ea typeface="+mn-ea"/>
        <a:cs typeface="+mn-cs"/>
      </a:defRPr>
    </a:lvl6pPr>
    <a:lvl7pPr marL="2558312" algn="l" defTabSz="852772" rtl="0" eaLnBrk="1" latinLnBrk="0" hangingPunct="1">
      <a:defRPr sz="1100" kern="1200">
        <a:solidFill>
          <a:schemeClr val="tx1"/>
        </a:solidFill>
        <a:latin typeface="+mn-lt"/>
        <a:ea typeface="+mn-ea"/>
        <a:cs typeface="+mn-cs"/>
      </a:defRPr>
    </a:lvl7pPr>
    <a:lvl8pPr marL="2984699" algn="l" defTabSz="852772" rtl="0" eaLnBrk="1" latinLnBrk="0" hangingPunct="1">
      <a:defRPr sz="1100" kern="1200">
        <a:solidFill>
          <a:schemeClr val="tx1"/>
        </a:solidFill>
        <a:latin typeface="+mn-lt"/>
        <a:ea typeface="+mn-ea"/>
        <a:cs typeface="+mn-cs"/>
      </a:defRPr>
    </a:lvl8pPr>
    <a:lvl9pPr marL="3411085" algn="l" defTabSz="85277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solidFill>
                  <a:schemeClr val="bg1"/>
                </a:solidFill>
              </a:rPr>
              <a:t>Abstract</a:t>
            </a:r>
          </a:p>
          <a:p>
            <a:endParaRPr lang="en-GB" dirty="0" smtClean="0">
              <a:solidFill>
                <a:schemeClr val="bg1"/>
              </a:solidFill>
            </a:endParaRPr>
          </a:p>
          <a:p>
            <a:r>
              <a:rPr lang="en-GB" dirty="0" smtClean="0">
                <a:solidFill>
                  <a:schemeClr val="bg1"/>
                </a:solidFill>
              </a:rPr>
              <a:t>The Helmbold Battle Database, last revised in 1991, is the still the standard open resource for analysing high-intensity land combat.  It is used to address questions of attrition and advance rates, and to understand the drivers of success in battle.  The database was implemented in Excel, and describes 660 battles from 1600 to 1982.  It used 205 data fields per battle, many of which were partially populated, or unpopulated.  However, while its shortcomings have been known for many years, it has not recently been cleaned or updated.  The author has started the process of checking the data against published sources, filling in the missing data fields where possible, exploiting new historical research published since 1991.  Best estimates have been provided where no information was found.  New data points have been added to balance the database, to increase the representation of under-represented nations and wars, and particularly, to add more post-Second World War conflicts.  The revised database describes 770 battles from 1600 to 1999, and the structure has been simplified to 83 data fields per battle.  It is the author's intention that the revised battle database will be updated periodically, and that it will be made openly available through the ISMOR website. </a:t>
            </a:r>
            <a:endParaRPr lang="en-GB" dirty="0">
              <a:solidFill>
                <a:schemeClr val="bg1"/>
              </a:solidFill>
            </a:endParaRPr>
          </a:p>
        </p:txBody>
      </p:sp>
      <p:sp>
        <p:nvSpPr>
          <p:cNvPr id="4" name="Header Placeholder 3"/>
          <p:cNvSpPr>
            <a:spLocks noGrp="1"/>
          </p:cNvSpPr>
          <p:nvPr>
            <p:ph type="hdr" sz="quarter" idx="10"/>
          </p:nvPr>
        </p:nvSpPr>
        <p:spPr/>
        <p:txBody>
          <a:bodyPr/>
          <a:lstStyle/>
          <a:p>
            <a:pPr>
              <a:defRPr/>
            </a:pPr>
            <a:r>
              <a:rPr lang="en-GB" smtClean="0"/>
              <a:t>Uncontrolled copy when printed</a:t>
            </a:r>
            <a:endParaRPr lang="en-GB" dirty="0"/>
          </a:p>
        </p:txBody>
      </p:sp>
      <p:sp>
        <p:nvSpPr>
          <p:cNvPr id="5" name="Date Placeholder 4"/>
          <p:cNvSpPr>
            <a:spLocks noGrp="1"/>
          </p:cNvSpPr>
          <p:nvPr>
            <p:ph type="dt" idx="11"/>
          </p:nvPr>
        </p:nvSpPr>
        <p:spPr/>
        <p:txBody>
          <a:bodyPr/>
          <a:lstStyle/>
          <a:p>
            <a:pPr>
              <a:defRPr/>
            </a:pPr>
            <a:fld id="{9D8505F7-65F2-4DFB-A2FA-547E6160E02F}" type="datetime1">
              <a:rPr lang="en-GB" smtClean="0"/>
              <a:t>16/07/2022</a:t>
            </a:fld>
            <a:endParaRPr lang="en-GB" dirty="0"/>
          </a:p>
        </p:txBody>
      </p:sp>
      <p:sp>
        <p:nvSpPr>
          <p:cNvPr id="6" name="Footer Placeholder 5"/>
          <p:cNvSpPr>
            <a:spLocks noGrp="1"/>
          </p:cNvSpPr>
          <p:nvPr>
            <p:ph type="ftr" sz="quarter" idx="12"/>
          </p:nvPr>
        </p:nvSpPr>
        <p:spPr/>
        <p:txBody>
          <a:bodyPr/>
          <a:lstStyle/>
          <a:p>
            <a:pPr>
              <a:defRPr/>
            </a:pPr>
            <a:r>
              <a:rPr lang="en-GB" smtClean="0"/>
              <a:t>© Crown copyright 2020 Dstl</a:t>
            </a:r>
            <a:endParaRPr lang="en-GB"/>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a:t>
            </a:fld>
            <a:endParaRPr lang="en-GB" dirty="0"/>
          </a:p>
        </p:txBody>
      </p:sp>
    </p:spTree>
    <p:extLst>
      <p:ext uri="{BB962C8B-B14F-4D97-AF65-F5344CB8AC3E}">
        <p14:creationId xmlns:p14="http://schemas.microsoft.com/office/powerpoint/2010/main" val="2574565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16/07/2022</a:t>
            </a:fld>
            <a:endParaRPr lang="en-GB" dirty="0"/>
          </a:p>
        </p:txBody>
      </p:sp>
      <p:sp>
        <p:nvSpPr>
          <p:cNvPr id="6" name="Footer Placeholder 5"/>
          <p:cNvSpPr>
            <a:spLocks noGrp="1"/>
          </p:cNvSpPr>
          <p:nvPr>
            <p:ph type="ftr" sz="quarter" idx="12"/>
          </p:nvPr>
        </p:nvSpPr>
        <p:spPr/>
        <p:txBody>
          <a:bodyPr/>
          <a:lstStyle/>
          <a:p>
            <a:pPr>
              <a:defRPr/>
            </a:pPr>
            <a:r>
              <a:rPr lang="en-GB" smtClean="0"/>
              <a:t>© Crown copyright 2020 Dstl</a:t>
            </a:r>
            <a:endParaRPr lang="en-GB"/>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2</a:t>
            </a:fld>
            <a:endParaRPr lang="en-GB" dirty="0"/>
          </a:p>
        </p:txBody>
      </p:sp>
    </p:spTree>
    <p:extLst>
      <p:ext uri="{BB962C8B-B14F-4D97-AF65-F5344CB8AC3E}">
        <p14:creationId xmlns:p14="http://schemas.microsoft.com/office/powerpoint/2010/main" val="1390119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16/07/2022</a:t>
            </a:fld>
            <a:endParaRPr lang="en-GB" dirty="0"/>
          </a:p>
        </p:txBody>
      </p:sp>
      <p:sp>
        <p:nvSpPr>
          <p:cNvPr id="6" name="Footer Placeholder 5"/>
          <p:cNvSpPr>
            <a:spLocks noGrp="1"/>
          </p:cNvSpPr>
          <p:nvPr>
            <p:ph type="ftr" sz="quarter" idx="12"/>
          </p:nvPr>
        </p:nvSpPr>
        <p:spPr/>
        <p:txBody>
          <a:bodyPr/>
          <a:lstStyle/>
          <a:p>
            <a:pPr>
              <a:defRPr/>
            </a:pPr>
            <a:r>
              <a:rPr lang="en-GB" smtClean="0"/>
              <a:t>© Crown copyright 2020 Dstl</a:t>
            </a:r>
            <a:endParaRPr lang="en-GB"/>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3</a:t>
            </a:fld>
            <a:endParaRPr lang="en-GB" dirty="0"/>
          </a:p>
        </p:txBody>
      </p:sp>
    </p:spTree>
    <p:extLst>
      <p:ext uri="{BB962C8B-B14F-4D97-AF65-F5344CB8AC3E}">
        <p14:creationId xmlns:p14="http://schemas.microsoft.com/office/powerpoint/2010/main" val="2417936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GB"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16/07/2022</a:t>
            </a:fld>
            <a:endParaRPr lang="en-GB" dirty="0"/>
          </a:p>
        </p:txBody>
      </p:sp>
      <p:sp>
        <p:nvSpPr>
          <p:cNvPr id="6" name="Footer Placeholder 5"/>
          <p:cNvSpPr>
            <a:spLocks noGrp="1"/>
          </p:cNvSpPr>
          <p:nvPr>
            <p:ph type="ftr" sz="quarter" idx="12"/>
          </p:nvPr>
        </p:nvSpPr>
        <p:spPr/>
        <p:txBody>
          <a:bodyPr/>
          <a:lstStyle/>
          <a:p>
            <a:pPr>
              <a:defRPr/>
            </a:pPr>
            <a:r>
              <a:rPr lang="en-GB" smtClean="0"/>
              <a:t>© Crown copyright 2020 Dstl</a:t>
            </a:r>
            <a:endParaRPr lang="en-GB"/>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9</a:t>
            </a:fld>
            <a:endParaRPr lang="en-GB" dirty="0"/>
          </a:p>
        </p:txBody>
      </p:sp>
    </p:spTree>
    <p:extLst>
      <p:ext uri="{BB962C8B-B14F-4D97-AF65-F5344CB8AC3E}">
        <p14:creationId xmlns:p14="http://schemas.microsoft.com/office/powerpoint/2010/main" val="591435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851942" rtl="0" eaLnBrk="1" fontAlgn="base" latinLnBrk="0" hangingPunct="1">
              <a:lnSpc>
                <a:spcPct val="100000"/>
              </a:lnSpc>
              <a:spcBef>
                <a:spcPct val="0"/>
              </a:spcBef>
              <a:spcAft>
                <a:spcPct val="0"/>
              </a:spcAft>
              <a:buClrTx/>
              <a:buSzTx/>
              <a:buFontTx/>
              <a:buNone/>
              <a:tabLst/>
              <a:defRPr/>
            </a:pPr>
            <a:endParaRPr lang="en-US" altLang="en-US" dirty="0" smtClean="0"/>
          </a:p>
        </p:txBody>
      </p:sp>
      <p:sp>
        <p:nvSpPr>
          <p:cNvPr id="4" name="Header Placeholder 3"/>
          <p:cNvSpPr>
            <a:spLocks noGrp="1"/>
          </p:cNvSpPr>
          <p:nvPr>
            <p:ph type="hdr" sz="quarter" idx="10"/>
          </p:nvPr>
        </p:nvSpPr>
        <p:spPr/>
        <p:txBody>
          <a:bodyPr/>
          <a:lstStyle/>
          <a:p>
            <a:pPr>
              <a:defRPr/>
            </a:pPr>
            <a:r>
              <a:rPr lang="en-GB" smtClean="0"/>
              <a:t>Uncontrolled copy when printed</a:t>
            </a:r>
            <a:endParaRPr lang="en-GB" dirty="0"/>
          </a:p>
        </p:txBody>
      </p:sp>
      <p:sp>
        <p:nvSpPr>
          <p:cNvPr id="5" name="Date Placeholder 4"/>
          <p:cNvSpPr>
            <a:spLocks noGrp="1"/>
          </p:cNvSpPr>
          <p:nvPr>
            <p:ph type="dt" idx="11"/>
          </p:nvPr>
        </p:nvSpPr>
        <p:spPr/>
        <p:txBody>
          <a:bodyPr/>
          <a:lstStyle/>
          <a:p>
            <a:pPr>
              <a:defRPr/>
            </a:pPr>
            <a:fld id="{63C7F269-31FF-49BB-A308-19E27FEE6816}" type="datetime1">
              <a:rPr lang="en-GB" smtClean="0"/>
              <a:t>16/07/2022</a:t>
            </a:fld>
            <a:endParaRPr lang="en-GB" dirty="0"/>
          </a:p>
        </p:txBody>
      </p:sp>
      <p:sp>
        <p:nvSpPr>
          <p:cNvPr id="6" name="Footer Placeholder 5"/>
          <p:cNvSpPr>
            <a:spLocks noGrp="1"/>
          </p:cNvSpPr>
          <p:nvPr>
            <p:ph type="ftr" sz="quarter" idx="12"/>
          </p:nvPr>
        </p:nvSpPr>
        <p:spPr/>
        <p:txBody>
          <a:bodyPr/>
          <a:lstStyle/>
          <a:p>
            <a:pPr>
              <a:defRPr/>
            </a:pPr>
            <a:r>
              <a:rPr lang="en-GB" smtClean="0"/>
              <a:t>© Crown copyright 2020 Dstl</a:t>
            </a:r>
            <a:endParaRPr lang="en-GB"/>
          </a:p>
        </p:txBody>
      </p:sp>
      <p:sp>
        <p:nvSpPr>
          <p:cNvPr id="7" name="Slide Number Placeholder 6"/>
          <p:cNvSpPr>
            <a:spLocks noGrp="1"/>
          </p:cNvSpPr>
          <p:nvPr>
            <p:ph type="sldNum" sz="quarter" idx="13"/>
          </p:nvPr>
        </p:nvSpPr>
        <p:spPr/>
        <p:txBody>
          <a:bodyPr/>
          <a:lstStyle/>
          <a:p>
            <a:pPr>
              <a:defRPr/>
            </a:pPr>
            <a:fld id="{6AC03C9E-463D-47B2-8BF7-CCC2C082E4A8}" type="slidenum">
              <a:rPr lang="en-GB" smtClean="0"/>
              <a:pPr>
                <a:defRPr/>
              </a:pPr>
              <a:t>16</a:t>
            </a:fld>
            <a:endParaRPr lang="en-GB" dirty="0"/>
          </a:p>
        </p:txBody>
      </p:sp>
    </p:spTree>
    <p:extLst>
      <p:ext uri="{BB962C8B-B14F-4D97-AF65-F5344CB8AC3E}">
        <p14:creationId xmlns:p14="http://schemas.microsoft.com/office/powerpoint/2010/main" val="16606783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5.emf"/><Relationship Id="rId13" Type="http://schemas.openxmlformats.org/officeDocument/2006/relationships/hyperlink" Target="https://www.facebook.com/dstlmod/" TargetMode="External"/><Relationship Id="rId3" Type="http://schemas.openxmlformats.org/officeDocument/2006/relationships/hyperlink" Target="https://github.com/dstl" TargetMode="External"/><Relationship Id="rId7" Type="http://schemas.openxmlformats.org/officeDocument/2006/relationships/hyperlink" Target="https://www.linkedin.com/company/dstl/" TargetMode="External"/><Relationship Id="rId12" Type="http://schemas.openxmlformats.org/officeDocument/2006/relationships/image" Target="../media/image7.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4.emf"/><Relationship Id="rId11" Type="http://schemas.openxmlformats.org/officeDocument/2006/relationships/hyperlink" Target="https://www.instagram.com/dstlmod" TargetMode="External"/><Relationship Id="rId5" Type="http://schemas.openxmlformats.org/officeDocument/2006/relationships/hyperlink" Target="https://twitter.com/dstlmod"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hyperlink" Target="https://www.gov.uk/government/organisations/defence-science-and-technology-laboratory" TargetMode="External"/><Relationship Id="rId14" Type="http://schemas.openxmlformats.org/officeDocument/2006/relationships/image" Target="../media/image8.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bg>
      <p:bgRef idx="1001">
        <a:schemeClr val="bg2"/>
      </p:bgRef>
    </p:bg>
    <p:spTree>
      <p:nvGrpSpPr>
        <p:cNvPr id="1" name=""/>
        <p:cNvGrpSpPr/>
        <p:nvPr/>
      </p:nvGrpSpPr>
      <p:grpSpPr>
        <a:xfrm>
          <a:off x="0" y="0"/>
          <a:ext cx="0" cy="0"/>
          <a:chOff x="0" y="0"/>
          <a:chExt cx="0" cy="0"/>
        </a:xfrm>
      </p:grpSpPr>
      <p:cxnSp>
        <p:nvCxnSpPr>
          <p:cNvPr id="5" name="Straight Connector 4"/>
          <p:cNvCxnSpPr/>
          <p:nvPr userDrawn="1"/>
        </p:nvCxnSpPr>
        <p:spPr>
          <a:xfrm>
            <a:off x="4159990" y="2715394"/>
            <a:ext cx="824023"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Subtitle 2"/>
          <p:cNvSpPr>
            <a:spLocks noGrp="1"/>
          </p:cNvSpPr>
          <p:nvPr>
            <p:ph type="subTitle" idx="1"/>
          </p:nvPr>
        </p:nvSpPr>
        <p:spPr>
          <a:xfrm>
            <a:off x="-3967" y="2931790"/>
            <a:ext cx="9144000" cy="682352"/>
          </a:xfrm>
          <a:noFill/>
          <a:ln w="9525">
            <a:noFill/>
            <a:miter lim="800000"/>
            <a:headEnd/>
            <a:tailEnd/>
          </a:ln>
        </p:spPr>
        <p:txBody>
          <a:bodyPr vert="horz" wrap="square" lIns="180000" tIns="42639" rIns="180000" bIns="42639" numCol="1" rtlCol="0" anchor="t" anchorCtr="0" compatLnSpc="1">
            <a:prstTxWarp prst="textNoShape">
              <a:avLst/>
            </a:prstTxWarp>
            <a:normAutofit/>
          </a:bodyPr>
          <a:lstStyle>
            <a:lvl1pPr marL="0" indent="0" algn="ctr">
              <a:buNone/>
              <a:defRPr lang="en-GB" sz="1400" spc="38" baseline="0" dirty="0">
                <a:solidFill>
                  <a:schemeClr val="tx1"/>
                </a:solidFill>
              </a:defRPr>
            </a:lvl1pPr>
          </a:lstStyle>
          <a:p>
            <a:pPr marL="171450" lvl="0" indent="-171450" algn="ctr" defTabSz="638957" fontAlgn="base">
              <a:lnSpc>
                <a:spcPct val="120000"/>
              </a:lnSpc>
              <a:spcBef>
                <a:spcPts val="225"/>
              </a:spcBef>
              <a:spcAft>
                <a:spcPct val="0"/>
              </a:spcAft>
              <a:buClr>
                <a:srgbClr val="C00000"/>
              </a:buClr>
            </a:pPr>
            <a:r>
              <a:rPr lang="en-US" smtClean="0"/>
              <a:t>Click to edit Master subtitle style</a:t>
            </a:r>
            <a:endParaRPr lang="en-GB" dirty="0"/>
          </a:p>
        </p:txBody>
      </p:sp>
      <p:pic>
        <p:nvPicPr>
          <p:cNvPr id="9" name="Picture 3" descr="The Ministry of Defence logo." title="The Ministry of Defence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black">
          <a:xfrm>
            <a:off x="251520" y="4297483"/>
            <a:ext cx="720080" cy="57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Connector 9"/>
          <p:cNvCxnSpPr/>
          <p:nvPr userDrawn="1"/>
        </p:nvCxnSpPr>
        <p:spPr>
          <a:xfrm>
            <a:off x="8460433" y="4299942"/>
            <a:ext cx="372881" cy="0"/>
          </a:xfrm>
          <a:prstGeom prst="line">
            <a:avLst/>
          </a:prstGeom>
          <a:ln w="12700">
            <a:solidFill>
              <a:srgbClr val="CE2256"/>
            </a:solidFill>
          </a:ln>
        </p:spPr>
        <p:style>
          <a:lnRef idx="1">
            <a:schemeClr val="accent1"/>
          </a:lnRef>
          <a:fillRef idx="0">
            <a:schemeClr val="accent1"/>
          </a:fillRef>
          <a:effectRef idx="0">
            <a:schemeClr val="accent1"/>
          </a:effectRef>
          <a:fontRef idx="minor">
            <a:schemeClr val="tx1"/>
          </a:fontRef>
        </p:style>
      </p:cxnSp>
      <p:pic>
        <p:nvPicPr>
          <p:cNvPr id="11" name="Picture 3" descr="The DSTL logo. DSTL - the science inside." title="The DSTL logo"/>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black">
          <a:xfrm>
            <a:off x="3347866" y="987574"/>
            <a:ext cx="2448270" cy="434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bwMode="black">
          <a:xfrm>
            <a:off x="0" y="1638837"/>
            <a:ext cx="9144000" cy="916512"/>
          </a:xfrm>
        </p:spPr>
        <p:txBody>
          <a:bodyPr tIns="43200" rIns="360000" bIns="43200" anchor="b" anchorCtr="0">
            <a:normAutofit/>
          </a:bodyPr>
          <a:lstStyle>
            <a:lvl1pPr algn="ctr">
              <a:defRPr sz="3000">
                <a:solidFill>
                  <a:schemeClr val="tx1"/>
                </a:solidFill>
              </a:defRPr>
            </a:lvl1pPr>
          </a:lstStyle>
          <a:p>
            <a:r>
              <a:rPr lang="en-US" smtClean="0"/>
              <a:t>Click to edit Master title style</a:t>
            </a:r>
            <a:endParaRPr lang="en-GB" dirty="0"/>
          </a:p>
        </p:txBody>
      </p:sp>
      <p:sp>
        <p:nvSpPr>
          <p:cNvPr id="7" name="Rectangle 6"/>
          <p:cNvSpPr/>
          <p:nvPr userDrawn="1"/>
        </p:nvSpPr>
        <p:spPr bwMode="white">
          <a:xfrm>
            <a:off x="6804248" y="51542"/>
            <a:ext cx="2268000" cy="6480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120228"/>
              </a:solidFill>
            </a:endParaRPr>
          </a:p>
        </p:txBody>
      </p:sp>
      <p:sp>
        <p:nvSpPr>
          <p:cNvPr id="2" name="Footer Placeholder 1"/>
          <p:cNvSpPr>
            <a:spLocks noGrp="1"/>
          </p:cNvSpPr>
          <p:nvPr>
            <p:ph type="ftr" sz="quarter" idx="10"/>
          </p:nvPr>
        </p:nvSpPr>
        <p:spPr/>
        <p:txBody>
          <a:bodyPr/>
          <a:lstStyle/>
          <a:p>
            <a:r>
              <a:rPr lang="en-GB" smtClean="0"/>
              <a:t>CLASSIFICATION</a:t>
            </a:r>
            <a:endParaRPr lang="en-GB" dirty="0"/>
          </a:p>
        </p:txBody>
      </p:sp>
      <p:sp>
        <p:nvSpPr>
          <p:cNvPr id="12" name="Slide Number Placeholder 3"/>
          <p:cNvSpPr>
            <a:spLocks noGrp="1"/>
          </p:cNvSpPr>
          <p:nvPr>
            <p:ph type="sldNum" sz="quarter" idx="11"/>
          </p:nvPr>
        </p:nvSpPr>
        <p:spPr>
          <a:xfrm>
            <a:off x="6810154" y="4895733"/>
            <a:ext cx="2057400" cy="211757"/>
          </a:xfrm>
        </p:spPr>
        <p:txBody>
          <a:bodyPr/>
          <a:lstStyle/>
          <a:p>
            <a:fld id="{41D5E06E-8463-49C0-8B6A-3B9E03BCC454}" type="slidenum">
              <a:rPr lang="en-GB" smtClean="0"/>
              <a:pPr/>
              <a:t>‹#›</a:t>
            </a:fld>
            <a:endParaRPr lang="en-GB" dirty="0"/>
          </a:p>
        </p:txBody>
      </p:sp>
      <p:sp>
        <p:nvSpPr>
          <p:cNvPr id="13" name="Date Placeholder 5"/>
          <p:cNvSpPr>
            <a:spLocks noGrp="1"/>
          </p:cNvSpPr>
          <p:nvPr>
            <p:ph type="dt" sz="half" idx="2"/>
          </p:nvPr>
        </p:nvSpPr>
        <p:spPr>
          <a:xfrm>
            <a:off x="6300192" y="4313337"/>
            <a:ext cx="2671600" cy="274637"/>
          </a:xfrm>
          <a:prstGeom prst="rect">
            <a:avLst/>
          </a:prstGeom>
        </p:spPr>
        <p:txBody>
          <a:bodyPr vert="horz" lIns="91440" tIns="45720" rIns="91440" bIns="45720" rtlCol="0" anchor="ctr"/>
          <a:lstStyle>
            <a:lvl1pPr algn="l">
              <a:defRPr sz="1000">
                <a:solidFill>
                  <a:schemeClr val="tx1">
                    <a:tint val="75000"/>
                  </a:schemeClr>
                </a:solidFill>
              </a:defRPr>
            </a:lvl1pPr>
          </a:lstStyle>
          <a:p>
            <a:pPr algn="r"/>
            <a:fld id="{1B9E6D04-37F6-4D9D-99BF-58FDA71A092A}" type="datetime1">
              <a:rPr lang="en-GB" smtClean="0"/>
              <a:t>16/07/2022</a:t>
            </a:fld>
            <a:r>
              <a:rPr lang="en-GB" smtClean="0"/>
              <a:t>  </a:t>
            </a:r>
            <a:r>
              <a:rPr lang="en-GB" dirty="0" smtClean="0">
                <a:solidFill>
                  <a:srgbClr val="CE2256"/>
                </a:solidFill>
              </a:rPr>
              <a:t>/  </a:t>
            </a:r>
            <a:r>
              <a:rPr lang="en-GB" dirty="0" smtClean="0"/>
              <a:t>© Crown copyright  2020  Dstl</a:t>
            </a:r>
            <a:endParaRPr lang="en-GB" dirty="0"/>
          </a:p>
        </p:txBody>
      </p:sp>
    </p:spTree>
    <p:extLst>
      <p:ext uri="{BB962C8B-B14F-4D97-AF65-F5344CB8AC3E}">
        <p14:creationId xmlns:p14="http://schemas.microsoft.com/office/powerpoint/2010/main" val="334344276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ad Chart (Single Quadrant)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CLASSIFICATION</a:t>
            </a:r>
            <a:endParaRPr lang="en-GB" dirty="0"/>
          </a:p>
        </p:txBody>
      </p:sp>
      <p:sp>
        <p:nvSpPr>
          <p:cNvPr id="9" name="Content Placeholder 8"/>
          <p:cNvSpPr>
            <a:spLocks noGrp="1"/>
          </p:cNvSpPr>
          <p:nvPr>
            <p:ph sz="quarter" idx="11"/>
          </p:nvPr>
        </p:nvSpPr>
        <p:spPr>
          <a:xfrm>
            <a:off x="734400" y="1131590"/>
            <a:ext cx="7675200" cy="3243428"/>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smtClean="0"/>
            </a:lvl1pPr>
            <a:lvl2pPr>
              <a:defRPr lang="en-US" smtClean="0"/>
            </a:lvl2pPr>
            <a:lvl3pPr>
              <a:defRPr lang="en-US" smtClean="0"/>
            </a:lvl3pPr>
            <a:lvl4pPr>
              <a:defRPr lang="en-US" smtClean="0"/>
            </a:lvl4pPr>
            <a:lvl5pPr>
              <a:defRPr lang="en-GB"/>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itle 7"/>
          <p:cNvSpPr>
            <a:spLocks noGrp="1"/>
          </p:cNvSpPr>
          <p:nvPr>
            <p:ph type="title"/>
          </p:nvPr>
        </p:nvSpPr>
        <p:spPr/>
        <p:txBody>
          <a:bodyPr/>
          <a:lstStyle/>
          <a:p>
            <a:r>
              <a:rPr lang="en-US" smtClean="0"/>
              <a:t>Click to edit Master title style</a:t>
            </a:r>
            <a:endParaRPr lang="en-GB"/>
          </a:p>
        </p:txBody>
      </p:sp>
      <p:sp>
        <p:nvSpPr>
          <p:cNvPr id="2" name="Slide Number Placeholder 1"/>
          <p:cNvSpPr>
            <a:spLocks noGrp="1"/>
          </p:cNvSpPr>
          <p:nvPr>
            <p:ph type="sldNum" sz="quarter" idx="12"/>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21784600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bg>
      <p:bgRef idx="1001">
        <a:schemeClr val="bg2"/>
      </p:bgRef>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CLASSIFICATION</a:t>
            </a:r>
            <a:endParaRPr lang="en-GB" dirty="0"/>
          </a:p>
        </p:txBody>
      </p:sp>
      <p:pic>
        <p:nvPicPr>
          <p:cNvPr id="4" name="Picture 3" descr="The DSTL logo. DSTL - the science inside." title="The DSTL logo"/>
          <p:cNvPicPr>
            <a:picLocks noChangeArrowheads="1"/>
          </p:cNvPicPr>
          <p:nvPr userDrawn="1"/>
        </p:nvPicPr>
        <p:blipFill>
          <a:blip r:embed="rId2"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black">
          <a:xfrm>
            <a:off x="2915816" y="1754082"/>
            <a:ext cx="3312368" cy="5883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userDrawn="1"/>
        </p:nvSpPr>
        <p:spPr>
          <a:xfrm>
            <a:off x="3556647" y="2865521"/>
            <a:ext cx="2030707" cy="269304"/>
          </a:xfrm>
          <a:prstGeom prst="rect">
            <a:avLst/>
          </a:prstGeom>
          <a:noFill/>
        </p:spPr>
        <p:txBody>
          <a:bodyPr wrap="square" lIns="0" tIns="0" rIns="0" bIns="0" rtlCol="0">
            <a:spAutoFit/>
          </a:bodyPr>
          <a:lstStyle/>
          <a:p>
            <a:pPr marL="0" marR="0" lvl="0" indent="0" algn="ctr" defTabSz="638957" rtl="0" eaLnBrk="1" fontAlgn="base" latinLnBrk="0" hangingPunct="1">
              <a:lnSpc>
                <a:spcPts val="2138"/>
              </a:lnSpc>
              <a:spcBef>
                <a:spcPts val="1800"/>
              </a:spcBef>
              <a:spcAft>
                <a:spcPct val="0"/>
              </a:spcAft>
              <a:buClrTx/>
              <a:buSzTx/>
              <a:buFontTx/>
              <a:buNone/>
              <a:tabLst/>
              <a:defRPr/>
            </a:pPr>
            <a:r>
              <a:rPr lang="en-US" sz="900" dirty="0" smtClean="0">
                <a:solidFill>
                  <a:schemeClr val="tx1"/>
                </a:solidFill>
              </a:rPr>
              <a:t>Discover more</a:t>
            </a:r>
            <a:endParaRPr lang="en-GB" sz="900" dirty="0" smtClean="0">
              <a:solidFill>
                <a:schemeClr val="tx1"/>
              </a:solidFill>
            </a:endParaRPr>
          </a:p>
        </p:txBody>
      </p:sp>
      <p:grpSp>
        <p:nvGrpSpPr>
          <p:cNvPr id="12" name="Group 11" descr="GitHub logo linking to DSTL's GitHub page" title="GitHub logo"/>
          <p:cNvGrpSpPr/>
          <p:nvPr userDrawn="1"/>
        </p:nvGrpSpPr>
        <p:grpSpPr>
          <a:xfrm>
            <a:off x="5466051" y="3312422"/>
            <a:ext cx="339448" cy="339448"/>
            <a:chOff x="5466051" y="3312422"/>
            <a:chExt cx="339448" cy="339448"/>
          </a:xfrm>
        </p:grpSpPr>
        <p:sp>
          <p:nvSpPr>
            <p:cNvPr id="21" name="Oval 20">
              <a:hlinkClick r:id="rId3"/>
            </p:cNvPr>
            <p:cNvSpPr/>
            <p:nvPr userDrawn="1"/>
          </p:nvSpPr>
          <p:spPr bwMode="black">
            <a:xfrm>
              <a:off x="5466051"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a:p>
          </p:txBody>
        </p:sp>
        <p:pic>
          <p:nvPicPr>
            <p:cNvPr id="22" name="Picture 21">
              <a:hlinkClick r:id="rId3"/>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black">
            <a:xfrm>
              <a:off x="5544397" y="3400843"/>
              <a:ext cx="175331" cy="175331"/>
            </a:xfrm>
            <a:prstGeom prst="rect">
              <a:avLst/>
            </a:prstGeom>
          </p:spPr>
        </p:pic>
      </p:grpSp>
      <p:sp>
        <p:nvSpPr>
          <p:cNvPr id="26" name="Rectangle 25"/>
          <p:cNvSpPr/>
          <p:nvPr userDrawn="1"/>
        </p:nvSpPr>
        <p:spPr bwMode="white">
          <a:xfrm>
            <a:off x="6804248" y="51542"/>
            <a:ext cx="2268000" cy="648000"/>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120228"/>
              </a:solidFill>
            </a:endParaRPr>
          </a:p>
        </p:txBody>
      </p:sp>
      <p:grpSp>
        <p:nvGrpSpPr>
          <p:cNvPr id="2" name="Group 1" descr="Twitter logo linking to DSTL's Twitter page" title="Twitter Logo"/>
          <p:cNvGrpSpPr/>
          <p:nvPr userDrawn="1"/>
        </p:nvGrpSpPr>
        <p:grpSpPr>
          <a:xfrm>
            <a:off x="3347864" y="3309248"/>
            <a:ext cx="339448" cy="339448"/>
            <a:chOff x="3347864" y="3309248"/>
            <a:chExt cx="339448" cy="339448"/>
          </a:xfrm>
        </p:grpSpPr>
        <p:sp>
          <p:nvSpPr>
            <p:cNvPr id="13" name="Oval 12">
              <a:hlinkClick r:id="rId5"/>
            </p:cNvPr>
            <p:cNvSpPr/>
            <p:nvPr userDrawn="1"/>
          </p:nvSpPr>
          <p:spPr bwMode="black">
            <a:xfrm>
              <a:off x="3347864" y="3309248"/>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a:p>
          </p:txBody>
        </p:sp>
        <p:pic>
          <p:nvPicPr>
            <p:cNvPr id="24" name="Picture 23">
              <a:hlinkClick r:id="rId5"/>
            </p:cNvPr>
            <p:cNvPicPr>
              <a:picLocks noChangeAspect="1"/>
            </p:cNvPicPr>
            <p:nvPr userDrawn="1"/>
          </p:nvPicPr>
          <p:blipFill>
            <a:blip r:embed="rId6"/>
            <a:stretch>
              <a:fillRect/>
            </a:stretch>
          </p:blipFill>
          <p:spPr>
            <a:xfrm>
              <a:off x="3453784" y="3420734"/>
              <a:ext cx="149048" cy="125201"/>
            </a:xfrm>
            <a:prstGeom prst="rect">
              <a:avLst/>
            </a:prstGeom>
          </p:spPr>
        </p:pic>
      </p:grpSp>
      <p:grpSp>
        <p:nvGrpSpPr>
          <p:cNvPr id="6" name="Group 5" descr="LinkedIn logo linking to DSTL's LinkedIn page" title="LinkedIn logo"/>
          <p:cNvGrpSpPr/>
          <p:nvPr userDrawn="1"/>
        </p:nvGrpSpPr>
        <p:grpSpPr>
          <a:xfrm>
            <a:off x="3770679" y="3312422"/>
            <a:ext cx="339448" cy="339448"/>
            <a:chOff x="3770679" y="3312422"/>
            <a:chExt cx="339448" cy="339448"/>
          </a:xfrm>
        </p:grpSpPr>
        <p:sp>
          <p:nvSpPr>
            <p:cNvPr id="19" name="Oval 18">
              <a:hlinkClick r:id="rId7"/>
            </p:cNvPr>
            <p:cNvSpPr/>
            <p:nvPr userDrawn="1"/>
          </p:nvSpPr>
          <p:spPr bwMode="black">
            <a:xfrm>
              <a:off x="3770679"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a:p>
          </p:txBody>
        </p:sp>
        <p:pic>
          <p:nvPicPr>
            <p:cNvPr id="27" name="Picture 26">
              <a:hlinkClick r:id="rId7"/>
            </p:cNvPr>
            <p:cNvPicPr>
              <a:picLocks noChangeAspect="1"/>
            </p:cNvPicPr>
            <p:nvPr userDrawn="1"/>
          </p:nvPicPr>
          <p:blipFill>
            <a:blip r:embed="rId8"/>
            <a:stretch>
              <a:fillRect/>
            </a:stretch>
          </p:blipFill>
          <p:spPr>
            <a:xfrm>
              <a:off x="3879656" y="3401599"/>
              <a:ext cx="135334" cy="140973"/>
            </a:xfrm>
            <a:prstGeom prst="rect">
              <a:avLst/>
            </a:prstGeom>
          </p:spPr>
        </p:pic>
      </p:grpSp>
      <p:grpSp>
        <p:nvGrpSpPr>
          <p:cNvPr id="11" name="Group 10" descr="Gov.UK logo linking to DSTL's Gov.UK page" title="Gov.UK logo"/>
          <p:cNvGrpSpPr/>
          <p:nvPr userDrawn="1"/>
        </p:nvGrpSpPr>
        <p:grpSpPr>
          <a:xfrm>
            <a:off x="5039123" y="3312422"/>
            <a:ext cx="339448" cy="339448"/>
            <a:chOff x="5039123" y="3312422"/>
            <a:chExt cx="339448" cy="339448"/>
          </a:xfrm>
        </p:grpSpPr>
        <p:sp>
          <p:nvSpPr>
            <p:cNvPr id="16" name="Oval 15">
              <a:hlinkClick r:id="rId9"/>
            </p:cNvPr>
            <p:cNvSpPr/>
            <p:nvPr userDrawn="1"/>
          </p:nvSpPr>
          <p:spPr bwMode="black">
            <a:xfrm>
              <a:off x="5039123"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a:p>
          </p:txBody>
        </p:sp>
        <p:pic>
          <p:nvPicPr>
            <p:cNvPr id="42" name="Picture 41">
              <a:hlinkClick r:id="rId9"/>
            </p:cNvPr>
            <p:cNvPicPr>
              <a:picLocks noChangeAspect="1"/>
            </p:cNvPicPr>
            <p:nvPr userDrawn="1"/>
          </p:nvPicPr>
          <p:blipFill>
            <a:blip r:embed="rId10"/>
            <a:stretch>
              <a:fillRect/>
            </a:stretch>
          </p:blipFill>
          <p:spPr>
            <a:xfrm>
              <a:off x="5118452" y="3417109"/>
              <a:ext cx="180789" cy="142797"/>
            </a:xfrm>
            <a:prstGeom prst="rect">
              <a:avLst/>
            </a:prstGeom>
          </p:spPr>
        </p:pic>
      </p:grpSp>
      <p:grpSp>
        <p:nvGrpSpPr>
          <p:cNvPr id="9" name="Group 8" descr="Instagram logo linking to DSTL's Instagram page" title="Instagram logo"/>
          <p:cNvGrpSpPr/>
          <p:nvPr userDrawn="1"/>
        </p:nvGrpSpPr>
        <p:grpSpPr>
          <a:xfrm>
            <a:off x="4616309" y="3312422"/>
            <a:ext cx="339448" cy="339448"/>
            <a:chOff x="4616309" y="3312422"/>
            <a:chExt cx="339448" cy="339448"/>
          </a:xfrm>
        </p:grpSpPr>
        <p:sp>
          <p:nvSpPr>
            <p:cNvPr id="7" name="Oval 6">
              <a:hlinkClick r:id="rId11"/>
            </p:cNvPr>
            <p:cNvSpPr/>
            <p:nvPr userDrawn="1"/>
          </p:nvSpPr>
          <p:spPr bwMode="black">
            <a:xfrm>
              <a:off x="4616309"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a:p>
          </p:txBody>
        </p:sp>
        <p:pic>
          <p:nvPicPr>
            <p:cNvPr id="44" name="Picture 43">
              <a:hlinkClick r:id="rId11"/>
            </p:cNvPr>
            <p:cNvPicPr>
              <a:picLocks noChangeAspect="1"/>
            </p:cNvPicPr>
            <p:nvPr userDrawn="1"/>
          </p:nvPicPr>
          <p:blipFill>
            <a:blip r:embed="rId12"/>
            <a:stretch>
              <a:fillRect/>
            </a:stretch>
          </p:blipFill>
          <p:spPr>
            <a:xfrm>
              <a:off x="4699348" y="3398350"/>
              <a:ext cx="175071" cy="172258"/>
            </a:xfrm>
            <a:prstGeom prst="rect">
              <a:avLst/>
            </a:prstGeom>
          </p:spPr>
        </p:pic>
      </p:grpSp>
      <p:grpSp>
        <p:nvGrpSpPr>
          <p:cNvPr id="8" name="Group 7" descr="Facebook logo linking to DSTL's Facebook page" title="Facebook logo"/>
          <p:cNvGrpSpPr/>
          <p:nvPr userDrawn="1"/>
        </p:nvGrpSpPr>
        <p:grpSpPr>
          <a:xfrm>
            <a:off x="4193495" y="3312422"/>
            <a:ext cx="339448" cy="339448"/>
            <a:chOff x="4193495" y="3312422"/>
            <a:chExt cx="339448" cy="339448"/>
          </a:xfrm>
        </p:grpSpPr>
        <p:sp>
          <p:nvSpPr>
            <p:cNvPr id="10" name="Oval 9">
              <a:hlinkClick r:id="rId13"/>
            </p:cNvPr>
            <p:cNvSpPr/>
            <p:nvPr userDrawn="1"/>
          </p:nvSpPr>
          <p:spPr bwMode="black">
            <a:xfrm>
              <a:off x="4193495" y="3312422"/>
              <a:ext cx="339448" cy="339448"/>
            </a:xfrm>
            <a:prstGeom prst="ellipse">
              <a:avLst/>
            </a:prstGeom>
            <a:solidFill>
              <a:srgbClr val="000000">
                <a:alpha val="10196"/>
              </a:srgb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75"/>
            </a:p>
          </p:txBody>
        </p:sp>
        <p:pic>
          <p:nvPicPr>
            <p:cNvPr id="46" name="Picture 45">
              <a:hlinkClick r:id="rId13"/>
            </p:cNvPr>
            <p:cNvPicPr>
              <a:picLocks noChangeAspect="1"/>
            </p:cNvPicPr>
            <p:nvPr userDrawn="1"/>
          </p:nvPicPr>
          <p:blipFill>
            <a:blip r:embed="rId14"/>
            <a:stretch>
              <a:fillRect/>
            </a:stretch>
          </p:blipFill>
          <p:spPr>
            <a:xfrm>
              <a:off x="4318695" y="3401144"/>
              <a:ext cx="85889" cy="158276"/>
            </a:xfrm>
            <a:prstGeom prst="rect">
              <a:avLst/>
            </a:prstGeom>
          </p:spPr>
        </p:pic>
      </p:grpSp>
      <p:sp>
        <p:nvSpPr>
          <p:cNvPr id="25" name="Slide Number Placeholder 3"/>
          <p:cNvSpPr>
            <a:spLocks noGrp="1"/>
          </p:cNvSpPr>
          <p:nvPr>
            <p:ph type="sldNum" sz="quarter" idx="11"/>
          </p:nvPr>
        </p:nvSpPr>
        <p:spPr>
          <a:xfrm>
            <a:off x="6821710" y="4375018"/>
            <a:ext cx="2057400" cy="211757"/>
          </a:xfrm>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263288326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bg>
      <p:bgRef idx="1001">
        <a:schemeClr val="bg2"/>
      </p:bgRef>
    </p:bg>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smtClean="0"/>
              <a:t>CLASSIFICATION</a:t>
            </a:r>
            <a:endParaRPr lang="en-GB" dirty="0"/>
          </a:p>
        </p:txBody>
      </p:sp>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GB"/>
          </a:p>
        </p:txBody>
      </p:sp>
      <p:sp>
        <p:nvSpPr>
          <p:cNvPr id="4" name="Slide Number Placeholder 3"/>
          <p:cNvSpPr>
            <a:spLocks noGrp="1"/>
          </p:cNvSpPr>
          <p:nvPr>
            <p:ph type="sldNum" sz="quarter" idx="11"/>
          </p:nvPr>
        </p:nvSpPr>
        <p:spPr>
          <a:xfrm>
            <a:off x="6821710" y="4375018"/>
            <a:ext cx="2057400" cy="211757"/>
          </a:xfrm>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380161217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ft Column Layou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51521" y="1131591"/>
            <a:ext cx="3867151" cy="3239389"/>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normAutofit/>
          </a:bodyPr>
          <a:lstStyle>
            <a:lvl1pPr>
              <a:defRPr sz="2000"/>
            </a:lvl1pPr>
          </a:lstStyle>
          <a:p>
            <a:r>
              <a:rPr lang="en-US" smtClean="0"/>
              <a:t>Click to edit Master title style</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2"/>
          </p:nvPr>
        </p:nvSpPr>
        <p:spPr/>
        <p:txBody>
          <a:bodyPr/>
          <a:lstStyle/>
          <a:p>
            <a:r>
              <a:rPr lang="en-GB" smtClean="0"/>
              <a:t>CLASSIFICATION</a:t>
            </a:r>
            <a:endParaRPr lang="en-GB" dirty="0"/>
          </a:p>
        </p:txBody>
      </p:sp>
    </p:spTree>
    <p:extLst>
      <p:ext uri="{BB962C8B-B14F-4D97-AF65-F5344CB8AC3E}">
        <p14:creationId xmlns:p14="http://schemas.microsoft.com/office/powerpoint/2010/main" val="174550087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1620" userDrawn="1">
          <p15:clr>
            <a:srgbClr val="FBAE40"/>
          </p15:clr>
        </p15:guide>
        <p15:guide id="2" pos="20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1" y="1131591"/>
            <a:ext cx="8630716" cy="324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smtClean="0"/>
            </a:lvl1pPr>
            <a:lvl2pPr>
              <a:defRPr lang="en-US" smtClean="0"/>
            </a:lvl2pPr>
            <a:lvl3pPr>
              <a:defRPr lang="en-US" smtClean="0"/>
            </a:lvl3pPr>
            <a:lvl4pPr>
              <a:defRPr lang="en-US" smtClean="0"/>
            </a:lvl4pPr>
            <a:lvl5pPr>
              <a:defRPr lang="en-GB"/>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2"/>
          </p:nvPr>
        </p:nvSpPr>
        <p:spPr/>
        <p:txBody>
          <a:bodyPr/>
          <a:lstStyle/>
          <a:p>
            <a:r>
              <a:rPr lang="en-GB" smtClean="0"/>
              <a:t>CLASSIFICATION</a:t>
            </a:r>
            <a:endParaRPr lang="en-GB" dirty="0"/>
          </a:p>
        </p:txBody>
      </p:sp>
    </p:spTree>
    <p:extLst>
      <p:ext uri="{BB962C8B-B14F-4D97-AF65-F5344CB8AC3E}">
        <p14:creationId xmlns:p14="http://schemas.microsoft.com/office/powerpoint/2010/main" val="37029439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Layou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51520" y="1131590"/>
            <a:ext cx="4140000" cy="324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742236" y="1131590"/>
            <a:ext cx="4140000" cy="324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sz="quarter" idx="11"/>
          </p:nvPr>
        </p:nvSpPr>
        <p:spPr/>
        <p:txBody>
          <a:bodyPr/>
          <a:lstStyle/>
          <a:p>
            <a:fld id="{41D5E06E-8463-49C0-8B6A-3B9E03BCC454}" type="slidenum">
              <a:rPr lang="en-GB" smtClean="0"/>
              <a:t>‹#›</a:t>
            </a:fld>
            <a:endParaRPr lang="en-GB"/>
          </a:p>
        </p:txBody>
      </p:sp>
      <p:sp>
        <p:nvSpPr>
          <p:cNvPr id="6" name="Footer Placeholder 5"/>
          <p:cNvSpPr>
            <a:spLocks noGrp="1"/>
          </p:cNvSpPr>
          <p:nvPr>
            <p:ph type="ftr" sz="quarter" idx="12"/>
          </p:nvPr>
        </p:nvSpPr>
        <p:spPr/>
        <p:txBody>
          <a:bodyPr/>
          <a:lstStyle/>
          <a:p>
            <a:r>
              <a:rPr lang="en-GB" smtClean="0"/>
              <a:t>CLASSIFICATION</a:t>
            </a:r>
            <a:endParaRPr lang="en-GB" dirty="0"/>
          </a:p>
        </p:txBody>
      </p:sp>
    </p:spTree>
    <p:extLst>
      <p:ext uri="{BB962C8B-B14F-4D97-AF65-F5344CB8AC3E}">
        <p14:creationId xmlns:p14="http://schemas.microsoft.com/office/powerpoint/2010/main" val="42892523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Layout">
    <p:bg>
      <p:bgRef idx="1001">
        <a:schemeClr val="bg1"/>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742236" y="1131589"/>
            <a:ext cx="4140000" cy="3240000"/>
          </a:xfrm>
        </p:spPr>
        <p:txBody>
          <a:bodyPr/>
          <a:lstStyle>
            <a:lvl1pPr marL="0" indent="0" algn="ctr">
              <a:buNone/>
              <a:defRPr sz="105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GB" dirty="0"/>
          </a:p>
        </p:txBody>
      </p:sp>
      <p:sp>
        <p:nvSpPr>
          <p:cNvPr id="22" name="Content Placeholder 2"/>
          <p:cNvSpPr>
            <a:spLocks noGrp="1"/>
          </p:cNvSpPr>
          <p:nvPr>
            <p:ph sz="half" idx="11"/>
          </p:nvPr>
        </p:nvSpPr>
        <p:spPr>
          <a:xfrm>
            <a:off x="251520" y="1131589"/>
            <a:ext cx="4140000" cy="324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2"/>
          </p:nvPr>
        </p:nvSpPr>
        <p:spPr/>
        <p:txBody>
          <a:bodyPr/>
          <a:lstStyle/>
          <a:p>
            <a:fld id="{41D5E06E-8463-49C0-8B6A-3B9E03BCC454}" type="slidenum">
              <a:rPr lang="en-GB" smtClean="0"/>
              <a:t>‹#›</a:t>
            </a:fld>
            <a:endParaRPr lang="en-GB"/>
          </a:p>
        </p:txBody>
      </p:sp>
      <p:sp>
        <p:nvSpPr>
          <p:cNvPr id="5" name="Footer Placeholder 4"/>
          <p:cNvSpPr>
            <a:spLocks noGrp="1"/>
          </p:cNvSpPr>
          <p:nvPr>
            <p:ph type="ftr" sz="quarter" idx="13"/>
          </p:nvPr>
        </p:nvSpPr>
        <p:spPr/>
        <p:txBody>
          <a:bodyPr/>
          <a:lstStyle/>
          <a:p>
            <a:r>
              <a:rPr lang="en-GB" smtClean="0"/>
              <a:t>CLASSIFICATION</a:t>
            </a:r>
            <a:endParaRPr lang="en-GB" dirty="0"/>
          </a:p>
        </p:txBody>
      </p:sp>
    </p:spTree>
    <p:extLst>
      <p:ext uri="{BB962C8B-B14F-4D97-AF65-F5344CB8AC3E}">
        <p14:creationId xmlns:p14="http://schemas.microsoft.com/office/powerpoint/2010/main" val="29918992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1"/>
          </p:nvPr>
        </p:nvSpPr>
        <p:spPr/>
        <p:txBody>
          <a:bodyPr/>
          <a:lstStyle/>
          <a:p>
            <a:fld id="{41D5E06E-8463-49C0-8B6A-3B9E03BCC454}" type="slidenum">
              <a:rPr lang="en-GB" smtClean="0"/>
              <a:t>‹#›</a:t>
            </a:fld>
            <a:endParaRPr lang="en-GB"/>
          </a:p>
        </p:txBody>
      </p:sp>
      <p:sp>
        <p:nvSpPr>
          <p:cNvPr id="4" name="Footer Placeholder 3"/>
          <p:cNvSpPr>
            <a:spLocks noGrp="1"/>
          </p:cNvSpPr>
          <p:nvPr>
            <p:ph type="ftr" sz="quarter" idx="12"/>
          </p:nvPr>
        </p:nvSpPr>
        <p:spPr/>
        <p:txBody>
          <a:bodyPr/>
          <a:lstStyle/>
          <a:p>
            <a:r>
              <a:rPr lang="en-GB" smtClean="0"/>
              <a:t>CLASSIFICATION</a:t>
            </a:r>
            <a:endParaRPr lang="en-GB" dirty="0"/>
          </a:p>
        </p:txBody>
      </p:sp>
    </p:spTree>
    <p:extLst>
      <p:ext uri="{BB962C8B-B14F-4D97-AF65-F5344CB8AC3E}">
        <p14:creationId xmlns:p14="http://schemas.microsoft.com/office/powerpoint/2010/main" val="25696621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CLASSIFICATION</a:t>
            </a:r>
            <a:endParaRPr lang="en-GB"/>
          </a:p>
        </p:txBody>
      </p:sp>
      <p:sp>
        <p:nvSpPr>
          <p:cNvPr id="8" name="Picture Placeholder 2"/>
          <p:cNvSpPr>
            <a:spLocks noGrp="1"/>
          </p:cNvSpPr>
          <p:nvPr>
            <p:ph type="pic" idx="1" hasCustomPrompt="1"/>
          </p:nvPr>
        </p:nvSpPr>
        <p:spPr>
          <a:xfrm>
            <a:off x="0" y="758655"/>
            <a:ext cx="9144000" cy="4384843"/>
          </a:xfrm>
        </p:spPr>
        <p:txBody>
          <a:bodyPr rtlCol="0" anchor="t">
            <a:normAutofit/>
          </a:bodyPr>
          <a:lstStyle>
            <a:lvl1pPr marL="0" indent="0" algn="ctr">
              <a:lnSpc>
                <a:spcPct val="150000"/>
              </a:lnSpc>
              <a:spcBef>
                <a:spcPts val="0"/>
              </a:spcBef>
              <a:buNone/>
              <a:defRPr sz="900">
                <a:solidFill>
                  <a:schemeClr val="tx1"/>
                </a:solidFill>
              </a:defRPr>
            </a:lvl1pPr>
            <a:lvl2pPr marL="319789" indent="0">
              <a:buNone/>
              <a:defRPr sz="1950"/>
            </a:lvl2pPr>
            <a:lvl3pPr marL="639579" indent="0">
              <a:buNone/>
              <a:defRPr sz="1650"/>
            </a:lvl3pPr>
            <a:lvl4pPr marL="959368" indent="0">
              <a:buNone/>
              <a:defRPr sz="1425"/>
            </a:lvl4pPr>
            <a:lvl5pPr marL="1279157" indent="0">
              <a:buNone/>
              <a:defRPr sz="1425"/>
            </a:lvl5pPr>
            <a:lvl6pPr marL="1598946" indent="0">
              <a:buNone/>
              <a:defRPr sz="1425"/>
            </a:lvl6pPr>
            <a:lvl7pPr marL="1918734" indent="0">
              <a:buNone/>
              <a:defRPr sz="1425"/>
            </a:lvl7pPr>
            <a:lvl8pPr marL="2238524" indent="0">
              <a:buNone/>
              <a:defRPr sz="1425"/>
            </a:lvl8pPr>
            <a:lvl9pPr marL="2558314" indent="0">
              <a:buNone/>
              <a:defRPr sz="1425"/>
            </a:lvl9pPr>
          </a:lstStyle>
          <a:p>
            <a:pPr lvl="0"/>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
            </a:r>
            <a:br>
              <a:rPr lang="en-US" noProof="0" dirty="0" smtClean="0"/>
            </a:br>
            <a:r>
              <a:rPr lang="en-US" noProof="0" dirty="0" smtClean="0"/>
              <a:t>Click icon to add picture</a:t>
            </a:r>
            <a:endParaRPr lang="en-GB" noProof="0" dirty="0"/>
          </a:p>
        </p:txBody>
      </p:sp>
      <p:sp>
        <p:nvSpPr>
          <p:cNvPr id="13" name="Text Placeholder 12"/>
          <p:cNvSpPr>
            <a:spLocks noGrp="1"/>
          </p:cNvSpPr>
          <p:nvPr>
            <p:ph type="body" sz="quarter" idx="20" hasCustomPrompt="1"/>
          </p:nvPr>
        </p:nvSpPr>
        <p:spPr>
          <a:xfrm>
            <a:off x="251177" y="4396588"/>
            <a:ext cx="3384551" cy="193899"/>
          </a:xfrm>
        </p:spPr>
        <p:txBody>
          <a:bodyPr lIns="0" tIns="0" rIns="0" bIns="0" anchor="b" anchorCtr="0">
            <a:spAutoFit/>
          </a:bodyPr>
          <a:lstStyle>
            <a:lvl1pPr marL="162000" indent="-162000">
              <a:spcBef>
                <a:spcPts val="0"/>
              </a:spcBef>
              <a:buClr>
                <a:srgbClr val="C00000"/>
              </a:buClr>
              <a:buFont typeface="Wingdings" panose="05000000000000000000" pitchFamily="2" charset="2"/>
              <a:buChar char="§"/>
              <a:defRPr sz="1400">
                <a:solidFill>
                  <a:schemeClr val="tx1"/>
                </a:solidFill>
              </a:defRPr>
            </a:lvl1pPr>
          </a:lstStyle>
          <a:p>
            <a:pPr lvl="0"/>
            <a:r>
              <a:rPr lang="en-US" dirty="0" smtClean="0"/>
              <a:t>Enter picture caption here</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21"/>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19219693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ad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CLASSIFICATION</a:t>
            </a:r>
            <a:endParaRPr lang="en-GB" dirty="0"/>
          </a:p>
        </p:txBody>
      </p:sp>
      <p:sp>
        <p:nvSpPr>
          <p:cNvPr id="8" name="Content Placeholder 8"/>
          <p:cNvSpPr>
            <a:spLocks noGrp="1"/>
          </p:cNvSpPr>
          <p:nvPr>
            <p:ph sz="quarter" idx="11"/>
          </p:nvPr>
        </p:nvSpPr>
        <p:spPr>
          <a:xfrm>
            <a:off x="251520" y="1117160"/>
            <a:ext cx="4320480" cy="16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ntent Placeholder 8"/>
          <p:cNvSpPr>
            <a:spLocks noGrp="1"/>
          </p:cNvSpPr>
          <p:nvPr>
            <p:ph sz="quarter" idx="12"/>
          </p:nvPr>
        </p:nvSpPr>
        <p:spPr>
          <a:xfrm>
            <a:off x="4573523" y="1117160"/>
            <a:ext cx="4320480" cy="16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8"/>
          <p:cNvSpPr>
            <a:spLocks noGrp="1"/>
          </p:cNvSpPr>
          <p:nvPr>
            <p:ph sz="quarter" idx="13"/>
          </p:nvPr>
        </p:nvSpPr>
        <p:spPr>
          <a:xfrm>
            <a:off x="4573523" y="2740208"/>
            <a:ext cx="4320480" cy="16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Content Placeholder 8"/>
          <p:cNvSpPr>
            <a:spLocks noGrp="1"/>
          </p:cNvSpPr>
          <p:nvPr>
            <p:ph sz="quarter" idx="14"/>
          </p:nvPr>
        </p:nvSpPr>
        <p:spPr>
          <a:xfrm>
            <a:off x="251520" y="2740208"/>
            <a:ext cx="4320480" cy="1620000"/>
          </a:xfrm>
          <a:noFill/>
          <a:ln w="9525">
            <a:noFill/>
            <a:miter lim="800000"/>
            <a:headEnd/>
            <a:tailEnd/>
          </a:ln>
        </p:spPr>
        <p:txBody>
          <a:bodyPr vert="horz" wrap="square" lIns="85278" tIns="42639" rIns="85278" bIns="42639" numCol="1" anchor="t" anchorCtr="0" compatLnSpc="1">
            <a:prstTxWarp prst="textNoShape">
              <a:avLst/>
            </a:prstTxWarp>
            <a:normAutofit/>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dirty="0"/>
          </a:p>
        </p:txBody>
      </p:sp>
      <p:sp>
        <p:nvSpPr>
          <p:cNvPr id="4" name="Slide Number Placeholder 3"/>
          <p:cNvSpPr>
            <a:spLocks noGrp="1"/>
          </p:cNvSpPr>
          <p:nvPr>
            <p:ph type="sldNum" sz="quarter" idx="15"/>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6818491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age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smtClean="0"/>
              <a:t>CLASSIFICATION</a:t>
            </a:r>
            <a:endParaRPr lang="en-GB" dirty="0"/>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Slide Number Placeholder 3"/>
          <p:cNvSpPr>
            <a:spLocks noGrp="1"/>
          </p:cNvSpPr>
          <p:nvPr>
            <p:ph type="sldNum" sz="quarter" idx="11"/>
          </p:nvPr>
        </p:nvSpPr>
        <p:spPr/>
        <p:txBody>
          <a:bodyPr/>
          <a:lstStyle/>
          <a:p>
            <a:fld id="{41D5E06E-8463-49C0-8B6A-3B9E03BCC454}" type="slidenum">
              <a:rPr lang="en-GB" smtClean="0"/>
              <a:t>‹#›</a:t>
            </a:fld>
            <a:endParaRPr lang="en-GB"/>
          </a:p>
        </p:txBody>
      </p:sp>
    </p:spTree>
    <p:extLst>
      <p:ext uri="{BB962C8B-B14F-4D97-AF65-F5344CB8AC3E}">
        <p14:creationId xmlns:p14="http://schemas.microsoft.com/office/powerpoint/2010/main" val="42948513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1" y="1370015"/>
            <a:ext cx="7886700" cy="2857921"/>
          </a:xfrm>
          <a:prstGeom prst="rect">
            <a:avLst/>
          </a:prstGeom>
          <a:noFill/>
          <a:ln w="9525">
            <a:noFill/>
            <a:miter lim="800000"/>
            <a:headEnd/>
            <a:tailEnd/>
          </a:ln>
        </p:spPr>
        <p:txBody>
          <a:bodyPr vert="horz" wrap="square" lIns="85278" tIns="42639" rIns="85278" bIns="42639" numCol="1" anchor="t" anchorCtr="0" compatLnSpc="1">
            <a:prstTxWarp prst="textNoShape">
              <a:avLst/>
            </a:prstTxWarp>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descr="Text Box containing the classification of the presentation" title="Classification"/>
          <p:cNvSpPr>
            <a:spLocks noGrp="1"/>
          </p:cNvSpPr>
          <p:nvPr>
            <p:ph type="ftr" sz="quarter" idx="3"/>
          </p:nvPr>
        </p:nvSpPr>
        <p:spPr>
          <a:xfrm>
            <a:off x="1403649" y="4601371"/>
            <a:ext cx="7478588" cy="274637"/>
          </a:xfrm>
          <a:prstGeom prst="rect">
            <a:avLst/>
          </a:prstGeom>
        </p:spPr>
        <p:txBody>
          <a:bodyPr vert="horz" wrap="square" lIns="91440" tIns="45720" rIns="36000" bIns="45720" rtlCol="0" anchor="ctr">
            <a:normAutofit/>
          </a:bodyPr>
          <a:lstStyle>
            <a:lvl1pPr algn="r">
              <a:defRPr sz="1200" b="1">
                <a:solidFill>
                  <a:schemeClr val="tx1">
                    <a:tint val="75000"/>
                  </a:schemeClr>
                </a:solidFill>
              </a:defRPr>
            </a:lvl1pPr>
          </a:lstStyle>
          <a:p>
            <a:r>
              <a:rPr lang="en-GB" smtClean="0"/>
              <a:t>CLASSIFICATION</a:t>
            </a:r>
            <a:endParaRPr lang="en-GB" dirty="0"/>
          </a:p>
        </p:txBody>
      </p:sp>
      <p:sp>
        <p:nvSpPr>
          <p:cNvPr id="9" name="Rectangle 8"/>
          <p:cNvSpPr/>
          <p:nvPr userDrawn="1"/>
        </p:nvSpPr>
        <p:spPr bwMode="hidden">
          <a:xfrm>
            <a:off x="0" y="-672"/>
            <a:ext cx="9144000" cy="755175"/>
          </a:xfrm>
          <a:prstGeom prst="rect">
            <a:avLst/>
          </a:prstGeom>
          <a:solidFill>
            <a:srgbClr val="13022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normAutofit/>
          </a:bodyPr>
          <a:lstStyle/>
          <a:p>
            <a:pPr algn="ctr"/>
            <a:endParaRPr lang="en-GB" sz="1275"/>
          </a:p>
        </p:txBody>
      </p:sp>
      <p:pic>
        <p:nvPicPr>
          <p:cNvPr id="10" name="Picture 3"/>
          <p:cNvPicPr>
            <a:picLocks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black">
          <a:xfrm>
            <a:off x="7308305" y="246113"/>
            <a:ext cx="1587841" cy="282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Placeholder 3"/>
          <p:cNvSpPr>
            <a:spLocks noGrp="1"/>
          </p:cNvSpPr>
          <p:nvPr userDrawn="1">
            <p:ph type="title"/>
          </p:nvPr>
        </p:nvSpPr>
        <p:spPr bwMode="black">
          <a:xfrm>
            <a:off x="36256" y="50535"/>
            <a:ext cx="6840000" cy="649007"/>
          </a:xfrm>
          <a:prstGeom prst="rect">
            <a:avLst/>
          </a:prstGeom>
          <a:ln>
            <a:noFill/>
          </a:ln>
        </p:spPr>
        <p:txBody>
          <a:bodyPr vert="horz" lIns="360000" tIns="45720" rIns="91440" bIns="45720" rtlCol="0" anchor="ctr">
            <a:normAutofit/>
          </a:bodyPr>
          <a:lstStyle/>
          <a:p>
            <a:r>
              <a:rPr lang="en-US" smtClean="0"/>
              <a:t>Click to edit Master title style</a:t>
            </a:r>
            <a:endParaRPr lang="en-GB" dirty="0"/>
          </a:p>
        </p:txBody>
      </p:sp>
      <p:sp>
        <p:nvSpPr>
          <p:cNvPr id="2" name="Slide Number Placeholder 1"/>
          <p:cNvSpPr>
            <a:spLocks noGrp="1"/>
          </p:cNvSpPr>
          <p:nvPr>
            <p:ph type="sldNum" sz="quarter" idx="4"/>
          </p:nvPr>
        </p:nvSpPr>
        <p:spPr>
          <a:xfrm>
            <a:off x="6821710" y="4375018"/>
            <a:ext cx="2057400" cy="211757"/>
          </a:xfrm>
          <a:prstGeom prst="rect">
            <a:avLst/>
          </a:prstGeom>
        </p:spPr>
        <p:txBody>
          <a:bodyPr vert="horz" lIns="91440" tIns="45720" rIns="91440" bIns="45720" rtlCol="0" anchor="ctr"/>
          <a:lstStyle>
            <a:lvl1pPr algn="r">
              <a:defRPr sz="1200">
                <a:solidFill>
                  <a:schemeClr val="tx1">
                    <a:tint val="75000"/>
                  </a:schemeClr>
                </a:solidFill>
              </a:defRPr>
            </a:lvl1pPr>
          </a:lstStyle>
          <a:p>
            <a:fld id="{41D5E06E-8463-49C0-8B6A-3B9E03BCC454}" type="slidenum">
              <a:rPr lang="en-GB" smtClean="0"/>
              <a:t>‹#›</a:t>
            </a:fld>
            <a:endParaRPr lang="en-GB"/>
          </a:p>
        </p:txBody>
      </p:sp>
    </p:spTree>
    <p:extLst>
      <p:ext uri="{BB962C8B-B14F-4D97-AF65-F5344CB8AC3E}">
        <p14:creationId xmlns:p14="http://schemas.microsoft.com/office/powerpoint/2010/main" val="789725373"/>
      </p:ext>
    </p:extLst>
  </p:cSld>
  <p:clrMap bg1="lt1" tx1="dk1" bg2="lt2" tx2="dk2" accent1="accent1" accent2="accent2" accent3="accent3" accent4="accent4" accent5="accent5" accent6="accent6" hlink="hlink" folHlink="folHlink"/>
  <p:sldLayoutIdLst>
    <p:sldLayoutId id="2147483718" r:id="rId1"/>
    <p:sldLayoutId id="2147483711" r:id="rId2"/>
    <p:sldLayoutId id="2147483699" r:id="rId3"/>
    <p:sldLayoutId id="2147483701" r:id="rId4"/>
    <p:sldLayoutId id="2147483706" r:id="rId5"/>
    <p:sldLayoutId id="2147483703" r:id="rId6"/>
    <p:sldLayoutId id="2147483710" r:id="rId7"/>
    <p:sldLayoutId id="2147483720" r:id="rId8"/>
    <p:sldLayoutId id="2147483719" r:id="rId9"/>
    <p:sldLayoutId id="2147483715" r:id="rId10"/>
    <p:sldLayoutId id="2147483716" r:id="rId11"/>
    <p:sldLayoutId id="2147483717" r:id="rId12"/>
  </p:sldLayoutIdLst>
  <p:timing>
    <p:tnLst>
      <p:par>
        <p:cTn id="1" dur="indefinite" restart="never" nodeType="tmRoot"/>
      </p:par>
    </p:tnLst>
  </p:timing>
  <p:hf hdr="0" dt="0"/>
  <p:txStyles>
    <p:titleStyle>
      <a:lvl1pPr algn="l" defTabSz="685800" rtl="0" eaLnBrk="1" latinLnBrk="0" hangingPunct="1">
        <a:lnSpc>
          <a:spcPct val="90000"/>
        </a:lnSpc>
        <a:spcBef>
          <a:spcPct val="0"/>
        </a:spcBef>
        <a:buNone/>
        <a:defRPr lang="en-GB" sz="2000" kern="1200" dirty="0">
          <a:solidFill>
            <a:schemeClr val="bg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Clr>
          <a:schemeClr val="accent1"/>
        </a:buClr>
        <a:buSzPct val="110000"/>
        <a:buFont typeface="Wingdings" panose="05000000000000000000" pitchFamily="2" charset="2"/>
        <a:buChar char="§"/>
        <a:defRPr lang="en-US" sz="2000" kern="1200" smtClean="0">
          <a:solidFill>
            <a:schemeClr val="tx1"/>
          </a:solidFill>
          <a:latin typeface="Arial" pitchFamily="34" charset="0"/>
          <a:ea typeface="+mn-ea"/>
          <a:cs typeface="Arial" pitchFamily="34" charset="0"/>
        </a:defRPr>
      </a:lvl1pPr>
      <a:lvl2pPr marL="534386" indent="-214313" algn="l" defTabSz="685800" rtl="0" eaLnBrk="1" latinLnBrk="0" hangingPunct="1">
        <a:lnSpc>
          <a:spcPct val="90000"/>
        </a:lnSpc>
        <a:spcBef>
          <a:spcPts val="375"/>
        </a:spcBef>
        <a:buClr>
          <a:schemeClr val="accent1"/>
        </a:buClr>
        <a:buSzPct val="110000"/>
        <a:buFont typeface="Arial" panose="020B0604020202020204" pitchFamily="34" charset="0"/>
        <a:buChar char="–"/>
        <a:defRPr lang="en-US" sz="1800" kern="1200" smtClean="0">
          <a:solidFill>
            <a:schemeClr val="tx1"/>
          </a:solidFill>
          <a:latin typeface="Arial" pitchFamily="34" charset="0"/>
          <a:ea typeface="+mn-ea"/>
          <a:cs typeface="Arial" pitchFamily="34" charset="0"/>
        </a:defRPr>
      </a:lvl2pPr>
      <a:lvl3pPr marL="857250" indent="-171450" algn="l" defTabSz="685800" rtl="0" eaLnBrk="1" latinLnBrk="0" hangingPunct="1">
        <a:lnSpc>
          <a:spcPct val="90000"/>
        </a:lnSpc>
        <a:spcBef>
          <a:spcPts val="375"/>
        </a:spcBef>
        <a:buClr>
          <a:schemeClr val="accent1"/>
        </a:buClr>
        <a:buSzPct val="110000"/>
        <a:buFont typeface="Arial" panose="020B0604020202020204" pitchFamily="34" charset="0"/>
        <a:buChar char="•"/>
        <a:defRPr lang="en-US" sz="1800" kern="1200" smtClean="0">
          <a:solidFill>
            <a:schemeClr val="tx1"/>
          </a:solidFill>
          <a:latin typeface="Arial" pitchFamily="34" charset="0"/>
          <a:ea typeface="+mn-ea"/>
          <a:cs typeface="Arial" pitchFamily="34" charset="0"/>
        </a:defRPr>
      </a:lvl3pPr>
      <a:lvl4pPr marL="1200150" indent="-171450" algn="l" defTabSz="685800" rtl="0" eaLnBrk="1" latinLnBrk="0" hangingPunct="1">
        <a:lnSpc>
          <a:spcPct val="90000"/>
        </a:lnSpc>
        <a:spcBef>
          <a:spcPts val="375"/>
        </a:spcBef>
        <a:buClr>
          <a:schemeClr val="accent1"/>
        </a:buClr>
        <a:buSzPct val="110000"/>
        <a:buFont typeface="Arial" panose="020B0604020202020204" pitchFamily="34" charset="0"/>
        <a:buChar char="–"/>
        <a:defRPr lang="en-US" sz="1400" kern="1200" smtClean="0">
          <a:solidFill>
            <a:schemeClr val="tx1"/>
          </a:solidFill>
          <a:latin typeface="Arial" pitchFamily="34" charset="0"/>
          <a:ea typeface="+mn-ea"/>
          <a:cs typeface="Arial" pitchFamily="34" charset="0"/>
        </a:defRPr>
      </a:lvl4pPr>
      <a:lvl5pPr marL="1543050" indent="-171450" algn="l" defTabSz="685800" rtl="0" eaLnBrk="1" latinLnBrk="0" hangingPunct="1">
        <a:lnSpc>
          <a:spcPct val="90000"/>
        </a:lnSpc>
        <a:spcBef>
          <a:spcPts val="375"/>
        </a:spcBef>
        <a:buClr>
          <a:schemeClr val="accent1"/>
        </a:buClr>
        <a:buSzPct val="110000"/>
        <a:buFont typeface="Arial" panose="020B0604020202020204" pitchFamily="34" charset="0"/>
        <a:buChar char="»"/>
        <a:defRPr lang="en-GB" sz="1100" kern="1200">
          <a:solidFill>
            <a:schemeClr val="tx1"/>
          </a:solidFill>
          <a:latin typeface="Arial" pitchFamily="34" charset="0"/>
          <a:ea typeface="+mn-ea"/>
          <a:cs typeface="Arial"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967" y="2931789"/>
            <a:ext cx="9144000" cy="1381547"/>
          </a:xfrm>
        </p:spPr>
        <p:txBody>
          <a:bodyPr>
            <a:normAutofit/>
          </a:bodyPr>
          <a:lstStyle/>
          <a:p>
            <a:r>
              <a:rPr lang="en-GB" i="1" dirty="0" smtClean="0"/>
              <a:t>Paul </a:t>
            </a:r>
            <a:r>
              <a:rPr lang="en-GB" i="1" dirty="0" smtClean="0"/>
              <a:t>R. Syms, Dstl Platform Systems </a:t>
            </a:r>
            <a:r>
              <a:rPr lang="en-GB" i="1" dirty="0" smtClean="0"/>
              <a:t>Division</a:t>
            </a:r>
          </a:p>
          <a:p>
            <a:endParaRPr lang="en-GB" i="1" dirty="0" smtClean="0"/>
          </a:p>
          <a:p>
            <a:r>
              <a:rPr lang="en-GB" dirty="0"/>
              <a:t>39th International Symposium on Military Operational </a:t>
            </a:r>
            <a:r>
              <a:rPr lang="en-GB" dirty="0" smtClean="0"/>
              <a:t>Research</a:t>
            </a:r>
          </a:p>
          <a:p>
            <a:r>
              <a:rPr lang="en-GB" dirty="0"/>
              <a:t>DSTL/CP142393</a:t>
            </a:r>
          </a:p>
          <a:p>
            <a:endParaRPr lang="en-GB" i="1" dirty="0" smtClean="0"/>
          </a:p>
        </p:txBody>
      </p:sp>
      <p:sp>
        <p:nvSpPr>
          <p:cNvPr id="6" name="Title 5"/>
          <p:cNvSpPr>
            <a:spLocks noGrp="1"/>
          </p:cNvSpPr>
          <p:nvPr>
            <p:ph type="title"/>
          </p:nvPr>
        </p:nvSpPr>
        <p:spPr/>
        <p:txBody>
          <a:bodyPr/>
          <a:lstStyle/>
          <a:p>
            <a:r>
              <a:rPr lang="en-GB" dirty="0"/>
              <a:t>Updating the Helmbold </a:t>
            </a:r>
            <a:r>
              <a:rPr lang="en-GB" dirty="0" smtClean="0"/>
              <a:t/>
            </a:r>
            <a:br>
              <a:rPr lang="en-GB" dirty="0" smtClean="0"/>
            </a:br>
            <a:r>
              <a:rPr lang="en-GB" dirty="0" smtClean="0"/>
              <a:t>Land </a:t>
            </a:r>
            <a:r>
              <a:rPr lang="en-GB" dirty="0"/>
              <a:t>Battle Database</a:t>
            </a:r>
          </a:p>
        </p:txBody>
      </p:sp>
      <p:sp>
        <p:nvSpPr>
          <p:cNvPr id="3" name="Footer Placeholder 2"/>
          <p:cNvSpPr>
            <a:spLocks noGrp="1"/>
          </p:cNvSpPr>
          <p:nvPr>
            <p:ph type="ftr" sz="quarter" idx="10"/>
          </p:nvPr>
        </p:nvSpPr>
        <p:spPr/>
        <p:txBody>
          <a:bodyPr/>
          <a:lstStyle/>
          <a:p>
            <a:r>
              <a:rPr lang="en-GB" dirty="0" smtClean="0"/>
              <a:t>UK OFFICIAL</a:t>
            </a:r>
            <a:endParaRPr lang="en-GB" dirty="0"/>
          </a:p>
        </p:txBody>
      </p:sp>
      <p:sp>
        <p:nvSpPr>
          <p:cNvPr id="4" name="Date Placeholder 3"/>
          <p:cNvSpPr>
            <a:spLocks noGrp="1"/>
          </p:cNvSpPr>
          <p:nvPr>
            <p:ph type="dt" sz="half" idx="2"/>
          </p:nvPr>
        </p:nvSpPr>
        <p:spPr>
          <a:xfrm>
            <a:off x="6156176" y="4313337"/>
            <a:ext cx="2815616" cy="274637"/>
          </a:xfrm>
        </p:spPr>
        <p:txBody>
          <a:bodyPr/>
          <a:lstStyle/>
          <a:p>
            <a:pPr algn="r"/>
            <a:r>
              <a:rPr lang="en-GB" dirty="0" smtClean="0">
                <a:solidFill>
                  <a:schemeClr val="tx1"/>
                </a:solidFill>
              </a:rPr>
              <a:t>21 July 2022  </a:t>
            </a:r>
            <a:r>
              <a:rPr lang="en-GB" dirty="0" smtClean="0">
                <a:solidFill>
                  <a:srgbClr val="CE2256"/>
                </a:solidFill>
              </a:rPr>
              <a:t>/  </a:t>
            </a:r>
            <a:r>
              <a:rPr lang="en-GB" dirty="0" smtClean="0"/>
              <a:t>© Crown copyright  2022  Dstl</a:t>
            </a: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31929" y="3219822"/>
            <a:ext cx="1872208" cy="299846"/>
          </a:xfrm>
          <a:prstGeom prst="rect">
            <a:avLst/>
          </a:prstGeom>
        </p:spPr>
      </p:pic>
    </p:spTree>
    <p:extLst>
      <p:ext uri="{BB962C8B-B14F-4D97-AF65-F5344CB8AC3E}">
        <p14:creationId xmlns:p14="http://schemas.microsoft.com/office/powerpoint/2010/main" val="2529000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1"/>
            <a:ext cx="8630716" cy="3455184"/>
          </a:xfrm>
        </p:spPr>
        <p:txBody>
          <a:bodyPr>
            <a:normAutofit/>
          </a:bodyPr>
          <a:lstStyle/>
          <a:p>
            <a:r>
              <a:rPr lang="en-GB" altLang="en-US" dirty="0" smtClean="0"/>
              <a:t>Battle of Mukden (now Shenyang; 1905), Japanese attacked Russians</a:t>
            </a:r>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Numbers and battle losses example</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10</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304" y="1455926"/>
            <a:ext cx="6903022" cy="27000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304" y="1455926"/>
            <a:ext cx="6903024" cy="2700000"/>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304" y="1455926"/>
            <a:ext cx="6903021" cy="2700000"/>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1304" y="1455926"/>
            <a:ext cx="6903023" cy="2700000"/>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1304" y="1455926"/>
            <a:ext cx="6903023" cy="2700000"/>
          </a:xfrm>
          <a:prstGeom prst="rect">
            <a:avLst/>
          </a:prstGeom>
        </p:spPr>
      </p:pic>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6286" y="4126966"/>
            <a:ext cx="3244373" cy="1008000"/>
          </a:xfrm>
          <a:prstGeom prst="rect">
            <a:avLst/>
          </a:prstGeom>
        </p:spPr>
      </p:pic>
      <p:pic>
        <p:nvPicPr>
          <p:cNvPr id="14" name="Picture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86286" y="4126966"/>
            <a:ext cx="3244371" cy="1008000"/>
          </a:xfrm>
          <a:prstGeom prst="rect">
            <a:avLst/>
          </a:prstGeom>
        </p:spPr>
      </p:pic>
      <p:pic>
        <p:nvPicPr>
          <p:cNvPr id="15" name="Picture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6286" y="4126966"/>
            <a:ext cx="3244370" cy="1008000"/>
          </a:xfrm>
          <a:prstGeom prst="rect">
            <a:avLst/>
          </a:prstGeom>
        </p:spPr>
      </p:pic>
    </p:spTree>
    <p:extLst>
      <p:ext uri="{BB962C8B-B14F-4D97-AF65-F5344CB8AC3E}">
        <p14:creationId xmlns:p14="http://schemas.microsoft.com/office/powerpoint/2010/main" val="417180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1"/>
            <a:ext cx="8630716" cy="3455184"/>
          </a:xfrm>
        </p:spPr>
        <p:txBody>
          <a:bodyPr>
            <a:normAutofit/>
          </a:bodyPr>
          <a:lstStyle/>
          <a:p>
            <a:r>
              <a:rPr lang="en-GB" altLang="en-US" dirty="0" smtClean="0"/>
              <a:t>More battles involving Russia through the ages</a:t>
            </a:r>
          </a:p>
          <a:p>
            <a:r>
              <a:rPr lang="en-GB" altLang="en-US" dirty="0" smtClean="0"/>
              <a:t>7 more from the Second Boer War, 1899–1902</a:t>
            </a:r>
          </a:p>
          <a:p>
            <a:pPr lvl="1"/>
            <a:r>
              <a:rPr lang="en-GB" altLang="en-US" dirty="0" smtClean="0"/>
              <a:t>a good ‘anchoring point’ for modern battle studies</a:t>
            </a:r>
          </a:p>
          <a:p>
            <a:r>
              <a:rPr lang="en-GB" altLang="en-US" dirty="0" smtClean="0"/>
              <a:t>Early WW2 battles, to balance the preponderance of 1944–45</a:t>
            </a:r>
          </a:p>
          <a:p>
            <a:r>
              <a:rPr lang="en-GB" altLang="en-US" dirty="0" smtClean="0"/>
              <a:t>Korean War increased from 11 to 24 data points</a:t>
            </a:r>
          </a:p>
          <a:p>
            <a:pPr lvl="1"/>
            <a:r>
              <a:rPr lang="en-GB" altLang="en-US" dirty="0" smtClean="0"/>
              <a:t>many were ‘quick wins’ from Dstl’s </a:t>
            </a:r>
            <a:r>
              <a:rPr lang="en-GB" altLang="en-US" i="1" dirty="0" smtClean="0"/>
              <a:t>Cirsium</a:t>
            </a:r>
            <a:r>
              <a:rPr lang="en-GB" altLang="en-US" dirty="0" smtClean="0"/>
              <a:t> data provision for HQ ARRC</a:t>
            </a:r>
          </a:p>
          <a:p>
            <a:r>
              <a:rPr lang="en-GB" altLang="en-US" dirty="0" smtClean="0"/>
              <a:t>Vietnam </a:t>
            </a:r>
            <a:r>
              <a:rPr lang="en-GB" altLang="en-US" dirty="0"/>
              <a:t>War increased from </a:t>
            </a:r>
            <a:r>
              <a:rPr lang="en-GB" altLang="en-US" dirty="0" smtClean="0"/>
              <a:t>1 </a:t>
            </a:r>
            <a:r>
              <a:rPr lang="en-GB" altLang="en-US" dirty="0"/>
              <a:t>to </a:t>
            </a:r>
            <a:r>
              <a:rPr lang="en-GB" altLang="en-US" dirty="0" smtClean="0"/>
              <a:t>16 </a:t>
            </a:r>
            <a:r>
              <a:rPr lang="en-GB" altLang="en-US" dirty="0"/>
              <a:t>data </a:t>
            </a:r>
            <a:r>
              <a:rPr lang="en-GB" altLang="en-US" dirty="0" smtClean="0"/>
              <a:t>points</a:t>
            </a:r>
          </a:p>
          <a:p>
            <a:r>
              <a:rPr lang="en-GB" altLang="en-US" dirty="0" smtClean="0"/>
              <a:t>21 new data points from 1975 to 1999</a:t>
            </a:r>
          </a:p>
          <a:p>
            <a:pPr lvl="1"/>
            <a:r>
              <a:rPr lang="en-GB" altLang="en-US" dirty="0" smtClean="0"/>
              <a:t>Falklands, 1982; Grenada, 1983; Panama, 1989; Gulf War, 1990–91; etc.</a:t>
            </a:r>
            <a:endParaRPr lang="en-GB" altLang="en-US" dirty="0"/>
          </a:p>
          <a:p>
            <a:endParaRPr lang="en-GB" altLang="en-US" dirty="0" smtClean="0"/>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Some new battles added</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11</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Tree>
    <p:extLst>
      <p:ext uri="{BB962C8B-B14F-4D97-AF65-F5344CB8AC3E}">
        <p14:creationId xmlns:p14="http://schemas.microsoft.com/office/powerpoint/2010/main" val="1213139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1"/>
            <a:ext cx="8630716" cy="3455184"/>
          </a:xfrm>
        </p:spPr>
        <p:txBody>
          <a:bodyPr>
            <a:normAutofit/>
          </a:bodyPr>
          <a:lstStyle/>
          <a:p>
            <a:r>
              <a:rPr lang="en-GB" altLang="en-US" dirty="0" smtClean="0"/>
              <a:t>Nine data fields described qualitative factors affecting battles</a:t>
            </a:r>
          </a:p>
          <a:p>
            <a:pPr lvl="1"/>
            <a:r>
              <a:rPr lang="en-GB" altLang="en-US" dirty="0" smtClean="0"/>
              <a:t>only populated for 95% of battles, of which …</a:t>
            </a:r>
            <a:endParaRPr lang="en-GB" altLang="en-US" dirty="0"/>
          </a:p>
          <a:p>
            <a:endParaRPr lang="en-GB" altLang="en-US" dirty="0" smtClean="0"/>
          </a:p>
          <a:p>
            <a:endParaRPr lang="en-GB" altLang="en-US" dirty="0" smtClean="0"/>
          </a:p>
          <a:p>
            <a:endParaRPr lang="en-GB" altLang="en-US" dirty="0"/>
          </a:p>
          <a:p>
            <a:endParaRPr lang="en-GB" altLang="en-US" dirty="0" smtClean="0"/>
          </a:p>
          <a:p>
            <a:r>
              <a:rPr lang="en-GB" altLang="en-US" dirty="0" smtClean="0"/>
              <a:t>Six qualitative data fields remain in revised database</a:t>
            </a:r>
            <a:endParaRPr lang="en-GB" alt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894801"/>
            <a:ext cx="7987306" cy="1178826"/>
          </a:xfrm>
          <a:prstGeom prst="rect">
            <a:avLst/>
          </a:prstGeom>
        </p:spPr>
      </p:pic>
      <p:sp>
        <p:nvSpPr>
          <p:cNvPr id="3" name="Title 2"/>
          <p:cNvSpPr>
            <a:spLocks noGrp="1"/>
          </p:cNvSpPr>
          <p:nvPr>
            <p:ph type="title"/>
          </p:nvPr>
        </p:nvSpPr>
        <p:spPr/>
        <p:txBody>
          <a:bodyPr/>
          <a:lstStyle/>
          <a:p>
            <a:r>
              <a:rPr lang="en-GB" dirty="0" smtClean="0"/>
              <a:t>Revising the qualitative data fields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12</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
        <p:nvSpPr>
          <p:cNvPr id="7" name="TextBox 6"/>
          <p:cNvSpPr txBox="1"/>
          <p:nvPr/>
        </p:nvSpPr>
        <p:spPr>
          <a:xfrm>
            <a:off x="1331640" y="1650162"/>
            <a:ext cx="972108" cy="1569660"/>
          </a:xfrm>
          <a:prstGeom prst="rect">
            <a:avLst/>
          </a:prstGeom>
          <a:noFill/>
        </p:spPr>
        <p:txBody>
          <a:bodyPr wrap="square" rtlCol="0">
            <a:spAutoFit/>
          </a:bodyPr>
          <a:lstStyle/>
          <a:p>
            <a:pPr>
              <a:buClr>
                <a:schemeClr val="accent1"/>
              </a:buClr>
              <a:buSzPct val="110000"/>
            </a:pPr>
            <a:r>
              <a:rPr lang="en-GB" sz="9600" dirty="0" smtClean="0">
                <a:solidFill>
                  <a:srgbClr val="FF0000"/>
                </a:solidFill>
                <a:latin typeface="Wingdings" panose="05000000000000000000" pitchFamily="2" charset="2"/>
              </a:rPr>
              <a:t>û</a:t>
            </a:r>
            <a:endParaRPr lang="en-GB" sz="9600" dirty="0">
              <a:solidFill>
                <a:srgbClr val="FF0000"/>
              </a:solidFill>
              <a:latin typeface="MS Shell Dlg 2" panose="020B0604030504040204" pitchFamily="34" charset="0"/>
            </a:endParaRPr>
          </a:p>
        </p:txBody>
      </p:sp>
      <p:sp>
        <p:nvSpPr>
          <p:cNvPr id="8" name="TextBox 7"/>
          <p:cNvSpPr txBox="1"/>
          <p:nvPr/>
        </p:nvSpPr>
        <p:spPr>
          <a:xfrm>
            <a:off x="5040052" y="1650162"/>
            <a:ext cx="972108" cy="1569660"/>
          </a:xfrm>
          <a:prstGeom prst="rect">
            <a:avLst/>
          </a:prstGeom>
          <a:noFill/>
        </p:spPr>
        <p:txBody>
          <a:bodyPr wrap="square" rtlCol="0">
            <a:spAutoFit/>
          </a:bodyPr>
          <a:lstStyle/>
          <a:p>
            <a:pPr>
              <a:buClr>
                <a:schemeClr val="accent1"/>
              </a:buClr>
              <a:buSzPct val="110000"/>
            </a:pPr>
            <a:r>
              <a:rPr lang="en-GB" sz="9600" dirty="0" smtClean="0">
                <a:solidFill>
                  <a:srgbClr val="FF0000"/>
                </a:solidFill>
                <a:latin typeface="Wingdings" panose="05000000000000000000" pitchFamily="2" charset="2"/>
              </a:rPr>
              <a:t>û</a:t>
            </a:r>
            <a:endParaRPr lang="en-GB" sz="9600" dirty="0">
              <a:solidFill>
                <a:srgbClr val="FF0000"/>
              </a:solidFill>
              <a:latin typeface="MS Shell Dlg 2" panose="020B0604030504040204" pitchFamily="34" charset="0"/>
            </a:endParaRPr>
          </a:p>
        </p:txBody>
      </p:sp>
      <p:sp>
        <p:nvSpPr>
          <p:cNvPr id="9" name="TextBox 8"/>
          <p:cNvSpPr txBox="1"/>
          <p:nvPr/>
        </p:nvSpPr>
        <p:spPr>
          <a:xfrm>
            <a:off x="7308304" y="1650162"/>
            <a:ext cx="972108" cy="1569660"/>
          </a:xfrm>
          <a:prstGeom prst="rect">
            <a:avLst/>
          </a:prstGeom>
          <a:noFill/>
        </p:spPr>
        <p:txBody>
          <a:bodyPr wrap="square" rtlCol="0">
            <a:spAutoFit/>
          </a:bodyPr>
          <a:lstStyle/>
          <a:p>
            <a:pPr>
              <a:buClr>
                <a:schemeClr val="accent1"/>
              </a:buClr>
              <a:buSzPct val="110000"/>
            </a:pPr>
            <a:r>
              <a:rPr lang="en-GB" sz="9600" dirty="0" smtClean="0">
                <a:solidFill>
                  <a:srgbClr val="FF0000"/>
                </a:solidFill>
                <a:latin typeface="Wingdings" panose="05000000000000000000" pitchFamily="2" charset="2"/>
              </a:rPr>
              <a:t>û</a:t>
            </a:r>
            <a:endParaRPr lang="en-GB" sz="9600" dirty="0">
              <a:solidFill>
                <a:srgbClr val="FF0000"/>
              </a:solidFill>
              <a:latin typeface="MS Shell Dlg 2" panose="020B0604030504040204" pitchFamily="34" charset="0"/>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3780681"/>
            <a:ext cx="5760640" cy="1239341"/>
          </a:xfrm>
          <a:prstGeom prst="rect">
            <a:avLst/>
          </a:prstGeom>
        </p:spPr>
      </p:pic>
      <p:grpSp>
        <p:nvGrpSpPr>
          <p:cNvPr id="14" name="Group 13"/>
          <p:cNvGrpSpPr/>
          <p:nvPr/>
        </p:nvGrpSpPr>
        <p:grpSpPr>
          <a:xfrm>
            <a:off x="5004048" y="1838714"/>
            <a:ext cx="2556284" cy="3181307"/>
            <a:chOff x="5004048" y="1838714"/>
            <a:chExt cx="2556284" cy="3181307"/>
          </a:xfrm>
        </p:grpSpPr>
        <p:sp>
          <p:nvSpPr>
            <p:cNvPr id="12" name="Oval 11"/>
            <p:cNvSpPr/>
            <p:nvPr/>
          </p:nvSpPr>
          <p:spPr>
            <a:xfrm>
              <a:off x="5004048" y="3738392"/>
              <a:ext cx="1044116" cy="128162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6516216" y="1838714"/>
              <a:ext cx="1044116" cy="128162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78321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1"/>
            <a:ext cx="8630716" cy="3455184"/>
          </a:xfrm>
        </p:spPr>
        <p:txBody>
          <a:bodyPr>
            <a:normAutofit/>
          </a:bodyPr>
          <a:lstStyle/>
          <a:p>
            <a:r>
              <a:rPr lang="en-GB" altLang="en-US" dirty="0" smtClean="0"/>
              <a:t>Now contains 770 battles from 1600 to 1999</a:t>
            </a:r>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Revised database characteristics (1)</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13</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pic>
        <p:nvPicPr>
          <p:cNvPr id="5" name="Picture 4"/>
          <p:cNvPicPr>
            <a:picLocks noChangeAspect="1"/>
          </p:cNvPicPr>
          <p:nvPr/>
        </p:nvPicPr>
        <p:blipFill>
          <a:blip r:embed="rId2"/>
          <a:stretch>
            <a:fillRect/>
          </a:stretch>
        </p:blipFill>
        <p:spPr>
          <a:xfrm>
            <a:off x="1020677" y="1662095"/>
            <a:ext cx="5266431" cy="2939275"/>
          </a:xfrm>
          <a:prstGeom prst="rect">
            <a:avLst/>
          </a:prstGeom>
        </p:spPr>
      </p:pic>
    </p:spTree>
    <p:extLst>
      <p:ext uri="{BB962C8B-B14F-4D97-AF65-F5344CB8AC3E}">
        <p14:creationId xmlns:p14="http://schemas.microsoft.com/office/powerpoint/2010/main" val="1141287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2"/>
          <a:stretch>
            <a:fillRect/>
          </a:stretch>
        </p:blipFill>
        <p:spPr>
          <a:xfrm>
            <a:off x="4427984" y="1651539"/>
            <a:ext cx="4084674" cy="2871465"/>
          </a:xfrm>
          <a:prstGeom prst="rect">
            <a:avLst/>
          </a:prstGeom>
        </p:spPr>
      </p:pic>
      <p:sp>
        <p:nvSpPr>
          <p:cNvPr id="2" name="Content Placeholder 1"/>
          <p:cNvSpPr>
            <a:spLocks noGrp="1"/>
          </p:cNvSpPr>
          <p:nvPr>
            <p:ph idx="1"/>
          </p:nvPr>
        </p:nvSpPr>
        <p:spPr>
          <a:xfrm>
            <a:off x="251521" y="1131591"/>
            <a:ext cx="8630716" cy="3455184"/>
          </a:xfrm>
        </p:spPr>
        <p:txBody>
          <a:bodyPr>
            <a:normAutofit/>
          </a:bodyPr>
          <a:lstStyle/>
          <a:p>
            <a:r>
              <a:rPr lang="en-GB" altLang="en-US" dirty="0" smtClean="0"/>
              <a:t>Shifts in representation of different nations, from all periods</a:t>
            </a:r>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Revised database characteristics (2)</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14</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grpSp>
        <p:nvGrpSpPr>
          <p:cNvPr id="5" name="Group 4"/>
          <p:cNvGrpSpPr/>
          <p:nvPr/>
        </p:nvGrpSpPr>
        <p:grpSpPr>
          <a:xfrm>
            <a:off x="4572000" y="2358341"/>
            <a:ext cx="2160240" cy="2122555"/>
            <a:chOff x="4572000" y="2358341"/>
            <a:chExt cx="2160240" cy="2122555"/>
          </a:xfrm>
        </p:grpSpPr>
        <p:sp>
          <p:nvSpPr>
            <p:cNvPr id="12" name="TextBox 11"/>
            <p:cNvSpPr txBox="1"/>
            <p:nvPr/>
          </p:nvSpPr>
          <p:spPr>
            <a:xfrm>
              <a:off x="5004048" y="3006413"/>
              <a:ext cx="504056" cy="429433"/>
            </a:xfrm>
            <a:prstGeom prst="rect">
              <a:avLst/>
            </a:prstGeom>
            <a:noFill/>
          </p:spPr>
          <p:txBody>
            <a:bodyPr wrap="square" lIns="36000" tIns="36000" rIns="36000" bIns="54000" rtlCol="0">
              <a:spAutoFit/>
            </a:bodyPr>
            <a:lstStyle/>
            <a:p>
              <a:pPr algn="ctr">
                <a:buClr>
                  <a:schemeClr val="accent1"/>
                </a:buClr>
                <a:buSzPct val="110000"/>
              </a:pPr>
              <a:r>
                <a:rPr lang="en-GB" sz="1100" b="1" dirty="0" smtClean="0">
                  <a:solidFill>
                    <a:schemeClr val="bg1"/>
                  </a:solidFill>
                </a:rPr>
                <a:t>USA </a:t>
              </a:r>
            </a:p>
            <a:p>
              <a:pPr algn="ctr">
                <a:buClr>
                  <a:schemeClr val="accent1"/>
                </a:buClr>
                <a:buSzPct val="110000"/>
              </a:pPr>
              <a:r>
                <a:rPr lang="en-GB" sz="1100" b="1" dirty="0" smtClean="0">
                  <a:solidFill>
                    <a:schemeClr val="bg1"/>
                  </a:solidFill>
                </a:rPr>
                <a:t>–3.3%</a:t>
              </a:r>
            </a:p>
          </p:txBody>
        </p:sp>
        <p:sp>
          <p:nvSpPr>
            <p:cNvPr id="13" name="TextBox 12"/>
            <p:cNvSpPr txBox="1"/>
            <p:nvPr/>
          </p:nvSpPr>
          <p:spPr>
            <a:xfrm>
              <a:off x="6012160" y="3726493"/>
              <a:ext cx="720080" cy="429433"/>
            </a:xfrm>
            <a:prstGeom prst="rect">
              <a:avLst/>
            </a:prstGeom>
            <a:noFill/>
          </p:spPr>
          <p:txBody>
            <a:bodyPr wrap="square" lIns="36000" tIns="36000" rIns="36000" bIns="54000" rtlCol="0">
              <a:spAutoFit/>
            </a:bodyPr>
            <a:lstStyle/>
            <a:p>
              <a:pPr algn="ctr">
                <a:buClr>
                  <a:schemeClr val="accent1"/>
                </a:buClr>
                <a:buSzPct val="110000"/>
              </a:pPr>
              <a:r>
                <a:rPr lang="en-GB" sz="1100" b="1" dirty="0" smtClean="0">
                  <a:solidFill>
                    <a:schemeClr val="bg1"/>
                  </a:solidFill>
                </a:rPr>
                <a:t>Germany</a:t>
              </a:r>
            </a:p>
            <a:p>
              <a:pPr algn="ctr">
                <a:buClr>
                  <a:schemeClr val="accent1"/>
                </a:buClr>
                <a:buSzPct val="110000"/>
              </a:pPr>
              <a:r>
                <a:rPr lang="en-GB" sz="1100" b="1" dirty="0" smtClean="0">
                  <a:solidFill>
                    <a:schemeClr val="bg1"/>
                  </a:solidFill>
                </a:rPr>
                <a:t>–3.0%</a:t>
              </a:r>
            </a:p>
          </p:txBody>
        </p:sp>
        <p:sp>
          <p:nvSpPr>
            <p:cNvPr id="14" name="TextBox 13"/>
            <p:cNvSpPr txBox="1"/>
            <p:nvPr/>
          </p:nvSpPr>
          <p:spPr>
            <a:xfrm>
              <a:off x="4572000" y="4051463"/>
              <a:ext cx="639341" cy="429433"/>
            </a:xfrm>
            <a:prstGeom prst="rect">
              <a:avLst/>
            </a:prstGeom>
            <a:noFill/>
          </p:spPr>
          <p:txBody>
            <a:bodyPr wrap="square" lIns="36000" tIns="36000" rIns="36000" bIns="54000" rtlCol="0">
              <a:spAutoFit/>
            </a:bodyPr>
            <a:lstStyle/>
            <a:p>
              <a:pPr algn="ctr">
                <a:buClr>
                  <a:schemeClr val="accent1"/>
                </a:buClr>
                <a:buSzPct val="110000"/>
              </a:pPr>
              <a:r>
                <a:rPr lang="en-GB" sz="1100" b="1" dirty="0" smtClean="0"/>
                <a:t>Russia</a:t>
              </a:r>
            </a:p>
            <a:p>
              <a:pPr algn="ctr">
                <a:buClr>
                  <a:schemeClr val="accent1"/>
                </a:buClr>
                <a:buSzPct val="110000"/>
              </a:pPr>
              <a:r>
                <a:rPr lang="en-GB" sz="1100" b="1" dirty="0" smtClean="0"/>
                <a:t>+1.0%</a:t>
              </a:r>
            </a:p>
          </p:txBody>
        </p:sp>
        <p:sp>
          <p:nvSpPr>
            <p:cNvPr id="15" name="TextBox 14"/>
            <p:cNvSpPr txBox="1"/>
            <p:nvPr/>
          </p:nvSpPr>
          <p:spPr>
            <a:xfrm>
              <a:off x="5292080" y="2358341"/>
              <a:ext cx="639341" cy="429433"/>
            </a:xfrm>
            <a:prstGeom prst="rect">
              <a:avLst/>
            </a:prstGeom>
            <a:noFill/>
          </p:spPr>
          <p:txBody>
            <a:bodyPr wrap="square" lIns="36000" tIns="36000" rIns="36000" bIns="54000" rtlCol="0">
              <a:spAutoFit/>
            </a:bodyPr>
            <a:lstStyle/>
            <a:p>
              <a:pPr algn="ctr">
                <a:buClr>
                  <a:schemeClr val="accent1"/>
                </a:buClr>
                <a:buSzPct val="110000"/>
              </a:pPr>
              <a:r>
                <a:rPr lang="en-GB" sz="1100" b="1" dirty="0" smtClean="0">
                  <a:solidFill>
                    <a:schemeClr val="bg1"/>
                  </a:solidFill>
                </a:rPr>
                <a:t>Others</a:t>
              </a:r>
            </a:p>
            <a:p>
              <a:pPr algn="ctr">
                <a:buClr>
                  <a:schemeClr val="accent1"/>
                </a:buClr>
                <a:buSzPct val="110000"/>
              </a:pPr>
              <a:r>
                <a:rPr lang="en-GB" sz="1100" b="1" dirty="0" smtClean="0">
                  <a:solidFill>
                    <a:schemeClr val="bg1"/>
                  </a:solidFill>
                </a:rPr>
                <a:t>+4.1%</a:t>
              </a:r>
            </a:p>
          </p:txBody>
        </p:sp>
      </p:grpSp>
      <p:pic>
        <p:nvPicPr>
          <p:cNvPr id="16" name="Picture 15"/>
          <p:cNvPicPr>
            <a:picLocks noChangeAspect="1"/>
          </p:cNvPicPr>
          <p:nvPr/>
        </p:nvPicPr>
        <p:blipFill>
          <a:blip r:embed="rId3"/>
          <a:stretch>
            <a:fillRect/>
          </a:stretch>
        </p:blipFill>
        <p:spPr>
          <a:xfrm>
            <a:off x="212887" y="1651540"/>
            <a:ext cx="4078577" cy="2871465"/>
          </a:xfrm>
          <a:prstGeom prst="rect">
            <a:avLst/>
          </a:prstGeom>
        </p:spPr>
      </p:pic>
    </p:spTree>
    <p:extLst>
      <p:ext uri="{BB962C8B-B14F-4D97-AF65-F5344CB8AC3E}">
        <p14:creationId xmlns:p14="http://schemas.microsoft.com/office/powerpoint/2010/main" val="259709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1"/>
            <a:ext cx="8630716" cy="3455184"/>
          </a:xfrm>
        </p:spPr>
        <p:txBody>
          <a:bodyPr>
            <a:normAutofit/>
          </a:bodyPr>
          <a:lstStyle/>
          <a:p>
            <a:r>
              <a:rPr lang="en-GB" altLang="en-US" dirty="0" smtClean="0"/>
              <a:t>Increased confidence in data quality</a:t>
            </a:r>
          </a:p>
          <a:p>
            <a:r>
              <a:rPr lang="en-GB" altLang="en-US" dirty="0" smtClean="0"/>
              <a:t>Improved balance, and representation of post-WW2 conflict</a:t>
            </a:r>
          </a:p>
          <a:p>
            <a:pPr lvl="1"/>
            <a:r>
              <a:rPr lang="en-GB" altLang="en-US" dirty="0" smtClean="0"/>
              <a:t>the period of greatest interest to MoD</a:t>
            </a:r>
          </a:p>
          <a:p>
            <a:r>
              <a:rPr lang="en-GB" altLang="en-US" dirty="0" smtClean="0"/>
              <a:t>Already used in three HA studies</a:t>
            </a:r>
          </a:p>
          <a:p>
            <a:pPr lvl="1"/>
            <a:r>
              <a:rPr lang="en-GB" altLang="en-US" dirty="0" smtClean="0"/>
              <a:t>casualty rates and battle durations at different echelons</a:t>
            </a:r>
          </a:p>
          <a:p>
            <a:pPr lvl="1"/>
            <a:r>
              <a:rPr lang="en-GB" altLang="en-US" smtClean="0"/>
              <a:t>effects </a:t>
            </a:r>
            <a:r>
              <a:rPr lang="en-GB" altLang="en-US" dirty="0" smtClean="0"/>
              <a:t>of artillery support on battle outcome</a:t>
            </a:r>
          </a:p>
          <a:p>
            <a:r>
              <a:rPr lang="en-GB" altLang="en-US" dirty="0" smtClean="0"/>
              <a:t>Intention to make database available for academic study</a:t>
            </a:r>
          </a:p>
          <a:p>
            <a:pPr lvl="1"/>
            <a:r>
              <a:rPr lang="en-GB" altLang="en-US" dirty="0" smtClean="0"/>
              <a:t>e.g. researching the drivers of ground conflict outcome</a:t>
            </a:r>
          </a:p>
          <a:p>
            <a:r>
              <a:rPr lang="en-GB" altLang="en-US" i="1" dirty="0" smtClean="0"/>
              <a:t>May the new analysis of battle begin!</a:t>
            </a:r>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Conclusions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15</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Tree>
    <p:extLst>
      <p:ext uri="{BB962C8B-B14F-4D97-AF65-F5344CB8AC3E}">
        <p14:creationId xmlns:p14="http://schemas.microsoft.com/office/powerpoint/2010/main" val="1195359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987574"/>
            <a:ext cx="8496943" cy="4032448"/>
          </a:xfrm>
        </p:spPr>
        <p:txBody>
          <a:bodyPr>
            <a:normAutofit/>
          </a:bodyPr>
          <a:lstStyle/>
          <a:p>
            <a:r>
              <a:rPr lang="en-GB" sz="1100" dirty="0" smtClean="0"/>
              <a:t>BIDDLE S.D. (2004)  </a:t>
            </a:r>
            <a:r>
              <a:rPr lang="en-GB" sz="1100" i="1" dirty="0" smtClean="0"/>
              <a:t>‘Military Power: Explaining Victory and Defeat in Modern Battle’</a:t>
            </a:r>
            <a:r>
              <a:rPr lang="en-GB" sz="1100" dirty="0" smtClean="0"/>
              <a:t>  Princeton University Press, Princeton, NJ: 337 pp.</a:t>
            </a:r>
          </a:p>
          <a:p>
            <a:r>
              <a:rPr lang="en-GB" sz="1100" dirty="0"/>
              <a:t>BODART G. (1908)  </a:t>
            </a:r>
            <a:r>
              <a:rPr lang="en-GB" sz="1100" i="1" dirty="0"/>
              <a:t>‘</a:t>
            </a:r>
            <a:r>
              <a:rPr lang="en-GB" sz="1100" i="1" dirty="0" err="1"/>
              <a:t>Militär-historisches</a:t>
            </a:r>
            <a:r>
              <a:rPr lang="en-GB" sz="1100" i="1" dirty="0"/>
              <a:t> </a:t>
            </a:r>
            <a:r>
              <a:rPr lang="en-GB" sz="1100" i="1" dirty="0" err="1"/>
              <a:t>Kriegs-Lexikon</a:t>
            </a:r>
            <a:r>
              <a:rPr lang="en-GB" sz="1100" i="1" dirty="0"/>
              <a:t> (1618–1905)’</a:t>
            </a:r>
            <a:r>
              <a:rPr lang="en-GB" sz="1100" dirty="0"/>
              <a:t>  C.W. Stern, Vienna and Leipzig: 956 pp</a:t>
            </a:r>
            <a:r>
              <a:rPr lang="en-GB" sz="1100" dirty="0" smtClean="0"/>
              <a:t>.</a:t>
            </a:r>
          </a:p>
          <a:p>
            <a:r>
              <a:rPr lang="en-GB" sz="1100" dirty="0" smtClean="0"/>
              <a:t>CLODFELTER </a:t>
            </a:r>
            <a:r>
              <a:rPr lang="en-GB" sz="1100" dirty="0"/>
              <a:t>M. (2002)  </a:t>
            </a:r>
            <a:r>
              <a:rPr lang="en-GB" sz="1100" i="1" dirty="0"/>
              <a:t>‘Warfare and Armed Conflicts: A Statistical </a:t>
            </a:r>
            <a:r>
              <a:rPr lang="en-GB" sz="1100" i="1" dirty="0" err="1"/>
              <a:t>Encyclopedia</a:t>
            </a:r>
            <a:r>
              <a:rPr lang="en-GB" sz="1100" i="1" dirty="0"/>
              <a:t> of Casualty and Other Figures, 1500–2000’</a:t>
            </a:r>
            <a:r>
              <a:rPr lang="en-GB" sz="1100" dirty="0"/>
              <a:t>  2nd. Ed., MacFarlane &amp; Co. Inc., Jefferson, NC: </a:t>
            </a:r>
            <a:r>
              <a:rPr lang="en-GB" sz="1100" dirty="0" smtClean="0"/>
              <a:t>840 pp.</a:t>
            </a:r>
          </a:p>
          <a:p>
            <a:r>
              <a:rPr lang="en-GB" sz="1100" dirty="0"/>
              <a:t>KRIVOSHEEV G.F. (</a:t>
            </a:r>
            <a:r>
              <a:rPr lang="en-GB" sz="1100" i="1" dirty="0"/>
              <a:t>ed</a:t>
            </a:r>
            <a:r>
              <a:rPr lang="en-GB" sz="1100" dirty="0"/>
              <a:t>., 1997</a:t>
            </a:r>
            <a:r>
              <a:rPr lang="en-GB" sz="1100" dirty="0" smtClean="0"/>
              <a:t>)  </a:t>
            </a:r>
            <a:r>
              <a:rPr lang="en-GB" sz="1100" i="1" dirty="0"/>
              <a:t>‘Soviet Casualties and Combat Losses in the Twentieth Century’</a:t>
            </a:r>
            <a:r>
              <a:rPr lang="en-GB" sz="1100" dirty="0"/>
              <a:t> </a:t>
            </a:r>
            <a:r>
              <a:rPr lang="en-GB" sz="1100" dirty="0" smtClean="0"/>
              <a:t> Translated </a:t>
            </a:r>
            <a:r>
              <a:rPr lang="en-GB" sz="1100" dirty="0"/>
              <a:t>by C. Barnard, Greenhill Books, London: 290 pp.</a:t>
            </a:r>
            <a:endParaRPr lang="en-GB" sz="1100" dirty="0" smtClean="0"/>
          </a:p>
          <a:p>
            <a:r>
              <a:rPr lang="en-GB" sz="1100" dirty="0" smtClean="0"/>
              <a:t>PERRETT </a:t>
            </a:r>
            <a:r>
              <a:rPr lang="en-GB" sz="1100" dirty="0"/>
              <a:t>B. (1992)  </a:t>
            </a:r>
            <a:r>
              <a:rPr lang="en-GB" sz="1100" i="1" dirty="0"/>
              <a:t>‘The Battle Book: Crucial Conflicts in History from 1469 BC to the present’</a:t>
            </a:r>
            <a:r>
              <a:rPr lang="en-GB" sz="1100" dirty="0"/>
              <a:t>  Arms and Armour Press, London: 349 pp.</a:t>
            </a:r>
            <a:endParaRPr lang="en-GB" sz="1100" dirty="0" smtClean="0"/>
          </a:p>
          <a:p>
            <a:r>
              <a:rPr lang="en-GB" sz="1100" dirty="0"/>
              <a:t>ROTTE R. &amp; SCHMIDT C.M. (2003)  </a:t>
            </a:r>
            <a:r>
              <a:rPr lang="en-GB" sz="1100" i="1" dirty="0"/>
              <a:t>‘On the production of victory: empirical determinants of battlefield success in modern war’</a:t>
            </a:r>
            <a:r>
              <a:rPr lang="en-GB" sz="1100" dirty="0"/>
              <a:t>  Defence and Peace Economics </a:t>
            </a:r>
            <a:r>
              <a:rPr lang="en-GB" sz="1100" b="1" dirty="0"/>
              <a:t>14(3): </a:t>
            </a:r>
            <a:r>
              <a:rPr lang="en-GB" sz="1100" dirty="0" smtClean="0"/>
              <a:t>175–192</a:t>
            </a:r>
          </a:p>
          <a:p>
            <a:r>
              <a:rPr lang="en-GB" sz="1100" dirty="0"/>
              <a:t>SMITH D.G. (1998)  </a:t>
            </a:r>
            <a:r>
              <a:rPr lang="en-GB" sz="1100" i="1" dirty="0"/>
              <a:t>‘The Greenhill Napoleonic Wars Data Book’</a:t>
            </a:r>
            <a:r>
              <a:rPr lang="en-GB" sz="1100" dirty="0"/>
              <a:t>  Greenhill Books/Lionel Leventhal Ltd., London: 582 pp</a:t>
            </a:r>
            <a:r>
              <a:rPr lang="en-GB" sz="1100" dirty="0" smtClean="0"/>
              <a:t>.</a:t>
            </a:r>
          </a:p>
          <a:p>
            <a:r>
              <a:rPr lang="en-GB" sz="1100" dirty="0"/>
              <a:t>SYMS P.R. (2009) </a:t>
            </a:r>
            <a:r>
              <a:rPr lang="en-GB" sz="1100" dirty="0" smtClean="0"/>
              <a:t> </a:t>
            </a:r>
            <a:r>
              <a:rPr lang="en-GB" sz="1100" i="1" dirty="0" smtClean="0"/>
              <a:t>‘</a:t>
            </a:r>
            <a:r>
              <a:rPr lang="en-GB" sz="1100" i="1" dirty="0"/>
              <a:t>A critical evaluation of the Helmbold battle database’</a:t>
            </a:r>
            <a:r>
              <a:rPr lang="en-GB" sz="1100" dirty="0"/>
              <a:t> </a:t>
            </a:r>
            <a:r>
              <a:rPr lang="en-GB" sz="1100" dirty="0" smtClean="0"/>
              <a:t> Presentation </a:t>
            </a:r>
            <a:r>
              <a:rPr lang="en-GB" sz="1100" dirty="0"/>
              <a:t>to the Historical and Operational Data and Analysis Symposium, Farnborough, 22 April 2009 </a:t>
            </a:r>
            <a:r>
              <a:rPr lang="en-GB" sz="1100" dirty="0" smtClean="0"/>
              <a:t> (</a:t>
            </a:r>
            <a:r>
              <a:rPr lang="en-GB" sz="1100" dirty="0"/>
              <a:t>U)</a:t>
            </a:r>
          </a:p>
          <a:p>
            <a:endParaRPr lang="en-GB" sz="1100" dirty="0"/>
          </a:p>
          <a:p>
            <a:endParaRPr lang="en-GB" sz="1100" dirty="0" smtClean="0"/>
          </a:p>
        </p:txBody>
      </p:sp>
      <p:sp>
        <p:nvSpPr>
          <p:cNvPr id="3" name="Title 2"/>
          <p:cNvSpPr>
            <a:spLocks noGrp="1"/>
          </p:cNvSpPr>
          <p:nvPr>
            <p:ph type="title"/>
          </p:nvPr>
        </p:nvSpPr>
        <p:spPr/>
        <p:txBody>
          <a:bodyPr/>
          <a:lstStyle/>
          <a:p>
            <a:r>
              <a:rPr lang="en-GB" dirty="0" smtClean="0"/>
              <a:t>References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16</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Tree>
    <p:extLst>
      <p:ext uri="{BB962C8B-B14F-4D97-AF65-F5344CB8AC3E}">
        <p14:creationId xmlns:p14="http://schemas.microsoft.com/office/powerpoint/2010/main" val="1411839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Questions?</a:t>
            </a:r>
            <a:endParaRPr lang="en-GB" b="1" dirty="0"/>
          </a:p>
        </p:txBody>
      </p:sp>
      <p:sp>
        <p:nvSpPr>
          <p:cNvPr id="3" name="Slide Number Placeholder 2"/>
          <p:cNvSpPr>
            <a:spLocks noGrp="1"/>
          </p:cNvSpPr>
          <p:nvPr>
            <p:ph type="sldNum" sz="quarter" idx="11"/>
          </p:nvPr>
        </p:nvSpPr>
        <p:spPr/>
        <p:txBody>
          <a:bodyPr/>
          <a:lstStyle/>
          <a:p>
            <a:fld id="{41D5E06E-8463-49C0-8B6A-3B9E03BCC454}" type="slidenum">
              <a:rPr lang="en-GB" smtClean="0">
                <a:solidFill>
                  <a:schemeClr val="bg1"/>
                </a:solidFill>
              </a:rPr>
              <a:t>17</a:t>
            </a:fld>
            <a:endParaRPr lang="en-GB" dirty="0">
              <a:solidFill>
                <a:schemeClr val="bg1"/>
              </a:solidFill>
            </a:endParaRPr>
          </a:p>
        </p:txBody>
      </p:sp>
      <p:sp>
        <p:nvSpPr>
          <p:cNvPr id="4" name="Footer Placeholder 3"/>
          <p:cNvSpPr>
            <a:spLocks noGrp="1"/>
          </p:cNvSpPr>
          <p:nvPr>
            <p:ph type="ftr" sz="quarter" idx="12"/>
          </p:nvPr>
        </p:nvSpPr>
        <p:spPr/>
        <p:txBody>
          <a:bodyPr/>
          <a:lstStyle/>
          <a:p>
            <a:r>
              <a:rPr lang="en-GB" dirty="0">
                <a:solidFill>
                  <a:schemeClr val="bg1"/>
                </a:solidFill>
              </a:rPr>
              <a:t>UK  OFFICIAL – SENSITIVE</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740882"/>
            <a:ext cx="9144000" cy="4402618"/>
          </a:xfrm>
          <a:prstGeom prst="rect">
            <a:avLst/>
          </a:prstGeom>
        </p:spPr>
      </p:pic>
    </p:spTree>
    <p:extLst>
      <p:ext uri="{BB962C8B-B14F-4D97-AF65-F5344CB8AC3E}">
        <p14:creationId xmlns:p14="http://schemas.microsoft.com/office/powerpoint/2010/main" val="3395850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altLang="en-US" dirty="0" smtClean="0"/>
              <a:t>Background to the Helmbold Database</a:t>
            </a:r>
            <a:endParaRPr lang="en-GB" altLang="en-US" dirty="0"/>
          </a:p>
          <a:p>
            <a:r>
              <a:rPr lang="en-GB" altLang="en-US" dirty="0" smtClean="0"/>
              <a:t>Project aims</a:t>
            </a:r>
          </a:p>
          <a:p>
            <a:r>
              <a:rPr lang="en-GB" altLang="en-US" dirty="0" smtClean="0"/>
              <a:t>Data sources</a:t>
            </a:r>
          </a:p>
          <a:p>
            <a:r>
              <a:rPr lang="en-GB" altLang="en-US" dirty="0" smtClean="0"/>
              <a:t>Data additions and deletions</a:t>
            </a:r>
          </a:p>
          <a:p>
            <a:r>
              <a:rPr lang="en-GB" altLang="en-US" dirty="0" smtClean="0"/>
              <a:t>Revised database characteristics</a:t>
            </a:r>
            <a:endParaRPr lang="en-GB" dirty="0" smtClean="0"/>
          </a:p>
          <a:p>
            <a:r>
              <a:rPr lang="en-GB" altLang="en-US" dirty="0" smtClean="0"/>
              <a:t>References</a:t>
            </a:r>
            <a:endParaRPr lang="en-GB" altLang="en-US" dirty="0"/>
          </a:p>
        </p:txBody>
      </p:sp>
      <p:sp>
        <p:nvSpPr>
          <p:cNvPr id="3" name="Title 2"/>
          <p:cNvSpPr>
            <a:spLocks noGrp="1"/>
          </p:cNvSpPr>
          <p:nvPr>
            <p:ph type="title"/>
          </p:nvPr>
        </p:nvSpPr>
        <p:spPr/>
        <p:txBody>
          <a:bodyPr/>
          <a:lstStyle/>
          <a:p>
            <a:r>
              <a:rPr lang="en-GB" dirty="0" smtClean="0"/>
              <a:t>Topics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2</a:t>
            </a:fld>
            <a:endParaRPr lang="en-GB"/>
          </a:p>
        </p:txBody>
      </p:sp>
      <p:sp>
        <p:nvSpPr>
          <p:cNvPr id="7"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Tree>
    <p:extLst>
      <p:ext uri="{BB962C8B-B14F-4D97-AF65-F5344CB8AC3E}">
        <p14:creationId xmlns:p14="http://schemas.microsoft.com/office/powerpoint/2010/main" val="179435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469781"/>
          </a:xfrm>
        </p:spPr>
        <p:txBody>
          <a:bodyPr>
            <a:normAutofit/>
          </a:bodyPr>
          <a:lstStyle/>
          <a:p>
            <a:r>
              <a:rPr lang="en-GB" altLang="en-US" dirty="0" smtClean="0"/>
              <a:t>A database of high-intensity land (later land-air) battles for analysis</a:t>
            </a:r>
          </a:p>
          <a:p>
            <a:pPr lvl="1"/>
            <a:r>
              <a:rPr lang="en-GB" altLang="en-US" dirty="0" smtClean="0"/>
              <a:t>which side wins, and why?</a:t>
            </a:r>
          </a:p>
          <a:p>
            <a:r>
              <a:rPr lang="en-GB" altLang="en-US" dirty="0" smtClean="0"/>
              <a:t>Compiled by T.N. Dupuy’s HERO (now TDI) for US CAA, 1980s</a:t>
            </a:r>
          </a:p>
          <a:p>
            <a:r>
              <a:rPr lang="en-GB" altLang="en-US" dirty="0" smtClean="0"/>
              <a:t>Included forces, environments, driving factors, durations, and outcomes</a:t>
            </a:r>
          </a:p>
          <a:p>
            <a:pPr lvl="1"/>
            <a:r>
              <a:rPr lang="en-GB" altLang="en-US" dirty="0" smtClean="0"/>
              <a:t>losses on each side, distances advanced</a:t>
            </a:r>
          </a:p>
          <a:p>
            <a:r>
              <a:rPr lang="en-GB" altLang="en-US" dirty="0" smtClean="0"/>
              <a:t>660 battles from 1600 to 1982</a:t>
            </a:r>
          </a:p>
          <a:p>
            <a:pPr lvl="1"/>
            <a:r>
              <a:rPr lang="en-GB" altLang="en-US" dirty="0" smtClean="0"/>
              <a:t>up to 205 fields describing each battle</a:t>
            </a:r>
          </a:p>
          <a:p>
            <a:pPr lvl="2"/>
            <a:r>
              <a:rPr lang="en-GB" altLang="en-US" dirty="0" smtClean="0"/>
              <a:t>many optional, and partially populated</a:t>
            </a:r>
          </a:p>
          <a:p>
            <a:pPr lvl="1"/>
            <a:r>
              <a:rPr lang="en-GB" altLang="en-US" dirty="0" smtClean="0"/>
              <a:t>dominated by WW1 and WW2</a:t>
            </a:r>
          </a:p>
          <a:p>
            <a:r>
              <a:rPr lang="en-GB" altLang="en-US" dirty="0" smtClean="0"/>
              <a:t>Last version CDB91G released in 1991</a:t>
            </a:r>
            <a:endParaRPr lang="en-GB" altLang="en-US" dirty="0"/>
          </a:p>
        </p:txBody>
      </p:sp>
      <p:sp>
        <p:nvSpPr>
          <p:cNvPr id="3" name="Title 2"/>
          <p:cNvSpPr>
            <a:spLocks noGrp="1"/>
          </p:cNvSpPr>
          <p:nvPr>
            <p:ph type="title"/>
          </p:nvPr>
        </p:nvSpPr>
        <p:spPr/>
        <p:txBody>
          <a:bodyPr/>
          <a:lstStyle/>
          <a:p>
            <a:r>
              <a:rPr lang="en-GB" dirty="0" smtClean="0"/>
              <a:t>The </a:t>
            </a:r>
            <a:r>
              <a:rPr lang="en-GB" dirty="0" smtClean="0"/>
              <a:t>Helmbold </a:t>
            </a:r>
            <a:r>
              <a:rPr lang="en-GB" dirty="0" smtClean="0"/>
              <a:t>Land Battles Database</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3</a:t>
            </a:fld>
            <a:endParaRPr lang="en-GB"/>
          </a:p>
        </p:txBody>
      </p:sp>
      <p:sp>
        <p:nvSpPr>
          <p:cNvPr id="7"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pic>
        <p:nvPicPr>
          <p:cNvPr id="5" name="Picture 4"/>
          <p:cNvPicPr>
            <a:picLocks noChangeAspect="1"/>
          </p:cNvPicPr>
          <p:nvPr/>
        </p:nvPicPr>
        <p:blipFill>
          <a:blip r:embed="rId3"/>
          <a:stretch>
            <a:fillRect/>
          </a:stretch>
        </p:blipFill>
        <p:spPr>
          <a:xfrm>
            <a:off x="5463720" y="2564354"/>
            <a:ext cx="3415390" cy="2382726"/>
          </a:xfrm>
          <a:prstGeom prst="rect">
            <a:avLst/>
          </a:prstGeom>
        </p:spPr>
      </p:pic>
      <p:grpSp>
        <p:nvGrpSpPr>
          <p:cNvPr id="9" name="Group 8"/>
          <p:cNvGrpSpPr/>
          <p:nvPr/>
        </p:nvGrpSpPr>
        <p:grpSpPr>
          <a:xfrm>
            <a:off x="7574736" y="2715766"/>
            <a:ext cx="669672" cy="753920"/>
            <a:chOff x="7574736" y="2715766"/>
            <a:chExt cx="669672" cy="753920"/>
          </a:xfrm>
        </p:grpSpPr>
        <p:sp>
          <p:nvSpPr>
            <p:cNvPr id="6" name="TextBox 5"/>
            <p:cNvSpPr txBox="1"/>
            <p:nvPr/>
          </p:nvSpPr>
          <p:spPr>
            <a:xfrm>
              <a:off x="7812360" y="2715766"/>
              <a:ext cx="432048" cy="261610"/>
            </a:xfrm>
            <a:prstGeom prst="rect">
              <a:avLst/>
            </a:prstGeom>
            <a:noFill/>
          </p:spPr>
          <p:txBody>
            <a:bodyPr wrap="square" lIns="36000" tIns="36000" rIns="36000" bIns="54000" rtlCol="0">
              <a:spAutoFit/>
            </a:bodyPr>
            <a:lstStyle/>
            <a:p>
              <a:pPr>
                <a:buClr>
                  <a:schemeClr val="accent1"/>
                </a:buClr>
                <a:buSzPct val="110000"/>
              </a:pPr>
              <a:r>
                <a:rPr lang="en-GB" sz="1100" b="1" dirty="0" smtClean="0"/>
                <a:t>WW2</a:t>
              </a:r>
            </a:p>
          </p:txBody>
        </p:sp>
        <p:sp>
          <p:nvSpPr>
            <p:cNvPr id="8" name="TextBox 7"/>
            <p:cNvSpPr txBox="1"/>
            <p:nvPr/>
          </p:nvSpPr>
          <p:spPr>
            <a:xfrm>
              <a:off x="7574736" y="3208076"/>
              <a:ext cx="432048" cy="261610"/>
            </a:xfrm>
            <a:prstGeom prst="rect">
              <a:avLst/>
            </a:prstGeom>
            <a:noFill/>
          </p:spPr>
          <p:txBody>
            <a:bodyPr wrap="square" lIns="36000" tIns="36000" rIns="36000" bIns="54000" rtlCol="0">
              <a:spAutoFit/>
            </a:bodyPr>
            <a:lstStyle/>
            <a:p>
              <a:pPr>
                <a:buClr>
                  <a:schemeClr val="accent1"/>
                </a:buClr>
                <a:buSzPct val="110000"/>
              </a:pPr>
              <a:r>
                <a:rPr lang="en-GB" sz="1100" b="1" dirty="0" smtClean="0"/>
                <a:t>WW1</a:t>
              </a:r>
            </a:p>
          </p:txBody>
        </p:sp>
      </p:grpSp>
    </p:spTree>
    <p:extLst>
      <p:ext uri="{BB962C8B-B14F-4D97-AF65-F5344CB8AC3E}">
        <p14:creationId xmlns:p14="http://schemas.microsoft.com/office/powerpoint/2010/main" val="76767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7"/>
          </a:xfrm>
        </p:spPr>
        <p:txBody>
          <a:bodyPr>
            <a:normAutofit/>
          </a:bodyPr>
          <a:lstStyle/>
          <a:p>
            <a:r>
              <a:rPr lang="en-GB" altLang="en-US" dirty="0" smtClean="0"/>
              <a:t>Parallel UK and US HA in 1990s, used different battle data sets</a:t>
            </a:r>
          </a:p>
          <a:p>
            <a:pPr lvl="1"/>
            <a:r>
              <a:rPr lang="en-GB" altLang="en-US" dirty="0" smtClean="0"/>
              <a:t>David Rowland’s DOAE data</a:t>
            </a:r>
          </a:p>
          <a:p>
            <a:pPr lvl="1"/>
            <a:r>
              <a:rPr lang="en-GB" altLang="en-US" dirty="0" smtClean="0"/>
              <a:t>Goodman &amp; Young (1996) CORDA database</a:t>
            </a:r>
          </a:p>
          <a:p>
            <a:r>
              <a:rPr lang="en-GB" altLang="en-US" dirty="0"/>
              <a:t>Dstl received Helmbold CDB91G in </a:t>
            </a:r>
            <a:r>
              <a:rPr lang="en-GB" altLang="en-US" dirty="0" smtClean="0"/>
              <a:t>2007</a:t>
            </a:r>
          </a:p>
          <a:p>
            <a:r>
              <a:rPr lang="en-GB" altLang="en-US" dirty="0" smtClean="0"/>
              <a:t>First aware of Helmbold problems from Rotte and Schmidt (2003)</a:t>
            </a:r>
          </a:p>
          <a:p>
            <a:pPr lvl="1"/>
            <a:r>
              <a:rPr lang="en-GB" altLang="en-US" dirty="0" smtClean="0"/>
              <a:t>shortcomings described by Biddle (2008) and Syms (2009)</a:t>
            </a:r>
          </a:p>
          <a:p>
            <a:r>
              <a:rPr lang="en-GB" altLang="en-US" dirty="0" smtClean="0"/>
              <a:t>Helmbold and CORDA data used together in a 2013 Dstl study</a:t>
            </a:r>
          </a:p>
          <a:p>
            <a:pPr lvl="1"/>
            <a:r>
              <a:rPr lang="en-GB" altLang="en-US" dirty="0" smtClean="0"/>
              <a:t>post-WW1 data points combined to analyse effects of force ratios</a:t>
            </a:r>
          </a:p>
          <a:p>
            <a:pPr lvl="1"/>
            <a:r>
              <a:rPr lang="en-GB" altLang="en-US" dirty="0" smtClean="0"/>
              <a:t>many lines deleted because of incomplete or inaccurate data</a:t>
            </a:r>
            <a:endParaRPr lang="en-GB" altLang="en-US" dirty="0"/>
          </a:p>
          <a:p>
            <a:r>
              <a:rPr lang="en-GB" altLang="en-US" dirty="0" smtClean="0"/>
              <a:t>Similar data sets requested on many occasions since</a:t>
            </a:r>
          </a:p>
          <a:p>
            <a:endParaRPr lang="en-GB" altLang="en-US" dirty="0" smtClean="0"/>
          </a:p>
          <a:p>
            <a:endParaRPr lang="en-GB" altLang="en-US" dirty="0" smtClean="0"/>
          </a:p>
          <a:p>
            <a:endParaRPr lang="en-GB" altLang="en-US" dirty="0"/>
          </a:p>
        </p:txBody>
      </p:sp>
      <p:sp>
        <p:nvSpPr>
          <p:cNvPr id="3" name="Title 2"/>
          <p:cNvSpPr>
            <a:spLocks noGrp="1"/>
          </p:cNvSpPr>
          <p:nvPr>
            <p:ph type="title"/>
          </p:nvPr>
        </p:nvSpPr>
        <p:spPr/>
        <p:txBody>
          <a:bodyPr/>
          <a:lstStyle/>
          <a:p>
            <a:r>
              <a:rPr lang="en-GB" altLang="en-US" dirty="0" smtClean="0"/>
              <a:t>Background</a:t>
            </a:r>
            <a:r>
              <a:rPr lang="en-GB" altLang="en-US" dirty="0"/>
              <a:t> </a:t>
            </a:r>
            <a:r>
              <a:rPr lang="en-GB" altLang="en-US" dirty="0" smtClean="0"/>
              <a:t>to </a:t>
            </a:r>
            <a:r>
              <a:rPr lang="en-GB" altLang="en-US" dirty="0" smtClean="0"/>
              <a:t>the updating </a:t>
            </a:r>
            <a:r>
              <a:rPr lang="en-GB" altLang="en-US" dirty="0" smtClean="0"/>
              <a:t>project</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4</a:t>
            </a:fld>
            <a:endParaRPr lang="en-GB"/>
          </a:p>
        </p:txBody>
      </p:sp>
      <p:sp>
        <p:nvSpPr>
          <p:cNvPr id="5"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Tree>
    <p:extLst>
      <p:ext uri="{BB962C8B-B14F-4D97-AF65-F5344CB8AC3E}">
        <p14:creationId xmlns:p14="http://schemas.microsoft.com/office/powerpoint/2010/main" val="2866968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469781"/>
          </a:xfrm>
        </p:spPr>
        <p:txBody>
          <a:bodyPr>
            <a:normAutofit/>
          </a:bodyPr>
          <a:lstStyle/>
          <a:p>
            <a:r>
              <a:rPr lang="en-GB" altLang="en-US" dirty="0" smtClean="0"/>
              <a:t>Making the data more relevant to HA in the 2020s</a:t>
            </a:r>
          </a:p>
          <a:p>
            <a:pPr lvl="1"/>
            <a:r>
              <a:rPr lang="en-GB" altLang="en-US" dirty="0" smtClean="0"/>
              <a:t>following recent Dstl project experience</a:t>
            </a:r>
          </a:p>
          <a:p>
            <a:r>
              <a:rPr lang="en-GB" altLang="en-US" dirty="0" smtClean="0"/>
              <a:t>Improving confidence </a:t>
            </a:r>
            <a:r>
              <a:rPr lang="en-GB" altLang="en-US" dirty="0" smtClean="0"/>
              <a:t>in the </a:t>
            </a:r>
            <a:r>
              <a:rPr lang="en-GB" altLang="en-US" dirty="0" smtClean="0"/>
              <a:t>data</a:t>
            </a:r>
          </a:p>
          <a:p>
            <a:r>
              <a:rPr lang="en-GB" altLang="en-US" dirty="0" smtClean="0"/>
              <a:t>Completing the data with estimates, to avoid wholesale deletions</a:t>
            </a:r>
          </a:p>
          <a:p>
            <a:r>
              <a:rPr lang="en-GB" altLang="en-US" dirty="0"/>
              <a:t>Adding </a:t>
            </a:r>
            <a:r>
              <a:rPr lang="en-GB" altLang="en-US" dirty="0" smtClean="0"/>
              <a:t>data fields where needed</a:t>
            </a:r>
          </a:p>
          <a:p>
            <a:pPr lvl="1"/>
            <a:r>
              <a:rPr lang="en-GB" altLang="en-US" dirty="0" smtClean="0"/>
              <a:t>following recent experience of where we needed more data</a:t>
            </a:r>
          </a:p>
          <a:p>
            <a:r>
              <a:rPr lang="en-GB" altLang="en-US" dirty="0" smtClean="0"/>
              <a:t>Improving data transparency</a:t>
            </a:r>
          </a:p>
          <a:p>
            <a:pPr lvl="1"/>
            <a:r>
              <a:rPr lang="en-GB" altLang="en-US" dirty="0" smtClean="0"/>
              <a:t>recording assumptions </a:t>
            </a:r>
            <a:r>
              <a:rPr lang="en-GB" altLang="en-US" dirty="0" smtClean="0"/>
              <a:t>and </a:t>
            </a:r>
            <a:r>
              <a:rPr lang="en-GB" altLang="en-US" dirty="0" smtClean="0"/>
              <a:t>data sources</a:t>
            </a:r>
            <a:endParaRPr lang="en-GB" altLang="en-US" dirty="0"/>
          </a:p>
          <a:p>
            <a:r>
              <a:rPr lang="en-GB" altLang="en-US" dirty="0" smtClean="0"/>
              <a:t>Improving formats and readability</a:t>
            </a:r>
          </a:p>
          <a:p>
            <a:pPr lvl="1"/>
            <a:r>
              <a:rPr lang="en-GB" altLang="en-US" dirty="0"/>
              <a:t>spreadsheets have improved since 1991!</a:t>
            </a:r>
          </a:p>
          <a:p>
            <a:endParaRPr lang="en-GB" altLang="en-US" dirty="0" smtClean="0"/>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Project aims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5</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Tree>
    <p:extLst>
      <p:ext uri="{BB962C8B-B14F-4D97-AF65-F5344CB8AC3E}">
        <p14:creationId xmlns:p14="http://schemas.microsoft.com/office/powerpoint/2010/main" val="414175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0"/>
            <a:ext cx="8630716" cy="3744418"/>
          </a:xfrm>
        </p:spPr>
        <p:txBody>
          <a:bodyPr>
            <a:normAutofit/>
          </a:bodyPr>
          <a:lstStyle/>
          <a:p>
            <a:r>
              <a:rPr lang="en-GB" altLang="en-US" dirty="0" smtClean="0"/>
              <a:t>Simplifying the data structure</a:t>
            </a:r>
          </a:p>
          <a:p>
            <a:pPr lvl="1"/>
            <a:r>
              <a:rPr lang="en-GB" altLang="en-US" dirty="0" smtClean="0"/>
              <a:t>focusing on the most </a:t>
            </a:r>
            <a:r>
              <a:rPr lang="en-GB" altLang="en-US" dirty="0"/>
              <a:t>useful</a:t>
            </a:r>
            <a:r>
              <a:rPr lang="en-GB" altLang="en-US" dirty="0" smtClean="0"/>
              <a:t> data fields, discarding some others</a:t>
            </a:r>
          </a:p>
          <a:p>
            <a:r>
              <a:rPr lang="en-GB" altLang="en-US" dirty="0" smtClean="0"/>
              <a:t>Adding detail on casualties and losses</a:t>
            </a:r>
          </a:p>
          <a:p>
            <a:r>
              <a:rPr lang="en-GB" altLang="en-US" dirty="0" smtClean="0"/>
              <a:t>Adding some new data points where needed</a:t>
            </a:r>
          </a:p>
          <a:p>
            <a:pPr lvl="1"/>
            <a:r>
              <a:rPr lang="en-GB" altLang="en-US" dirty="0" smtClean="0"/>
              <a:t>improving historical ‘balance’, e.g. on Russia, and post-1945 conflicts</a:t>
            </a:r>
          </a:p>
          <a:p>
            <a:pPr lvl="1"/>
            <a:r>
              <a:rPr lang="en-GB" altLang="en-US" dirty="0" smtClean="0"/>
              <a:t>adding some post-1982 battles</a:t>
            </a:r>
          </a:p>
          <a:p>
            <a:r>
              <a:rPr lang="en-GB" altLang="en-US" dirty="0"/>
              <a:t>Cleaning the existing data</a:t>
            </a:r>
          </a:p>
          <a:p>
            <a:pPr lvl="1"/>
            <a:r>
              <a:rPr lang="en-GB" altLang="en-US" dirty="0" smtClean="0"/>
              <a:t>filling data gaps, revising data</a:t>
            </a:r>
            <a:r>
              <a:rPr lang="en-GB" altLang="en-US" dirty="0"/>
              <a:t>, removing </a:t>
            </a:r>
            <a:r>
              <a:rPr lang="en-GB" altLang="en-US" dirty="0" smtClean="0"/>
              <a:t>duplicates</a:t>
            </a:r>
            <a:r>
              <a:rPr lang="en-GB" altLang="en-US" dirty="0"/>
              <a:t>, correcting typos</a:t>
            </a:r>
            <a:endParaRPr lang="en-GB" altLang="en-US" dirty="0" smtClean="0"/>
          </a:p>
          <a:p>
            <a:r>
              <a:rPr lang="en-GB" altLang="en-US" dirty="0" smtClean="0"/>
              <a:t>Exploiting data sources published since 1991</a:t>
            </a:r>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The aims in practice</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6</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Tree>
    <p:extLst>
      <p:ext uri="{BB962C8B-B14F-4D97-AF65-F5344CB8AC3E}">
        <p14:creationId xmlns:p14="http://schemas.microsoft.com/office/powerpoint/2010/main" val="2965820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1"/>
            <a:ext cx="8630716" cy="3455184"/>
          </a:xfrm>
        </p:spPr>
        <p:txBody>
          <a:bodyPr>
            <a:normAutofit/>
          </a:bodyPr>
          <a:lstStyle/>
          <a:p>
            <a:r>
              <a:rPr lang="en-GB" altLang="en-US" dirty="0" smtClean="0"/>
              <a:t>Much pre-1900 data was from </a:t>
            </a:r>
            <a:r>
              <a:rPr lang="en-GB" altLang="en-US" dirty="0" err="1" smtClean="0"/>
              <a:t>Bodart</a:t>
            </a:r>
            <a:r>
              <a:rPr lang="en-GB" altLang="en-US" dirty="0" smtClean="0"/>
              <a:t> (1908)</a:t>
            </a:r>
          </a:p>
          <a:p>
            <a:pPr lvl="1"/>
            <a:r>
              <a:rPr lang="en-GB" altLang="en-US" dirty="0" smtClean="0"/>
              <a:t>a book of data cataloguing statistics </a:t>
            </a:r>
            <a:r>
              <a:rPr lang="en-GB" altLang="en-US" dirty="0"/>
              <a:t>for ≈</a:t>
            </a:r>
            <a:r>
              <a:rPr lang="en-GB" altLang="en-US" dirty="0" smtClean="0"/>
              <a:t>1400 battles, 1619–1905</a:t>
            </a:r>
          </a:p>
          <a:p>
            <a:pPr lvl="1"/>
            <a:r>
              <a:rPr lang="en-GB" altLang="en-US" dirty="0" smtClean="0"/>
              <a:t>now available online at </a:t>
            </a:r>
            <a:r>
              <a:rPr lang="en-GB" altLang="en-US" u="sng" dirty="0" smtClean="0">
                <a:solidFill>
                  <a:srgbClr val="0000FF"/>
                </a:solidFill>
              </a:rPr>
              <a:t>gutenberg.org</a:t>
            </a:r>
          </a:p>
          <a:p>
            <a:r>
              <a:rPr lang="en-GB" altLang="en-US" dirty="0" smtClean="0"/>
              <a:t>Purchased </a:t>
            </a:r>
            <a:r>
              <a:rPr lang="en-GB" altLang="en-US" dirty="0" err="1" smtClean="0"/>
              <a:t>Clodfelter’s</a:t>
            </a:r>
            <a:r>
              <a:rPr lang="en-GB" altLang="en-US" dirty="0" smtClean="0"/>
              <a:t> (2002) </a:t>
            </a:r>
            <a:r>
              <a:rPr lang="en-GB" altLang="en-US" i="1" dirty="0" smtClean="0"/>
              <a:t>‘Warfare and Armed Conflicts’</a:t>
            </a:r>
          </a:p>
          <a:p>
            <a:pPr lvl="1"/>
            <a:r>
              <a:rPr lang="en-GB" altLang="en-US" dirty="0" smtClean="0"/>
              <a:t>a monumental data compilation from 1500–2000</a:t>
            </a:r>
          </a:p>
          <a:p>
            <a:pPr lvl="1"/>
            <a:r>
              <a:rPr lang="en-GB" altLang="en-US" dirty="0" smtClean="0"/>
              <a:t>also Smith (1998) on the Revolutionary and Napoleonic Wars</a:t>
            </a:r>
          </a:p>
          <a:p>
            <a:r>
              <a:rPr lang="en-GB" altLang="en-US" dirty="0" smtClean="0"/>
              <a:t>Post-1991 research in Russian archives</a:t>
            </a:r>
          </a:p>
          <a:p>
            <a:pPr lvl="1"/>
            <a:r>
              <a:rPr lang="en-GB" altLang="en-US" dirty="0" smtClean="0"/>
              <a:t>e.g. David Glantz </a:t>
            </a:r>
            <a:r>
              <a:rPr lang="en-GB" altLang="en-US" i="1" dirty="0" smtClean="0"/>
              <a:t>et al</a:t>
            </a:r>
            <a:r>
              <a:rPr lang="en-GB" altLang="en-US" dirty="0" smtClean="0"/>
              <a:t>., and Soviet losses data book by </a:t>
            </a:r>
            <a:r>
              <a:rPr lang="en-GB" altLang="en-US" dirty="0" err="1" smtClean="0"/>
              <a:t>Krivosheev</a:t>
            </a:r>
            <a:r>
              <a:rPr lang="en-GB" altLang="en-US" dirty="0" smtClean="0"/>
              <a:t> (1997)</a:t>
            </a:r>
          </a:p>
          <a:p>
            <a:r>
              <a:rPr lang="en-GB" altLang="en-US" dirty="0" smtClean="0"/>
              <a:t>More official histories published, in paper and online</a:t>
            </a:r>
            <a:endParaRPr lang="en-GB" altLang="en-US" dirty="0"/>
          </a:p>
          <a:p>
            <a:endParaRPr lang="en-GB" altLang="en-US" dirty="0"/>
          </a:p>
        </p:txBody>
      </p:sp>
      <p:sp>
        <p:nvSpPr>
          <p:cNvPr id="3" name="Title 2"/>
          <p:cNvSpPr>
            <a:spLocks noGrp="1"/>
          </p:cNvSpPr>
          <p:nvPr>
            <p:ph type="title"/>
          </p:nvPr>
        </p:nvSpPr>
        <p:spPr/>
        <p:txBody>
          <a:bodyPr/>
          <a:lstStyle/>
          <a:p>
            <a:r>
              <a:rPr lang="en-GB" dirty="0" smtClean="0"/>
              <a:t>Data sources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7</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Tree>
    <p:extLst>
      <p:ext uri="{BB962C8B-B14F-4D97-AF65-F5344CB8AC3E}">
        <p14:creationId xmlns:p14="http://schemas.microsoft.com/office/powerpoint/2010/main" val="53843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1"/>
            <a:ext cx="8630716" cy="3455184"/>
          </a:xfrm>
        </p:spPr>
        <p:txBody>
          <a:bodyPr>
            <a:normAutofit/>
          </a:bodyPr>
          <a:lstStyle/>
          <a:p>
            <a:r>
              <a:rPr lang="en-GB" altLang="en-US" dirty="0" smtClean="0"/>
              <a:t>Terrain split into relief (ground form) and ground cover</a:t>
            </a:r>
          </a:p>
          <a:p>
            <a:pPr lvl="1"/>
            <a:r>
              <a:rPr lang="en-GB" altLang="en-US" dirty="0" smtClean="0"/>
              <a:t>climate types clarified using the Köppen-Geiger system</a:t>
            </a:r>
          </a:p>
          <a:p>
            <a:r>
              <a:rPr lang="en-GB" altLang="en-US" dirty="0" smtClean="0"/>
              <a:t>Battles flagged as either ‘Full’ or ‘Part’</a:t>
            </a:r>
          </a:p>
          <a:p>
            <a:pPr lvl="1"/>
            <a:r>
              <a:rPr lang="en-GB" altLang="en-US" dirty="0" smtClean="0"/>
              <a:t>where a ‘Part’ battle is a component of another ‘Full’ battle</a:t>
            </a:r>
          </a:p>
          <a:p>
            <a:r>
              <a:rPr lang="en-GB" altLang="en-US" dirty="0" smtClean="0"/>
              <a:t>An ‘echelon’ field added for attacker’s and defender’s command level</a:t>
            </a:r>
          </a:p>
          <a:p>
            <a:pPr lvl="1"/>
            <a:r>
              <a:rPr lang="en-GB" altLang="en-US" dirty="0" smtClean="0"/>
              <a:t>allowing (for example) divisional attacks to be selected for analysis</a:t>
            </a:r>
          </a:p>
          <a:p>
            <a:r>
              <a:rPr lang="en-GB" altLang="en-US" dirty="0" smtClean="0"/>
              <a:t>Losses split into KiA, WiA, and PoWs</a:t>
            </a:r>
          </a:p>
          <a:p>
            <a:pPr lvl="1"/>
            <a:r>
              <a:rPr lang="en-GB" altLang="en-US" dirty="0" smtClean="0"/>
              <a:t>insufficient data for a separate MiA category</a:t>
            </a:r>
          </a:p>
          <a:p>
            <a:pPr lvl="1"/>
            <a:r>
              <a:rPr lang="en-GB" altLang="en-US" dirty="0" err="1" smtClean="0"/>
              <a:t>MiAs</a:t>
            </a:r>
            <a:r>
              <a:rPr lang="en-GB" altLang="en-US" dirty="0" smtClean="0"/>
              <a:t> added to KiAs or PoWs using best estimates</a:t>
            </a:r>
            <a:endParaRPr lang="en-GB" altLang="en-US" dirty="0"/>
          </a:p>
          <a:p>
            <a:endParaRPr lang="en-GB" altLang="en-US" dirty="0" smtClean="0"/>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New data fields</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8</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Tree>
    <p:extLst>
      <p:ext uri="{BB962C8B-B14F-4D97-AF65-F5344CB8AC3E}">
        <p14:creationId xmlns:p14="http://schemas.microsoft.com/office/powerpoint/2010/main" val="222653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131591"/>
            <a:ext cx="8630716" cy="3455184"/>
          </a:xfrm>
        </p:spPr>
        <p:txBody>
          <a:bodyPr>
            <a:normAutofit/>
          </a:bodyPr>
          <a:lstStyle/>
          <a:p>
            <a:r>
              <a:rPr lang="en-GB" altLang="en-US" dirty="0" smtClean="0"/>
              <a:t>Start date and duration replaces Helmbold’s start and end dates</a:t>
            </a:r>
          </a:p>
          <a:p>
            <a:pPr lvl="1"/>
            <a:r>
              <a:rPr lang="en-GB" altLang="en-US" dirty="0" smtClean="0"/>
              <a:t>greatly simplifies analysis and data cleaning</a:t>
            </a:r>
          </a:p>
          <a:p>
            <a:pPr lvl="2"/>
            <a:r>
              <a:rPr lang="en-GB" altLang="en-US" dirty="0" smtClean="0"/>
              <a:t>Helmbold’s end dates had the most errors of all fields</a:t>
            </a:r>
          </a:p>
          <a:p>
            <a:r>
              <a:rPr lang="en-GB" altLang="en-US" dirty="0" smtClean="0"/>
              <a:t>All conditional data fields have been removed</a:t>
            </a:r>
          </a:p>
          <a:p>
            <a:pPr lvl="1"/>
            <a:r>
              <a:rPr lang="en-GB" altLang="en-US" dirty="0" smtClean="0"/>
              <a:t>near-impossible to use for analysis</a:t>
            </a:r>
          </a:p>
          <a:p>
            <a:pPr lvl="1"/>
            <a:r>
              <a:rPr lang="en-GB" altLang="en-US" dirty="0" smtClean="0"/>
              <a:t>participant numbers now always the maximum present on each side</a:t>
            </a:r>
          </a:p>
          <a:p>
            <a:r>
              <a:rPr lang="en-GB" altLang="en-US" dirty="0" smtClean="0"/>
              <a:t>Battles phases have been removed</a:t>
            </a:r>
          </a:p>
          <a:p>
            <a:pPr lvl="1"/>
            <a:r>
              <a:rPr lang="en-GB" altLang="en-US" dirty="0" smtClean="0"/>
              <a:t>were never used for analysis, as far as is known</a:t>
            </a:r>
          </a:p>
          <a:p>
            <a:endParaRPr lang="en-GB" altLang="en-US" dirty="0" smtClean="0"/>
          </a:p>
          <a:p>
            <a:endParaRPr lang="en-GB" altLang="en-US" dirty="0" smtClean="0"/>
          </a:p>
          <a:p>
            <a:endParaRPr lang="en-GB" altLang="en-US" dirty="0"/>
          </a:p>
          <a:p>
            <a:endParaRPr lang="en-GB" altLang="en-US" dirty="0"/>
          </a:p>
        </p:txBody>
      </p:sp>
      <p:sp>
        <p:nvSpPr>
          <p:cNvPr id="3" name="Title 2"/>
          <p:cNvSpPr>
            <a:spLocks noGrp="1"/>
          </p:cNvSpPr>
          <p:nvPr>
            <p:ph type="title"/>
          </p:nvPr>
        </p:nvSpPr>
        <p:spPr/>
        <p:txBody>
          <a:bodyPr/>
          <a:lstStyle/>
          <a:p>
            <a:r>
              <a:rPr lang="en-GB" dirty="0" smtClean="0"/>
              <a:t>Other data fields simplified</a:t>
            </a:r>
            <a:endParaRPr lang="en-GB" dirty="0"/>
          </a:p>
        </p:txBody>
      </p:sp>
      <p:sp>
        <p:nvSpPr>
          <p:cNvPr id="4" name="Slide Number Placeholder 3"/>
          <p:cNvSpPr>
            <a:spLocks noGrp="1"/>
          </p:cNvSpPr>
          <p:nvPr>
            <p:ph type="sldNum" sz="quarter" idx="11"/>
          </p:nvPr>
        </p:nvSpPr>
        <p:spPr/>
        <p:txBody>
          <a:bodyPr/>
          <a:lstStyle/>
          <a:p>
            <a:fld id="{41D5E06E-8463-49C0-8B6A-3B9E03BCC454}" type="slidenum">
              <a:rPr lang="en-GB" smtClean="0"/>
              <a:t>9</a:t>
            </a:fld>
            <a:endParaRPr lang="en-GB"/>
          </a:p>
        </p:txBody>
      </p:sp>
      <p:sp>
        <p:nvSpPr>
          <p:cNvPr id="6" name="Footer Placeholder 4"/>
          <p:cNvSpPr>
            <a:spLocks noGrp="1"/>
          </p:cNvSpPr>
          <p:nvPr>
            <p:ph type="ftr" sz="quarter" idx="12"/>
          </p:nvPr>
        </p:nvSpPr>
        <p:spPr>
          <a:xfrm>
            <a:off x="7668343" y="4601371"/>
            <a:ext cx="1213893" cy="274637"/>
          </a:xfrm>
        </p:spPr>
        <p:txBody>
          <a:bodyPr/>
          <a:lstStyle/>
          <a:p>
            <a:r>
              <a:rPr lang="en-GB" dirty="0"/>
              <a:t>UK  </a:t>
            </a:r>
            <a:r>
              <a:rPr lang="en-GB" dirty="0" smtClean="0"/>
              <a:t>OFFICIAL</a:t>
            </a:r>
            <a:endParaRPr lang="en-GB" dirty="0"/>
          </a:p>
        </p:txBody>
      </p:sp>
    </p:spTree>
    <p:extLst>
      <p:ext uri="{BB962C8B-B14F-4D97-AF65-F5344CB8AC3E}">
        <p14:creationId xmlns:p14="http://schemas.microsoft.com/office/powerpoint/2010/main" val="44014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theme/theme1.xml><?xml version="1.0" encoding="utf-8"?>
<a:theme xmlns:a="http://schemas.openxmlformats.org/drawingml/2006/main" name="Custom Design">
  <a:themeElements>
    <a:clrScheme name="Master PowerPoint Template">
      <a:dk1>
        <a:srgbClr val="000000"/>
      </a:dk1>
      <a:lt1>
        <a:sysClr val="window" lastClr="FFFFFF"/>
      </a:lt1>
      <a:dk2>
        <a:srgbClr val="14022E"/>
      </a:dk2>
      <a:lt2>
        <a:srgbClr val="FFFFFF"/>
      </a:lt2>
      <a:accent1>
        <a:srgbClr val="CD2456"/>
      </a:accent1>
      <a:accent2>
        <a:srgbClr val="36BCEE"/>
      </a:accent2>
      <a:accent3>
        <a:srgbClr val="7B67A8"/>
      </a:accent3>
      <a:accent4>
        <a:srgbClr val="2EB5B2"/>
      </a:accent4>
      <a:accent5>
        <a:srgbClr val="EF7835"/>
      </a:accent5>
      <a:accent6>
        <a:srgbClr val="FDDD3E"/>
      </a:accent6>
      <a:hlink>
        <a:srgbClr val="0092CF"/>
      </a:hlink>
      <a:folHlink>
        <a:srgbClr val="7379B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marL="285750" indent="-285750">
          <a:buClr>
            <a:schemeClr val="accent1"/>
          </a:buClr>
          <a:buSzPct val="110000"/>
          <a:buFont typeface="Wingdings" panose="05000000000000000000" pitchFamily="2" charset="2"/>
          <a:buChar char="§"/>
          <a:defRPr dirty="0" smtClean="0"/>
        </a:defPPr>
      </a:lstStyle>
    </a:txDef>
  </a:objectDefaults>
  <a:extraClrSchemeLst/>
  <a:extLst>
    <a:ext uri="{05A4C25C-085E-4340-85A3-A5531E510DB2}">
      <thm15:themeFamily xmlns:thm15="http://schemas.microsoft.com/office/thememl/2012/main" name="Presentation1" id="{370B588C-F70F-45A5-BB31-474BFF7DA875}" vid="{1D83BAAF-1948-4825-A723-77BA2FF436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e45fef5f-20ce-4a01-844f-e62606f21384">RJSW6R2U7D43-127-2571</_dlc_DocId>
    <_dlc_DocIdUrl xmlns="e45fef5f-20ce-4a01-844f-e62606f21384">
      <Url>http://home/News/_layouts/DocIdRedir.aspx?ID=RJSW6R2U7D43-127-2571</Url>
      <Description>RJSW6R2U7D43-127-2571</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B61E5B231530A4EA744FFA60C139F4A" ma:contentTypeVersion="1" ma:contentTypeDescription="Create a new document." ma:contentTypeScope="" ma:versionID="a4efe0a812ad387b22bee5409bc4ee9c">
  <xsd:schema xmlns:xsd="http://www.w3.org/2001/XMLSchema" xmlns:xs="http://www.w3.org/2001/XMLSchema" xmlns:p="http://schemas.microsoft.com/office/2006/metadata/properties" xmlns:ns1="http://schemas.microsoft.com/sharepoint/v3" xmlns:ns2="e45fef5f-20ce-4a01-844f-e62606f21384" targetNamespace="http://schemas.microsoft.com/office/2006/metadata/properties" ma:root="true" ma:fieldsID="80ede0743e0cb841f6e543234c7e0e55" ns1:_="" ns2:_="">
    <xsd:import namespace="http://schemas.microsoft.com/sharepoint/v3"/>
    <xsd:import namespace="e45fef5f-20ce-4a01-844f-e62606f21384"/>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5fef5f-20ce-4a01-844f-e62606f21384"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F7EDCB0-008E-401E-B872-986C9240FAA5}">
  <ds:schemaRefs>
    <ds:schemaRef ds:uri="http://purl.org/dc/elements/1.1/"/>
    <ds:schemaRef ds:uri="http://schemas.microsoft.com/office/2006/metadata/properties"/>
    <ds:schemaRef ds:uri="e45fef5f-20ce-4a01-844f-e62606f21384"/>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17ADCBDF-311A-4E52-B6E6-DC40F26B2E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45fef5f-20ce-4a01-844f-e62606f213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3A1156-0767-485D-AE32-7BABD3E37692}">
  <ds:schemaRefs>
    <ds:schemaRef ds:uri="http://schemas.microsoft.com/sharepoint/v3/contenttype/forms"/>
  </ds:schemaRefs>
</ds:datastoreItem>
</file>

<file path=customXml/itemProps4.xml><?xml version="1.0" encoding="utf-8"?>
<ds:datastoreItem xmlns:ds="http://schemas.openxmlformats.org/officeDocument/2006/customXml" ds:itemID="{3C414178-5CE3-446A-84AA-179B8D75D51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4318</TotalTime>
  <Words>1475</Words>
  <Application>Microsoft Office PowerPoint</Application>
  <PresentationFormat>On-screen Show (16:9)</PresentationFormat>
  <Paragraphs>212</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MS Shell Dlg 2</vt:lpstr>
      <vt:lpstr>Wingdings</vt:lpstr>
      <vt:lpstr>Custom Design</vt:lpstr>
      <vt:lpstr>Updating the Helmbold  Land Battle Database</vt:lpstr>
      <vt:lpstr>Topics</vt:lpstr>
      <vt:lpstr>The Helmbold Land Battles Database</vt:lpstr>
      <vt:lpstr>Background to the updating project</vt:lpstr>
      <vt:lpstr>Project aims</vt:lpstr>
      <vt:lpstr>The aims in practice</vt:lpstr>
      <vt:lpstr>Data sources</vt:lpstr>
      <vt:lpstr>New data fields</vt:lpstr>
      <vt:lpstr>Other data fields simplified</vt:lpstr>
      <vt:lpstr>Numbers and battle losses example</vt:lpstr>
      <vt:lpstr>Some new battles added</vt:lpstr>
      <vt:lpstr>Revising the qualitative data fields</vt:lpstr>
      <vt:lpstr>Revised database characteristics (1)</vt:lpstr>
      <vt:lpstr>Revised database characteristics (2)</vt:lpstr>
      <vt:lpstr>Conclusions</vt:lpstr>
      <vt:lpstr>References</vt:lpstr>
      <vt:lpstr>Questions?</vt:lpstr>
    </vt:vector>
  </TitlesOfParts>
  <Company>Authorised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Threats to C2 Workshop Day 1 Identification of C2 threats and their impacts</dc:title>
  <dc:creator>Kashyap Anjna K</dc:creator>
  <cp:lastModifiedBy>Syms Paul R</cp:lastModifiedBy>
  <cp:revision>307</cp:revision>
  <cp:lastPrinted>2019-07-09T10:44:40Z</cp:lastPrinted>
  <dcterms:created xsi:type="dcterms:W3CDTF">2021-01-11T11:56:14Z</dcterms:created>
  <dcterms:modified xsi:type="dcterms:W3CDTF">2022-07-16T18:36:48Z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0x0101002B61E5B231530A4EA744FFA60C139F4A</vt:lpwstr>
  </property>
  <property fmtid="{D5CDD505-2E9C-101B-9397-08002B2CF9AE}" pid="3" name="_dlc_DocIdItemGuid">
    <vt:lpwstr>5f2c302a-6fb2-4683-9a10-124abc0f9280</vt:lpwstr>
  </property>
</Properties>
</file>