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4"/>
  </p:sldMasterIdLst>
  <p:notesMasterIdLst>
    <p:notesMasterId r:id="rId20"/>
  </p:notesMasterIdLst>
  <p:handoutMasterIdLst>
    <p:handoutMasterId r:id="rId21"/>
  </p:handoutMasterIdLst>
  <p:sldIdLst>
    <p:sldId id="551" r:id="rId5"/>
    <p:sldId id="552" r:id="rId6"/>
    <p:sldId id="553" r:id="rId7"/>
    <p:sldId id="564" r:id="rId8"/>
    <p:sldId id="565" r:id="rId9"/>
    <p:sldId id="556" r:id="rId10"/>
    <p:sldId id="571" r:id="rId11"/>
    <p:sldId id="555" r:id="rId12"/>
    <p:sldId id="557" r:id="rId13"/>
    <p:sldId id="558" r:id="rId14"/>
    <p:sldId id="560" r:id="rId15"/>
    <p:sldId id="566" r:id="rId16"/>
    <p:sldId id="570" r:id="rId17"/>
    <p:sldId id="562" r:id="rId18"/>
    <p:sldId id="561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70">
          <p15:clr>
            <a:srgbClr val="A4A3A4"/>
          </p15:clr>
        </p15:guide>
        <p15:guide id="2" pos="28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B2E"/>
    <a:srgbClr val="E60000"/>
    <a:srgbClr val="004785"/>
    <a:srgbClr val="EE3124"/>
    <a:srgbClr val="165189"/>
    <a:srgbClr val="949CA1"/>
    <a:srgbClr val="444F51"/>
    <a:srgbClr val="004B8D"/>
    <a:srgbClr val="004B8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DAB896-1912-4A37-959C-98E5B59FFC36}" v="41" dt="2022-07-15T14:29:18.7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464" y="-200"/>
      </p:cViewPr>
      <p:guideLst>
        <p:guide orient="horz" pos="4270"/>
        <p:guide pos="280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0636"/>
            <a:ext cx="3038710" cy="46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1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30175"/>
            <a:ext cx="3038710" cy="46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1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3288" y="8965561"/>
            <a:ext cx="3038710" cy="25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sz="100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Page </a:t>
            </a:r>
            <a:fld id="{8C3C5A69-C398-4CC5-9CC9-428E846F750B}" type="slidenum">
              <a:rPr lang="en-US" sz="100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‹#›</a:t>
            </a:fld>
            <a:r>
              <a:rPr lang="en-US" sz="100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 | © Catalyze 2012</a:t>
            </a:r>
          </a:p>
        </p:txBody>
      </p:sp>
    </p:spTree>
    <p:extLst>
      <p:ext uri="{BB962C8B-B14F-4D97-AF65-F5344CB8AC3E}">
        <p14:creationId xmlns:p14="http://schemas.microsoft.com/office/powerpoint/2010/main" val="2689545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38710" cy="46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060" y="1"/>
            <a:ext cx="3038710" cy="46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67" y="4415087"/>
            <a:ext cx="5607667" cy="418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30175"/>
            <a:ext cx="3038710" cy="46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159" y="8831654"/>
            <a:ext cx="3038710" cy="46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Page </a:t>
            </a:r>
            <a:fld id="{8C3C5A69-C398-4CC5-9CC9-428E846F750B}" type="slidenum">
              <a:rPr lang="en-US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‹#›</a:t>
            </a:fld>
            <a:r>
              <a:rPr lang="en-US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 | © Catalyze 2012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831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dirty="0">
                <a:solidFill>
                  <a:srgbClr val="004785"/>
                </a:solidFill>
                <a:latin typeface="+mn-lt"/>
              </a:rPr>
              <a:t>Hungarian Algorithm: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i="1" dirty="0">
                <a:solidFill>
                  <a:srgbClr val="004785"/>
                </a:solidFill>
                <a:latin typeface="+mn-lt"/>
              </a:rPr>
              <a:t>Subtract row minima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i="1" dirty="0">
                <a:solidFill>
                  <a:srgbClr val="004785"/>
                </a:solidFill>
                <a:latin typeface="+mn-lt"/>
              </a:rPr>
              <a:t>Subtract column minima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i="1" dirty="0">
                <a:solidFill>
                  <a:srgbClr val="004785"/>
                </a:solidFill>
                <a:latin typeface="+mn-lt"/>
              </a:rPr>
              <a:t>Cover 0s in fewest lines. If line count n &lt; matrix size N go to Step 4, else go to Step 5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i="1" dirty="0">
                <a:solidFill>
                  <a:srgbClr val="004785"/>
                </a:solidFill>
                <a:latin typeface="+mn-lt"/>
              </a:rPr>
              <a:t>Subtract smallest uncovered element from all uncovered elements and add smallest uncovered element to all double covered elements. Go to Step 3.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200" i="1" dirty="0">
                <a:solidFill>
                  <a:srgbClr val="004785"/>
                </a:solidFill>
                <a:latin typeface="+mn-lt"/>
              </a:rPr>
              <a:t>Identify set of Zeros (one per row and one per column). Replace with original values.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Page </a:t>
            </a:r>
            <a:fld id="{8C3C5A69-C398-4CC5-9CC9-428E846F750B}" type="slidenum">
              <a:rPr lang="en-US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pPr>
                <a:defRPr/>
              </a:pPr>
              <a:t>7</a:t>
            </a:fld>
            <a:r>
              <a:rPr lang="en-US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 | © Catalyze 2012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60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red, bicycle, engine, sitting&#10;&#10;Description automatically generated">
            <a:extLst>
              <a:ext uri="{FF2B5EF4-FFF2-40B4-BE49-F238E27FC236}">
                <a16:creationId xmlns:a16="http://schemas.microsoft.com/office/drawing/2014/main" id="{F967B3B7-28B1-407E-A5C5-144F5CC389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r="589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28F7020-B192-4972-89DE-013F6982A41C}"/>
              </a:ext>
            </a:extLst>
          </p:cNvPr>
          <p:cNvSpPr/>
          <p:nvPr userDrawn="1"/>
        </p:nvSpPr>
        <p:spPr bwMode="auto">
          <a:xfrm>
            <a:off x="0" y="0"/>
            <a:ext cx="4048999" cy="6888192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</a:endParaRPr>
          </a:p>
        </p:txBody>
      </p:sp>
      <p:pic>
        <p:nvPicPr>
          <p:cNvPr id="12" name="Picture 2" descr="C:\Users\Pete\Documents\Catalyze\Marketing\NXO\Final Deliverables Nov 11\Catalyze Logo Final 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0" y="6128329"/>
            <a:ext cx="1807767" cy="43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81460" y="1996095"/>
            <a:ext cx="3479657" cy="1187057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Subtitle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81460" y="374642"/>
            <a:ext cx="3479657" cy="1519469"/>
          </a:xfrm>
        </p:spPr>
        <p:txBody>
          <a:bodyPr/>
          <a:lstStyle>
            <a:lvl1pPr marL="0">
              <a:defRPr sz="3200" b="1">
                <a:solidFill>
                  <a:srgbClr val="004785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68" y="109129"/>
            <a:ext cx="8874845" cy="493594"/>
          </a:xfrm>
        </p:spPr>
        <p:txBody>
          <a:bodyPr/>
          <a:lstStyle>
            <a:lvl1pPr>
              <a:defRPr sz="3200">
                <a:solidFill>
                  <a:srgbClr val="00478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13" y="973138"/>
            <a:ext cx="8928100" cy="5236831"/>
          </a:xfrm>
        </p:spPr>
        <p:txBody>
          <a:bodyPr/>
          <a:lstStyle>
            <a:lvl1pPr>
              <a:spcBef>
                <a:spcPts val="1800"/>
              </a:spcBef>
              <a:buClr>
                <a:srgbClr val="ED1B2E"/>
              </a:buClr>
              <a:defRPr/>
            </a:lvl1pPr>
            <a:lvl2pPr>
              <a:spcBef>
                <a:spcPts val="0"/>
              </a:spcBef>
              <a:buClr>
                <a:srgbClr val="ED1B2E"/>
              </a:buClr>
              <a:defRPr/>
            </a:lvl2pPr>
            <a:lvl3pPr>
              <a:spcBef>
                <a:spcPts val="0"/>
              </a:spcBef>
              <a:buClr>
                <a:srgbClr val="ED1B2E"/>
              </a:buClr>
              <a:defRPr/>
            </a:lvl3pPr>
            <a:lvl4pPr>
              <a:spcBef>
                <a:spcPts val="0"/>
              </a:spcBef>
              <a:buClr>
                <a:srgbClr val="ED1B2E"/>
              </a:buClr>
              <a:defRPr/>
            </a:lvl4pPr>
            <a:lvl5pPr marL="2419350" indent="0">
              <a:spcBef>
                <a:spcPts val="0"/>
              </a:spcBef>
              <a:buClr>
                <a:srgbClr val="EE3124"/>
              </a:buClr>
              <a:buNone/>
              <a:defRPr sz="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16" y="973138"/>
            <a:ext cx="4375648" cy="5168900"/>
          </a:xfrm>
        </p:spPr>
        <p:txBody>
          <a:bodyPr/>
          <a:lstStyle>
            <a:lvl1pPr>
              <a:spcBef>
                <a:spcPts val="600"/>
              </a:spcBef>
              <a:buClr>
                <a:srgbClr val="ED1B2E"/>
              </a:buClr>
              <a:defRPr sz="2000">
                <a:solidFill>
                  <a:srgbClr val="004785"/>
                </a:solidFill>
              </a:defRPr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6353" y="973138"/>
            <a:ext cx="4556360" cy="5168900"/>
          </a:xfrm>
        </p:spPr>
        <p:txBody>
          <a:bodyPr/>
          <a:lstStyle>
            <a:lvl1pPr marL="704850" indent="-342900">
              <a:spcBef>
                <a:spcPts val="600"/>
              </a:spcBef>
              <a:buClr>
                <a:srgbClr val="ED1B2E"/>
              </a:buClr>
              <a:buFont typeface="Wingdings" pitchFamily="2" charset="2"/>
              <a:buChar char="n"/>
              <a:defRPr sz="2000">
                <a:solidFill>
                  <a:srgbClr val="004785"/>
                </a:solidFill>
              </a:defRPr>
            </a:lvl1pPr>
            <a:lvl2pPr>
              <a:defRPr sz="1600"/>
            </a:lvl2pPr>
            <a:lvl3pPr>
              <a:defRPr sz="1200"/>
            </a:lvl3pPr>
            <a:lvl4pPr marL="1971675" indent="0">
              <a:buNone/>
              <a:defRPr sz="1400"/>
            </a:lvl4pPr>
            <a:lvl5pPr marL="2419350" indent="0"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7868" y="109129"/>
            <a:ext cx="8874845" cy="493594"/>
          </a:xfrm>
        </p:spPr>
        <p:txBody>
          <a:bodyPr/>
          <a:lstStyle>
            <a:lvl1pPr>
              <a:defRPr sz="3200">
                <a:solidFill>
                  <a:srgbClr val="00478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7868" y="109129"/>
            <a:ext cx="8936618" cy="49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613" y="981075"/>
            <a:ext cx="8866830" cy="518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538330" y="6588291"/>
            <a:ext cx="187273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00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Page </a:t>
            </a:r>
            <a:fld id="{8C3C5A69-C398-4CC5-9CC9-428E846F750B}" type="slidenum">
              <a:rPr lang="en-US" sz="100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pPr algn="r">
                <a:defRPr/>
              </a:pPr>
              <a:t>‹#›</a:t>
            </a:fld>
            <a:r>
              <a:rPr lang="en-US" sz="100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 | © Catalyze 2022</a:t>
            </a: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0" y="660992"/>
            <a:ext cx="9144000" cy="0"/>
          </a:xfrm>
          <a:prstGeom prst="line">
            <a:avLst/>
          </a:prstGeom>
          <a:noFill/>
          <a:ln w="12700">
            <a:solidFill>
              <a:srgbClr val="ED1B2E"/>
            </a:solidFill>
            <a:round/>
            <a:headEnd type="none" w="sm" len="med"/>
            <a:tailEnd type="none" w="sm" len="lg"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9" name="Picture 2" descr="C:\Users\Pete\Documents\Catalyze\Marketing\NXO\Final Deliverables Nov 11\Catalyze Logo Final RG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719" y="6369765"/>
            <a:ext cx="1807767" cy="43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</p:sldLayoutIdLst>
  <p:txStyles>
    <p:titleStyle>
      <a:lvl1pPr marL="85725" indent="-85725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4785"/>
          </a:solidFill>
          <a:latin typeface="Calibri" pitchFamily="34" charset="0"/>
          <a:ea typeface="+mj-ea"/>
          <a:cs typeface="Calibri" pitchFamily="34" charset="0"/>
        </a:defRPr>
      </a:lvl1pPr>
      <a:lvl2pPr marL="85725" indent="-85725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65189"/>
          </a:solidFill>
          <a:latin typeface="Arial Narrow" pitchFamily="34" charset="0"/>
        </a:defRPr>
      </a:lvl2pPr>
      <a:lvl3pPr marL="85725" indent="-85725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65189"/>
          </a:solidFill>
          <a:latin typeface="Arial Narrow" pitchFamily="34" charset="0"/>
        </a:defRPr>
      </a:lvl3pPr>
      <a:lvl4pPr marL="85725" indent="-85725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65189"/>
          </a:solidFill>
          <a:latin typeface="Arial Narrow" pitchFamily="34" charset="0"/>
        </a:defRPr>
      </a:lvl4pPr>
      <a:lvl5pPr marL="85725" indent="-85725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65189"/>
          </a:solidFill>
          <a:latin typeface="Arial Narrow" pitchFamily="34" charset="0"/>
        </a:defRPr>
      </a:lvl5pPr>
      <a:lvl6pPr marL="542925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65189"/>
          </a:solidFill>
          <a:latin typeface="Arial Narrow" pitchFamily="34" charset="0"/>
        </a:defRPr>
      </a:lvl6pPr>
      <a:lvl7pPr marL="1000125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65189"/>
          </a:solidFill>
          <a:latin typeface="Arial Narrow" pitchFamily="34" charset="0"/>
        </a:defRPr>
      </a:lvl7pPr>
      <a:lvl8pPr marL="1457325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65189"/>
          </a:solidFill>
          <a:latin typeface="Arial Narrow" pitchFamily="34" charset="0"/>
        </a:defRPr>
      </a:lvl8pPr>
      <a:lvl9pPr marL="1914525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65189"/>
          </a:solidFill>
          <a:latin typeface="Arial Narrow" pitchFamily="34" charset="0"/>
        </a:defRPr>
      </a:lvl9pPr>
    </p:titleStyle>
    <p:bodyStyle>
      <a:lvl1pPr marL="704850" indent="-342900" algn="l" rtl="0" eaLnBrk="1" fontAlgn="base" hangingPunct="1">
        <a:spcBef>
          <a:spcPts val="1800"/>
        </a:spcBef>
        <a:spcAft>
          <a:spcPct val="0"/>
        </a:spcAft>
        <a:buClr>
          <a:srgbClr val="ED1B2E"/>
        </a:buClr>
        <a:buSzPct val="80000"/>
        <a:buFont typeface="Wingdings" pitchFamily="2" charset="2"/>
        <a:buChar char="n"/>
        <a:defRPr sz="2400">
          <a:solidFill>
            <a:srgbClr val="004785"/>
          </a:solidFill>
          <a:latin typeface="Calibri" pitchFamily="34" charset="0"/>
          <a:ea typeface="+mn-ea"/>
          <a:cs typeface="Calibri" pitchFamily="34" charset="0"/>
        </a:defRPr>
      </a:lvl1pPr>
      <a:lvl2pPr marL="1257300" indent="-363538" algn="l" rtl="0" eaLnBrk="1" fontAlgn="base" hangingPunct="1">
        <a:spcBef>
          <a:spcPts val="0"/>
        </a:spcBef>
        <a:spcAft>
          <a:spcPts val="0"/>
        </a:spcAft>
        <a:buClr>
          <a:srgbClr val="ED1B2E"/>
        </a:buClr>
        <a:buSzPct val="80000"/>
        <a:buFont typeface="Wingdings" pitchFamily="2" charset="2"/>
        <a:buChar char="l"/>
        <a:defRPr sz="2000">
          <a:solidFill>
            <a:srgbClr val="004785"/>
          </a:solidFill>
          <a:latin typeface="Calibri" pitchFamily="34" charset="0"/>
          <a:cs typeface="Calibri" pitchFamily="34" charset="0"/>
        </a:defRPr>
      </a:lvl2pPr>
      <a:lvl3pPr marL="1704975" indent="-266700" algn="l" rtl="0" eaLnBrk="1" fontAlgn="base" hangingPunct="1">
        <a:spcBef>
          <a:spcPts val="0"/>
        </a:spcBef>
        <a:spcAft>
          <a:spcPct val="0"/>
        </a:spcAft>
        <a:buClr>
          <a:srgbClr val="ED1B2E"/>
        </a:buClr>
        <a:buSzPct val="80000"/>
        <a:buFont typeface="Wingdings" pitchFamily="2" charset="2"/>
        <a:buChar char=""/>
        <a:defRPr sz="1600">
          <a:solidFill>
            <a:srgbClr val="004785"/>
          </a:solidFill>
          <a:latin typeface="Calibri" pitchFamily="34" charset="0"/>
          <a:cs typeface="Calibri" pitchFamily="34" charset="0"/>
        </a:defRPr>
      </a:lvl3pPr>
      <a:lvl4pPr marL="2238375" indent="-266700" algn="l" rtl="0" eaLnBrk="1" fontAlgn="base" hangingPunct="1">
        <a:spcBef>
          <a:spcPts val="0"/>
        </a:spcBef>
        <a:spcAft>
          <a:spcPct val="0"/>
        </a:spcAft>
        <a:buClr>
          <a:srgbClr val="ED1B2E"/>
        </a:buClr>
        <a:buSzPct val="80000"/>
        <a:buFont typeface="Arial" pitchFamily="34" charset="0"/>
        <a:buChar char="•"/>
        <a:defRPr sz="1200">
          <a:solidFill>
            <a:srgbClr val="004785"/>
          </a:solidFill>
          <a:latin typeface="Calibri" pitchFamily="34" charset="0"/>
          <a:cs typeface="Calibri" pitchFamily="34" charset="0"/>
        </a:defRPr>
      </a:lvl4pPr>
      <a:lvl5pPr marL="2695575" indent="-276225" algn="l" rtl="0" eaLnBrk="1" fontAlgn="base" hangingPunct="1">
        <a:spcBef>
          <a:spcPct val="20000"/>
        </a:spcBef>
        <a:spcAft>
          <a:spcPct val="0"/>
        </a:spcAft>
        <a:buClr>
          <a:srgbClr val="EE3124"/>
        </a:buClr>
        <a:buFont typeface="Verdana" pitchFamily="34" charset="0"/>
        <a:buChar char="▪"/>
        <a:defRPr sz="1000">
          <a:solidFill>
            <a:srgbClr val="004B8D"/>
          </a:solidFill>
          <a:latin typeface="+mn-lt"/>
        </a:defRPr>
      </a:lvl5pPr>
      <a:lvl6pPr marL="3152775" indent="-276225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3609975" indent="-276225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4067175" indent="-276225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4524375" indent="-276225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8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938D8B49-4F45-4E42-9BDB-0CAA7F1AF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460" y="2835471"/>
            <a:ext cx="3479657" cy="1187057"/>
          </a:xfrm>
        </p:spPr>
        <p:txBody>
          <a:bodyPr/>
          <a:lstStyle/>
          <a:p>
            <a:r>
              <a:rPr lang="en-GB"/>
              <a:t>(or why Air Defence doesn’t have to be exhausting)</a:t>
            </a:r>
          </a:p>
          <a:p>
            <a:endParaRPr lang="en-GB"/>
          </a:p>
          <a:p>
            <a:r>
              <a:rPr lang="en-GB"/>
              <a:t>Will Jones</a:t>
            </a:r>
          </a:p>
          <a:p>
            <a:r>
              <a:rPr lang="en-GB"/>
              <a:t>Andy Nye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052945-9DAC-4D1E-92E2-326067538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460" y="374642"/>
            <a:ext cx="3479657" cy="2146885"/>
          </a:xfrm>
        </p:spPr>
        <p:txBody>
          <a:bodyPr/>
          <a:lstStyle/>
          <a:p>
            <a:r>
              <a:rPr lang="en-GB"/>
              <a:t>Air Defence: Finding a needle in a Hungarian haystack</a:t>
            </a:r>
          </a:p>
        </p:txBody>
      </p:sp>
    </p:spTree>
    <p:extLst>
      <p:ext uri="{BB962C8B-B14F-4D97-AF65-F5344CB8AC3E}">
        <p14:creationId xmlns:p14="http://schemas.microsoft.com/office/powerpoint/2010/main" val="2807934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A983C-752F-4DAD-9E0E-EB22D02A2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E70D0-3583-4212-AFC5-282C1DC46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If Shooter A engages first then…</a:t>
            </a:r>
          </a:p>
          <a:p>
            <a:r>
              <a:rPr lang="en-GB"/>
              <a:t>But if Shooter B engages first then…</a:t>
            </a:r>
          </a:p>
          <a:p>
            <a:pPr marL="361950" indent="0">
              <a:buNone/>
            </a:pPr>
            <a:endParaRPr lang="en-GB"/>
          </a:p>
          <a:p>
            <a:pPr marL="361950" indent="0">
              <a:buNone/>
            </a:pPr>
            <a:r>
              <a:rPr lang="en-GB" sz="3200"/>
              <a:t>Solution</a:t>
            </a:r>
            <a:endParaRPr lang="en-GB"/>
          </a:p>
          <a:p>
            <a:r>
              <a:rPr lang="en-GB"/>
              <a:t>Create Child tasks</a:t>
            </a:r>
          </a:p>
        </p:txBody>
      </p:sp>
    </p:spTree>
    <p:extLst>
      <p:ext uri="{BB962C8B-B14F-4D97-AF65-F5344CB8AC3E}">
        <p14:creationId xmlns:p14="http://schemas.microsoft.com/office/powerpoint/2010/main" val="114301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B60E2-E853-47DD-AE8C-2D1141582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7C84E-78AD-4BA0-983B-4E60FE424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For each wave decide what the optimal first engagements are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924FC0B-E579-F190-9B0D-18FC40251750}"/>
              </a:ext>
            </a:extLst>
          </p:cNvPr>
          <p:cNvGrpSpPr/>
          <p:nvPr/>
        </p:nvGrpSpPr>
        <p:grpSpPr>
          <a:xfrm>
            <a:off x="2133911" y="2536458"/>
            <a:ext cx="1866938" cy="1469443"/>
            <a:chOff x="2133911" y="2536458"/>
            <a:chExt cx="1866938" cy="146944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C04A50C-622B-9B3F-EC31-BE1C48045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33911" y="2536458"/>
              <a:ext cx="756048" cy="55405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82ADAEE-FD28-DCFC-E92C-4A1E493D0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44801" y="3451851"/>
              <a:ext cx="756048" cy="55405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EBCE6A8-A3E8-34F0-6046-E25BF93F414E}"/>
              </a:ext>
            </a:extLst>
          </p:cNvPr>
          <p:cNvGrpSpPr/>
          <p:nvPr/>
        </p:nvGrpSpPr>
        <p:grpSpPr>
          <a:xfrm>
            <a:off x="720304" y="1517949"/>
            <a:ext cx="3681573" cy="4417243"/>
            <a:chOff x="720304" y="1517949"/>
            <a:chExt cx="3681573" cy="4417243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F7E7513-B676-21FE-A414-3A3062191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1890" y="1517949"/>
              <a:ext cx="840435" cy="840435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FF89F29-F0CE-C036-C504-295F4BFC4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0304" y="2422236"/>
              <a:ext cx="1071562" cy="695171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AC6955F3-B039-7754-E4AF-3359369D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4041" y="1617166"/>
              <a:ext cx="1277836" cy="532431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82A6DA07-0EA7-E630-34D5-E4038AABA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0340" y="5329526"/>
              <a:ext cx="1071563" cy="605666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E3A16140-BDFC-5EAE-6298-C637E3D7A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0304" y="3451851"/>
              <a:ext cx="1071562" cy="695171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3B4C83CB-43F6-8B21-D8DF-DE3F5DEAF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0915" y="4436739"/>
              <a:ext cx="1071563" cy="6056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137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B60E2-E853-47DD-AE8C-2D1141582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7C84E-78AD-4BA0-983B-4E60FE424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Then create child tasks, dependent on first engagements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924FC0B-E579-F190-9B0D-18FC40251750}"/>
              </a:ext>
            </a:extLst>
          </p:cNvPr>
          <p:cNvGrpSpPr/>
          <p:nvPr/>
        </p:nvGrpSpPr>
        <p:grpSpPr>
          <a:xfrm>
            <a:off x="2069256" y="2536458"/>
            <a:ext cx="3030726" cy="1524860"/>
            <a:chOff x="2817399" y="2536458"/>
            <a:chExt cx="3030726" cy="152486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C04A50C-622B-9B3F-EC31-BE1C48045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17399" y="2536458"/>
              <a:ext cx="756048" cy="55405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82ADAEE-FD28-DCFC-E92C-4A1E493D0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92077" y="3507268"/>
              <a:ext cx="756048" cy="55405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7084808-44E5-D629-B6B3-D97ECDF51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308" y="2536403"/>
            <a:ext cx="756048" cy="5540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01F33DA-24F4-9D2C-02D5-2F5935BAD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058" y="3493652"/>
            <a:ext cx="756048" cy="5540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0910B83-CC97-A036-BE0E-D8331FB72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930" y="4488355"/>
            <a:ext cx="756048" cy="5540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E2E8B71-AAC0-7E69-7564-FF8AE8D10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344" y="5329526"/>
            <a:ext cx="756048" cy="55405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48C6D808-8265-2717-9934-CB7A14735A9F}"/>
              </a:ext>
            </a:extLst>
          </p:cNvPr>
          <p:cNvGrpSpPr/>
          <p:nvPr/>
        </p:nvGrpSpPr>
        <p:grpSpPr>
          <a:xfrm>
            <a:off x="720304" y="1517949"/>
            <a:ext cx="5975349" cy="4417243"/>
            <a:chOff x="720304" y="1517949"/>
            <a:chExt cx="5975349" cy="4417243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8379E50A-EBF1-160E-F479-EFA2065EC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1890" y="1517949"/>
              <a:ext cx="840435" cy="840435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D0471711-B26E-7CBB-63D1-834F53C85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1355" y="1517949"/>
              <a:ext cx="840435" cy="84043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0AD51EC6-B1DD-D94F-59E5-6F32D3C55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0304" y="2422236"/>
              <a:ext cx="1071562" cy="695171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AAFAFEBD-659E-80B2-85F5-A16A15BB3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21562" y="1617166"/>
              <a:ext cx="1277836" cy="532431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C1ADA16-64D1-6886-6615-CFA923B52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0340" y="5329526"/>
              <a:ext cx="1071563" cy="605666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E39D645E-EDCC-5184-B682-66597A00D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0304" y="3451851"/>
              <a:ext cx="1071562" cy="695171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F91D3B69-560E-EF8F-E748-3DA75AA94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0915" y="4436739"/>
              <a:ext cx="1071563" cy="605666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C25ADC76-A59F-E24C-9D1E-D85DF942A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31889" y="2103417"/>
              <a:ext cx="420255" cy="272639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E688C2E5-9B6B-F4F8-5DE9-85DD31868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17817" y="1599648"/>
              <a:ext cx="1277836" cy="532431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1778E85-A05A-52B0-C8BE-FC3C43A2A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06546" y="2085745"/>
              <a:ext cx="420255" cy="2726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974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B60E2-E853-47DD-AE8C-2D1141582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Approach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7084808-44E5-D629-B6B3-D97ECDF51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31" y="2492796"/>
            <a:ext cx="756048" cy="5540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BF80D63-8F83-D021-C9AA-A4A6C124B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718" y="3469714"/>
            <a:ext cx="756048" cy="5540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F5B0AAD-4D0A-99F7-E9AC-3892E18FD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369" y="4431379"/>
            <a:ext cx="756048" cy="5540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C3DE0ED-850D-8AC2-5303-380F959E3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152" y="5355334"/>
            <a:ext cx="756048" cy="55405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7ABA8DC-DEA1-5E03-2539-9619D1105FC2}"/>
              </a:ext>
            </a:extLst>
          </p:cNvPr>
          <p:cNvGrpSpPr/>
          <p:nvPr/>
        </p:nvGrpSpPr>
        <p:grpSpPr>
          <a:xfrm>
            <a:off x="720304" y="1517949"/>
            <a:ext cx="7323857" cy="4417243"/>
            <a:chOff x="720304" y="1517949"/>
            <a:chExt cx="7323857" cy="4417243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BCB03FD-537D-7A5E-07D5-A4E466465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1890" y="1517949"/>
              <a:ext cx="840435" cy="84043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BBAC32-4EA0-69CF-EE39-CA4663AC7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83327" y="1517949"/>
              <a:ext cx="840435" cy="84043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1726254-9C40-06E0-057A-843C69C5A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1355" y="1517949"/>
              <a:ext cx="840435" cy="84043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EA91136-9A54-CC10-1E77-0BEA7354C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0304" y="2422236"/>
              <a:ext cx="1071562" cy="69517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7A5EB91-3CA4-61E6-948F-5DA8BB6FB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70070" y="1617166"/>
              <a:ext cx="1277836" cy="53243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EF31CF4-57FD-98DB-A8BA-8E669C210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0340" y="5329526"/>
              <a:ext cx="1071563" cy="60566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EE37970-82C2-E200-1ED8-F9A0EE4D5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0304" y="3451851"/>
              <a:ext cx="1071562" cy="695171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7306B0A-84F6-0198-716B-321D8B773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0915" y="4436739"/>
              <a:ext cx="1071563" cy="60566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4F63D03-AA1E-7449-6DD0-2E547FDE3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31889" y="2103417"/>
              <a:ext cx="420255" cy="272639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258219C-3B62-E758-AAB7-0C1A8B428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3008" y="2162138"/>
              <a:ext cx="420255" cy="27263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32C1582-3EF9-6C81-BA2F-29DF40EB3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11807" y="2162138"/>
              <a:ext cx="420255" cy="27263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7274E6C-7DED-BE11-BB7A-0D1F3D323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66325" y="1599648"/>
              <a:ext cx="1277836" cy="53243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82127AC-2208-FD31-6E37-31C66FBAF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80745" y="2047741"/>
              <a:ext cx="443574" cy="250716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7C84E-78AD-4BA0-983B-4E60FE424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Delete the engagement chains that have changed and start again</a:t>
            </a:r>
          </a:p>
        </p:txBody>
      </p:sp>
    </p:spTree>
    <p:extLst>
      <p:ext uri="{BB962C8B-B14F-4D97-AF65-F5344CB8AC3E}">
        <p14:creationId xmlns:p14="http://schemas.microsoft.com/office/powerpoint/2010/main" val="174260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B60E2-E853-47DD-AE8C-2D1141582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Infinite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7C84E-78AD-4BA0-983B-4E60FE424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In complex scenarios when deleting old engagement chains and creating new ones it is possible to get into an infinite loop</a:t>
            </a:r>
          </a:p>
          <a:p>
            <a:r>
              <a:rPr lang="en-GB"/>
              <a:t>Stop the routine and take the highest score within the loop</a:t>
            </a:r>
          </a:p>
        </p:txBody>
      </p:sp>
    </p:spTree>
    <p:extLst>
      <p:ext uri="{BB962C8B-B14F-4D97-AF65-F5344CB8AC3E}">
        <p14:creationId xmlns:p14="http://schemas.microsoft.com/office/powerpoint/2010/main" val="1898439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C79FF-2BA0-40BA-8611-97B4716DF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4575A-6A99-4DF5-AD67-77E129A97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2,675 time faster</a:t>
            </a:r>
          </a:p>
          <a:p>
            <a:r>
              <a:rPr lang="en-GB"/>
              <a:t>…and that was only because the original code couldn’t run more complex concurrency sets</a:t>
            </a:r>
          </a:p>
          <a:p>
            <a:r>
              <a:rPr lang="en-GB"/>
              <a:t>Usually same result</a:t>
            </a:r>
          </a:p>
          <a:p>
            <a:r>
              <a:rPr lang="en-GB"/>
              <a:t>Occasionally slightly worse, infinite loops, rounding errors</a:t>
            </a:r>
          </a:p>
          <a:p>
            <a:r>
              <a:rPr lang="en-GB"/>
              <a:t>…but in some cases better – so what was the original code doing?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139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DE05C-8398-4E4D-A1C4-9FA8F89ED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Initial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CC502-2066-4F44-8BA0-B180A34FF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ADCIT  - Air Defence Capability Investigation Tool</a:t>
            </a:r>
          </a:p>
          <a:p>
            <a:r>
              <a:rPr lang="en-GB"/>
              <a:t>High level exploratory model to show analysts where to focus</a:t>
            </a:r>
          </a:p>
          <a:p>
            <a:r>
              <a:rPr lang="en-GB"/>
              <a:t>Permutations of shooters, threats, waves, concurrent scenarios</a:t>
            </a:r>
          </a:p>
          <a:p>
            <a:r>
              <a:rPr lang="en-GB"/>
              <a:t>Exhaustive search (we think!)</a:t>
            </a:r>
            <a:endParaRPr lang="en-GB">
              <a:solidFill>
                <a:srgbClr val="FF0000"/>
              </a:solidFill>
            </a:endParaRPr>
          </a:p>
          <a:p>
            <a:r>
              <a:rPr lang="en-GB"/>
              <a:t>Long run time – impossible to analyse new policy</a:t>
            </a:r>
          </a:p>
        </p:txBody>
      </p:sp>
    </p:spTree>
    <p:extLst>
      <p:ext uri="{BB962C8B-B14F-4D97-AF65-F5344CB8AC3E}">
        <p14:creationId xmlns:p14="http://schemas.microsoft.com/office/powerpoint/2010/main" val="2019685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A2D87-30BF-43B2-8278-10BECC505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Basic problem – Supply and Demand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6D51E0-3B95-3BAC-9274-6A0393254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1286" y="2431881"/>
            <a:ext cx="1539640" cy="11532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7D982E-E9AE-CEE9-29F6-27B11712C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626" y="3790143"/>
            <a:ext cx="998867" cy="9988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14B799-68A6-FB4A-B0C0-E3BA623E7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702" y="1137144"/>
            <a:ext cx="928470" cy="10611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E2F66D-E68C-76B7-30D5-B47EF18B44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4360" y="1137144"/>
            <a:ext cx="1245194" cy="1006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F0CE3F-565B-3BCC-924A-B4ABAF7AD1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5073" y="1142297"/>
            <a:ext cx="1061109" cy="10611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494E15-9B27-BB1B-D4CB-B9627DA0E5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8049" y="2514600"/>
            <a:ext cx="1247775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1953A5-0A9D-D06F-2E99-D8CEF9A0EE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2082" y="3790143"/>
            <a:ext cx="1247775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749B8E-D597-8948-5DED-DB465E8A39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4776" y="4994028"/>
            <a:ext cx="1247775" cy="914400"/>
          </a:xfrm>
          <a:prstGeom prst="rect">
            <a:avLst/>
          </a:prstGeom>
        </p:spPr>
      </p:pic>
      <p:pic>
        <p:nvPicPr>
          <p:cNvPr id="13" name="Picture 12" descr="A cartoon of a person holding a sword&#10;&#10;Description automatically generated with low confidence">
            <a:extLst>
              <a:ext uri="{FF2B5EF4-FFF2-40B4-BE49-F238E27FC236}">
                <a16:creationId xmlns:a16="http://schemas.microsoft.com/office/drawing/2014/main" id="{EFDC04BB-98EE-4950-A093-7C125383D59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430" y="5096652"/>
            <a:ext cx="608061" cy="87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8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A2D87-30BF-43B2-8278-10BECC505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Basic problem – Supply and Demand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6D51E0-3B95-3BAC-9274-6A0393254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1286" y="2431881"/>
            <a:ext cx="1539640" cy="11532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7D982E-E9AE-CEE9-29F6-27B11712C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626" y="3790143"/>
            <a:ext cx="998867" cy="9988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14B799-68A6-FB4A-B0C0-E3BA623E7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702" y="1137144"/>
            <a:ext cx="928470" cy="10611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E2F66D-E68C-76B7-30D5-B47EF18B44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4360" y="1137144"/>
            <a:ext cx="1245194" cy="1006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F0CE3F-565B-3BCC-924A-B4ABAF7AD1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5073" y="1142297"/>
            <a:ext cx="1061109" cy="10611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FCEC4A-D186-68A6-2E9C-BE2D7DF4B996}"/>
              </a:ext>
            </a:extLst>
          </p:cNvPr>
          <p:cNvSpPr txBox="1"/>
          <p:nvPr/>
        </p:nvSpPr>
        <p:spPr>
          <a:xfrm>
            <a:off x="3239996" y="262378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>
                <a:solidFill>
                  <a:srgbClr val="004785"/>
                </a:solidFill>
                <a:latin typeface="+mn-lt"/>
              </a:rPr>
              <a:t>6</a:t>
            </a:r>
            <a:endParaRPr lang="en-GB">
              <a:solidFill>
                <a:srgbClr val="004785"/>
              </a:solidFill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A02AA9-F069-F95A-9CFB-665F8C3F0EC4}"/>
              </a:ext>
            </a:extLst>
          </p:cNvPr>
          <p:cNvSpPr txBox="1"/>
          <p:nvPr/>
        </p:nvSpPr>
        <p:spPr>
          <a:xfrm>
            <a:off x="6757959" y="513242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>
                <a:solidFill>
                  <a:srgbClr val="004785"/>
                </a:solidFill>
                <a:latin typeface="+mn-lt"/>
              </a:rPr>
              <a:t>5</a:t>
            </a:r>
            <a:endParaRPr lang="en-GB">
              <a:solidFill>
                <a:srgbClr val="004785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8F86D6-BDF4-9580-B831-EA9DAF418CB0}"/>
              </a:ext>
            </a:extLst>
          </p:cNvPr>
          <p:cNvSpPr txBox="1"/>
          <p:nvPr/>
        </p:nvSpPr>
        <p:spPr>
          <a:xfrm>
            <a:off x="4910247" y="3904855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>
                <a:solidFill>
                  <a:srgbClr val="004785"/>
                </a:solidFill>
                <a:latin typeface="+mn-lt"/>
              </a:rPr>
              <a:t>7</a:t>
            </a:r>
            <a:endParaRPr lang="en-GB">
              <a:solidFill>
                <a:srgbClr val="004785"/>
              </a:solidFill>
              <a:latin typeface="+mn-lt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2024AC1-50E5-BD2E-6D51-863596EFCFD0}"/>
              </a:ext>
            </a:extLst>
          </p:cNvPr>
          <p:cNvGrpSpPr/>
          <p:nvPr/>
        </p:nvGrpSpPr>
        <p:grpSpPr>
          <a:xfrm>
            <a:off x="2987702" y="2623782"/>
            <a:ext cx="4506460" cy="4042723"/>
            <a:chOff x="2987702" y="2623782"/>
            <a:chExt cx="4506460" cy="404272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8124AFA-BC6F-6B2F-B12D-EB9E4A0C70EA}"/>
                </a:ext>
              </a:extLst>
            </p:cNvPr>
            <p:cNvSpPr/>
            <p:nvPr/>
          </p:nvSpPr>
          <p:spPr bwMode="auto">
            <a:xfrm>
              <a:off x="2987702" y="2623782"/>
              <a:ext cx="1002407" cy="805218"/>
            </a:xfrm>
            <a:prstGeom prst="ellipse">
              <a:avLst/>
            </a:prstGeom>
            <a:noFill/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7DE78FA-EF92-3664-35AD-737EEAE24CEE}"/>
                </a:ext>
              </a:extLst>
            </p:cNvPr>
            <p:cNvSpPr/>
            <p:nvPr/>
          </p:nvSpPr>
          <p:spPr bwMode="auto">
            <a:xfrm>
              <a:off x="4644043" y="3876005"/>
              <a:ext cx="1002407" cy="805218"/>
            </a:xfrm>
            <a:prstGeom prst="ellipse">
              <a:avLst/>
            </a:prstGeom>
            <a:noFill/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E532B82-EFED-A67B-321B-99E9AE3DB058}"/>
                </a:ext>
              </a:extLst>
            </p:cNvPr>
            <p:cNvSpPr/>
            <p:nvPr/>
          </p:nvSpPr>
          <p:spPr bwMode="auto">
            <a:xfrm>
              <a:off x="6491755" y="5132428"/>
              <a:ext cx="1002407" cy="805218"/>
            </a:xfrm>
            <a:prstGeom prst="ellipse">
              <a:avLst/>
            </a:prstGeom>
            <a:noFill/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7E620DC-E6EA-B70F-F43A-637A41B42ED4}"/>
                </a:ext>
              </a:extLst>
            </p:cNvPr>
            <p:cNvSpPr txBox="1"/>
            <p:nvPr/>
          </p:nvSpPr>
          <p:spPr>
            <a:xfrm>
              <a:off x="3709996" y="6081730"/>
              <a:ext cx="19305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>
                  <a:solidFill>
                    <a:srgbClr val="004785"/>
                  </a:solidFill>
                  <a:latin typeface="+mn-lt"/>
                </a:rPr>
                <a:t>Cost = £18</a:t>
              </a:r>
            </a:p>
          </p:txBody>
        </p:sp>
      </p:grpSp>
      <p:pic>
        <p:nvPicPr>
          <p:cNvPr id="18" name="Picture 17" descr="A cartoon of a person holding a sword&#10;&#10;Description automatically generated with low confidence">
            <a:extLst>
              <a:ext uri="{FF2B5EF4-FFF2-40B4-BE49-F238E27FC236}">
                <a16:creationId xmlns:a16="http://schemas.microsoft.com/office/drawing/2014/main" id="{6A7C09F9-0686-4029-82F3-DADA3653153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430" y="5096652"/>
            <a:ext cx="608061" cy="87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4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A2D87-30BF-43B2-8278-10BECC505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Basic problem – Supply and Demand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6D51E0-3B95-3BAC-9274-6A0393254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1286" y="2431881"/>
            <a:ext cx="1539640" cy="11532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7D982E-E9AE-CEE9-29F6-27B11712C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626" y="3790143"/>
            <a:ext cx="998867" cy="9988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14B799-68A6-FB4A-B0C0-E3BA623E7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702" y="1137144"/>
            <a:ext cx="928470" cy="10611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E2F66D-E68C-76B7-30D5-B47EF18B44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4360" y="1137144"/>
            <a:ext cx="1245194" cy="1006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F0CE3F-565B-3BCC-924A-B4ABAF7AD1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5073" y="1142297"/>
            <a:ext cx="1061109" cy="10611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FCEC4A-D186-68A6-2E9C-BE2D7DF4B996}"/>
              </a:ext>
            </a:extLst>
          </p:cNvPr>
          <p:cNvSpPr txBox="1"/>
          <p:nvPr/>
        </p:nvSpPr>
        <p:spPr>
          <a:xfrm>
            <a:off x="3244644" y="262378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>
                <a:solidFill>
                  <a:srgbClr val="004785"/>
                </a:solidFill>
                <a:latin typeface="+mn-lt"/>
              </a:rPr>
              <a:t>6</a:t>
            </a:r>
            <a:endParaRPr lang="en-GB">
              <a:solidFill>
                <a:srgbClr val="004785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8F86D6-BDF4-9580-B831-EA9DAF418CB0}"/>
              </a:ext>
            </a:extLst>
          </p:cNvPr>
          <p:cNvSpPr txBox="1"/>
          <p:nvPr/>
        </p:nvSpPr>
        <p:spPr>
          <a:xfrm>
            <a:off x="4910253" y="3904855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>
                <a:solidFill>
                  <a:srgbClr val="004785"/>
                </a:solidFill>
                <a:latin typeface="+mn-lt"/>
              </a:rPr>
              <a:t>7</a:t>
            </a:r>
            <a:endParaRPr lang="en-GB">
              <a:solidFill>
                <a:srgbClr val="004785"/>
              </a:solidFill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A02AA9-F069-F95A-9CFB-665F8C3F0EC4}"/>
              </a:ext>
            </a:extLst>
          </p:cNvPr>
          <p:cNvSpPr txBox="1"/>
          <p:nvPr/>
        </p:nvSpPr>
        <p:spPr>
          <a:xfrm>
            <a:off x="6757959" y="513242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>
                <a:solidFill>
                  <a:srgbClr val="004785"/>
                </a:solidFill>
                <a:latin typeface="+mn-lt"/>
              </a:rPr>
              <a:t>5</a:t>
            </a:r>
            <a:endParaRPr lang="en-GB">
              <a:solidFill>
                <a:srgbClr val="004785"/>
              </a:solidFill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1DD116-6B80-68F2-7032-35FD38B62B04}"/>
              </a:ext>
            </a:extLst>
          </p:cNvPr>
          <p:cNvSpPr txBox="1"/>
          <p:nvPr/>
        </p:nvSpPr>
        <p:spPr>
          <a:xfrm>
            <a:off x="4910253" y="262378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>
                <a:solidFill>
                  <a:srgbClr val="004785"/>
                </a:solidFill>
                <a:latin typeface="+mn-lt"/>
              </a:rPr>
              <a:t>8</a:t>
            </a:r>
            <a:endParaRPr lang="en-GB">
              <a:solidFill>
                <a:srgbClr val="004785"/>
              </a:solidFill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47D29E-2584-5FF7-128C-310EEE5D85FE}"/>
              </a:ext>
            </a:extLst>
          </p:cNvPr>
          <p:cNvSpPr txBox="1"/>
          <p:nvPr/>
        </p:nvSpPr>
        <p:spPr>
          <a:xfrm>
            <a:off x="6615290" y="2623782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>
                <a:solidFill>
                  <a:srgbClr val="004785"/>
                </a:solidFill>
                <a:latin typeface="+mn-lt"/>
              </a:rPr>
              <a:t>12</a:t>
            </a:r>
            <a:endParaRPr lang="en-GB">
              <a:solidFill>
                <a:srgbClr val="004785"/>
              </a:solidFill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654AAD-2C51-7874-749F-CA01796235AC}"/>
              </a:ext>
            </a:extLst>
          </p:cNvPr>
          <p:cNvSpPr txBox="1"/>
          <p:nvPr/>
        </p:nvSpPr>
        <p:spPr>
          <a:xfrm>
            <a:off x="6757959" y="3904855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>
                <a:solidFill>
                  <a:srgbClr val="004785"/>
                </a:solidFill>
                <a:latin typeface="+mn-lt"/>
              </a:rPr>
              <a:t>8</a:t>
            </a:r>
            <a:endParaRPr lang="en-GB">
              <a:solidFill>
                <a:srgbClr val="004785"/>
              </a:solidFill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EAEE8E-1F5B-614C-D2E0-5E03912DB0CB}"/>
              </a:ext>
            </a:extLst>
          </p:cNvPr>
          <p:cNvSpPr txBox="1"/>
          <p:nvPr/>
        </p:nvSpPr>
        <p:spPr>
          <a:xfrm>
            <a:off x="3216936" y="3904855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>
                <a:solidFill>
                  <a:srgbClr val="004785"/>
                </a:solidFill>
                <a:latin typeface="+mn-lt"/>
              </a:rPr>
              <a:t>4</a:t>
            </a:r>
            <a:endParaRPr lang="en-GB">
              <a:solidFill>
                <a:srgbClr val="004785"/>
              </a:solidFill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29DB07-87F1-5AFB-C3E1-213C5CD9CBEA}"/>
              </a:ext>
            </a:extLst>
          </p:cNvPr>
          <p:cNvSpPr txBox="1"/>
          <p:nvPr/>
        </p:nvSpPr>
        <p:spPr>
          <a:xfrm>
            <a:off x="4910253" y="513242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>
                <a:solidFill>
                  <a:srgbClr val="004785"/>
                </a:solidFill>
                <a:latin typeface="+mn-lt"/>
              </a:rPr>
              <a:t>2</a:t>
            </a:r>
            <a:endParaRPr lang="en-GB">
              <a:solidFill>
                <a:srgbClr val="004785"/>
              </a:solidFill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83966D-92FD-223B-69C7-92F9BC8A7783}"/>
              </a:ext>
            </a:extLst>
          </p:cNvPr>
          <p:cNvSpPr txBox="1"/>
          <p:nvPr/>
        </p:nvSpPr>
        <p:spPr>
          <a:xfrm>
            <a:off x="3216936" y="513242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>
                <a:solidFill>
                  <a:srgbClr val="004785"/>
                </a:solidFill>
                <a:latin typeface="+mn-lt"/>
              </a:rPr>
              <a:t>7</a:t>
            </a:r>
            <a:endParaRPr lang="en-GB">
              <a:solidFill>
                <a:srgbClr val="004785"/>
              </a:solidFill>
              <a:latin typeface="+mn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ED85FD-693A-6275-A05C-CD6ED80A4283}"/>
              </a:ext>
            </a:extLst>
          </p:cNvPr>
          <p:cNvGrpSpPr/>
          <p:nvPr/>
        </p:nvGrpSpPr>
        <p:grpSpPr>
          <a:xfrm>
            <a:off x="2978440" y="2625702"/>
            <a:ext cx="4515720" cy="4040803"/>
            <a:chOff x="2978440" y="2625702"/>
            <a:chExt cx="4515720" cy="404080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8124AFA-BC6F-6B2F-B12D-EB9E4A0C70EA}"/>
                </a:ext>
              </a:extLst>
            </p:cNvPr>
            <p:cNvSpPr/>
            <p:nvPr/>
          </p:nvSpPr>
          <p:spPr bwMode="auto">
            <a:xfrm>
              <a:off x="6491753" y="3890944"/>
              <a:ext cx="1002407" cy="805218"/>
            </a:xfrm>
            <a:prstGeom prst="ellipse">
              <a:avLst/>
            </a:prstGeom>
            <a:noFill/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7DE78FA-EF92-3664-35AD-737EEAE24CEE}"/>
                </a:ext>
              </a:extLst>
            </p:cNvPr>
            <p:cNvSpPr/>
            <p:nvPr/>
          </p:nvSpPr>
          <p:spPr bwMode="auto">
            <a:xfrm>
              <a:off x="2978440" y="2625702"/>
              <a:ext cx="1002407" cy="805218"/>
            </a:xfrm>
            <a:prstGeom prst="ellipse">
              <a:avLst/>
            </a:prstGeom>
            <a:noFill/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E532B82-EFED-A67B-321B-99E9AE3DB058}"/>
                </a:ext>
              </a:extLst>
            </p:cNvPr>
            <p:cNvSpPr/>
            <p:nvPr/>
          </p:nvSpPr>
          <p:spPr bwMode="auto">
            <a:xfrm>
              <a:off x="4638117" y="5104551"/>
              <a:ext cx="1002407" cy="805218"/>
            </a:xfrm>
            <a:prstGeom prst="ellipse">
              <a:avLst/>
            </a:prstGeom>
            <a:noFill/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AA70246-4ECC-6BAF-D873-2D61219E610C}"/>
                </a:ext>
              </a:extLst>
            </p:cNvPr>
            <p:cNvSpPr txBox="1"/>
            <p:nvPr/>
          </p:nvSpPr>
          <p:spPr>
            <a:xfrm>
              <a:off x="3709996" y="6081730"/>
              <a:ext cx="19305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>
                  <a:solidFill>
                    <a:srgbClr val="004785"/>
                  </a:solidFill>
                  <a:latin typeface="+mn-lt"/>
                </a:rPr>
                <a:t>Cost = £16</a:t>
              </a:r>
            </a:p>
          </p:txBody>
        </p:sp>
      </p:grpSp>
      <p:pic>
        <p:nvPicPr>
          <p:cNvPr id="12" name="Picture 11" descr="A cartoon of a person holding a sword&#10;&#10;Description automatically generated with low confidence">
            <a:extLst>
              <a:ext uri="{FF2B5EF4-FFF2-40B4-BE49-F238E27FC236}">
                <a16:creationId xmlns:a16="http://schemas.microsoft.com/office/drawing/2014/main" id="{364D1C4F-F94F-475F-B01D-93FFF71C5E3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430" y="5096652"/>
            <a:ext cx="608061" cy="87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9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53187-AB7A-40FC-BB49-F01E9ECA5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Hungarian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AC0F8-DCF8-4799-B4D8-6DDA39A65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200">
                <a:ea typeface="+mn-ea"/>
              </a:rPr>
              <a:t>Combinatorial optimization algorithm</a:t>
            </a:r>
          </a:p>
          <a:p>
            <a:r>
              <a:rPr lang="en-GB" sz="2200">
                <a:ea typeface="+mn-ea"/>
              </a:rPr>
              <a:t>It was developed and published in 1955 by Harold Kuhn (based off original work of two Hungarian mathematicians: </a:t>
            </a:r>
            <a:r>
              <a:rPr lang="en-GB" sz="2200" err="1">
                <a:ea typeface="+mn-ea"/>
              </a:rPr>
              <a:t>Dénes</a:t>
            </a:r>
            <a:r>
              <a:rPr lang="en-GB" sz="2200">
                <a:ea typeface="+mn-ea"/>
              </a:rPr>
              <a:t> </a:t>
            </a:r>
            <a:r>
              <a:rPr lang="en-GB" sz="2200" err="1">
                <a:ea typeface="+mn-ea"/>
              </a:rPr>
              <a:t>Kőnig</a:t>
            </a:r>
            <a:r>
              <a:rPr lang="en-GB" sz="2200">
                <a:ea typeface="+mn-ea"/>
              </a:rPr>
              <a:t> and </a:t>
            </a:r>
            <a:r>
              <a:rPr lang="en-GB" sz="2200" err="1">
                <a:ea typeface="+mn-ea"/>
              </a:rPr>
              <a:t>Jenő</a:t>
            </a:r>
            <a:r>
              <a:rPr lang="en-GB" sz="2200">
                <a:ea typeface="+mn-ea"/>
              </a:rPr>
              <a:t> </a:t>
            </a:r>
            <a:r>
              <a:rPr lang="en-GB" sz="2200" err="1">
                <a:ea typeface="+mn-ea"/>
              </a:rPr>
              <a:t>Egerváry</a:t>
            </a:r>
            <a:r>
              <a:rPr lang="en-GB" sz="2200">
                <a:ea typeface="+mn-ea"/>
              </a:rPr>
              <a:t>).</a:t>
            </a:r>
          </a:p>
          <a:p>
            <a:r>
              <a:rPr lang="en-GB" sz="2200">
                <a:ea typeface="+mn-ea"/>
              </a:rPr>
              <a:t>Polynomial O(n^3)</a:t>
            </a:r>
          </a:p>
          <a:p>
            <a:pPr marL="893762" lvl="1" indent="0">
              <a:buNone/>
            </a:pPr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7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500A2642-A9E7-434E-87F5-33EA386B5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298981"/>
              </p:ext>
            </p:extLst>
          </p:nvPr>
        </p:nvGraphicFramePr>
        <p:xfrm>
          <a:off x="3139332" y="4635044"/>
          <a:ext cx="2175548" cy="148336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43887">
                  <a:extLst>
                    <a:ext uri="{9D8B030D-6E8A-4147-A177-3AD203B41FA5}">
                      <a16:colId xmlns:a16="http://schemas.microsoft.com/office/drawing/2014/main" val="3267009692"/>
                    </a:ext>
                  </a:extLst>
                </a:gridCol>
                <a:gridCol w="543887">
                  <a:extLst>
                    <a:ext uri="{9D8B030D-6E8A-4147-A177-3AD203B41FA5}">
                      <a16:colId xmlns:a16="http://schemas.microsoft.com/office/drawing/2014/main" val="3589837143"/>
                    </a:ext>
                  </a:extLst>
                </a:gridCol>
                <a:gridCol w="543887">
                  <a:extLst>
                    <a:ext uri="{9D8B030D-6E8A-4147-A177-3AD203B41FA5}">
                      <a16:colId xmlns:a16="http://schemas.microsoft.com/office/drawing/2014/main" val="840968110"/>
                    </a:ext>
                  </a:extLst>
                </a:gridCol>
                <a:gridCol w="543887">
                  <a:extLst>
                    <a:ext uri="{9D8B030D-6E8A-4147-A177-3AD203B41FA5}">
                      <a16:colId xmlns:a16="http://schemas.microsoft.com/office/drawing/2014/main" val="4881270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714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495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791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81152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1E78343-1955-4C8B-BCF0-50123F2A3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68" y="50406"/>
            <a:ext cx="8874845" cy="493594"/>
          </a:xfrm>
        </p:spPr>
        <p:txBody>
          <a:bodyPr/>
          <a:lstStyle/>
          <a:p>
            <a:r>
              <a:rPr lang="en-GB" dirty="0"/>
              <a:t>Hungarian algorithm (example)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E754B-C08A-4980-B146-32EF6A26C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27973"/>
            <a:ext cx="4150270" cy="493594"/>
          </a:xfrm>
        </p:spPr>
        <p:txBody>
          <a:bodyPr/>
          <a:lstStyle/>
          <a:p>
            <a:r>
              <a:rPr lang="en-GB" sz="2000" i="1" dirty="0">
                <a:solidFill>
                  <a:srgbClr val="7030A0"/>
                </a:solidFill>
                <a:latin typeface="+mn-lt"/>
              </a:rPr>
              <a:t>Step 1</a:t>
            </a:r>
            <a:r>
              <a:rPr lang="en-GB" sz="2000" i="1" dirty="0">
                <a:latin typeface="+mn-lt"/>
              </a:rPr>
              <a:t>:</a:t>
            </a:r>
            <a:r>
              <a:rPr lang="en-GB" sz="2000" i="1" dirty="0">
                <a:solidFill>
                  <a:srgbClr val="004785"/>
                </a:solidFill>
                <a:latin typeface="+mn-lt"/>
              </a:rPr>
              <a:t> Subtract row minima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8AED9B4-134E-43B8-B230-A1B5328AAAA1}"/>
              </a:ext>
            </a:extLst>
          </p:cNvPr>
          <p:cNvSpPr txBox="1">
            <a:spLocks/>
          </p:cNvSpPr>
          <p:nvPr/>
        </p:nvSpPr>
        <p:spPr bwMode="auto">
          <a:xfrm>
            <a:off x="0" y="1188600"/>
            <a:ext cx="4526483" cy="49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704850" indent="-342900" algn="l" rtl="0" eaLnBrk="1" fontAlgn="base" hangingPunct="1">
              <a:spcBef>
                <a:spcPts val="1800"/>
              </a:spcBef>
              <a:spcAft>
                <a:spcPct val="0"/>
              </a:spcAft>
              <a:buClr>
                <a:srgbClr val="ED1B2E"/>
              </a:buClr>
              <a:buSzPct val="80000"/>
              <a:buFont typeface="Wingdings" pitchFamily="2" charset="2"/>
              <a:buChar char="n"/>
              <a:defRPr sz="2400">
                <a:solidFill>
                  <a:srgbClr val="004785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1257300" indent="-363538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ED1B2E"/>
              </a:buClr>
              <a:buSzPct val="80000"/>
              <a:buFont typeface="Wingdings" pitchFamily="2" charset="2"/>
              <a:buChar char="l"/>
              <a:defRPr sz="2000">
                <a:solidFill>
                  <a:srgbClr val="004785"/>
                </a:solidFill>
                <a:latin typeface="Calibri" pitchFamily="34" charset="0"/>
                <a:cs typeface="Calibri" pitchFamily="34" charset="0"/>
              </a:defRPr>
            </a:lvl2pPr>
            <a:lvl3pPr marL="1704975" indent="-26670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ED1B2E"/>
              </a:buClr>
              <a:buSzPct val="80000"/>
              <a:buFont typeface="Wingdings" pitchFamily="2" charset="2"/>
              <a:buChar char=""/>
              <a:defRPr sz="1600">
                <a:solidFill>
                  <a:srgbClr val="004785"/>
                </a:solidFill>
                <a:latin typeface="Calibri" pitchFamily="34" charset="0"/>
                <a:cs typeface="Calibri" pitchFamily="34" charset="0"/>
              </a:defRPr>
            </a:lvl3pPr>
            <a:lvl4pPr marL="2238375" indent="-26670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ED1B2E"/>
              </a:buClr>
              <a:buSzPct val="80000"/>
              <a:buFont typeface="Arial" pitchFamily="34" charset="0"/>
              <a:buChar char="•"/>
              <a:defRPr sz="1200">
                <a:solidFill>
                  <a:srgbClr val="004785"/>
                </a:solidFill>
                <a:latin typeface="Calibri" pitchFamily="34" charset="0"/>
                <a:cs typeface="Calibri" pitchFamily="34" charset="0"/>
              </a:defRPr>
            </a:lvl4pPr>
            <a:lvl5pPr marL="241935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EE3124"/>
              </a:buClr>
              <a:buFont typeface="Verdana" pitchFamily="34" charset="0"/>
              <a:buNone/>
              <a:defRPr sz="600">
                <a:solidFill>
                  <a:srgbClr val="004B8D"/>
                </a:solidFill>
                <a:latin typeface="+mn-lt"/>
              </a:defRPr>
            </a:lvl5pPr>
            <a:lvl6pPr marL="31527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36099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40671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45243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0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Step 2:</a:t>
            </a:r>
            <a:r>
              <a:rPr lang="en-GB" sz="2000" i="1" dirty="0">
                <a:solidFill>
                  <a:srgbClr val="004785"/>
                </a:solidFill>
                <a:latin typeface="+mn-lt"/>
              </a:rPr>
              <a:t> Subtract column minima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61E42E-62D3-4B06-8FDE-CB0E1FA7500E}"/>
              </a:ext>
            </a:extLst>
          </p:cNvPr>
          <p:cNvSpPr txBox="1">
            <a:spLocks/>
          </p:cNvSpPr>
          <p:nvPr/>
        </p:nvSpPr>
        <p:spPr bwMode="auto">
          <a:xfrm>
            <a:off x="-7499" y="1546627"/>
            <a:ext cx="5640411" cy="96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704850" indent="-342900" algn="l" rtl="0" eaLnBrk="1" fontAlgn="base" hangingPunct="1">
              <a:spcBef>
                <a:spcPts val="1800"/>
              </a:spcBef>
              <a:spcAft>
                <a:spcPct val="0"/>
              </a:spcAft>
              <a:buClr>
                <a:srgbClr val="ED1B2E"/>
              </a:buClr>
              <a:buSzPct val="80000"/>
              <a:buFont typeface="Wingdings" pitchFamily="2" charset="2"/>
              <a:buChar char="n"/>
              <a:defRPr sz="2400">
                <a:solidFill>
                  <a:srgbClr val="004785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1257300" indent="-363538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ED1B2E"/>
              </a:buClr>
              <a:buSzPct val="80000"/>
              <a:buFont typeface="Wingdings" pitchFamily="2" charset="2"/>
              <a:buChar char="l"/>
              <a:defRPr sz="2000">
                <a:solidFill>
                  <a:srgbClr val="004785"/>
                </a:solidFill>
                <a:latin typeface="Calibri" pitchFamily="34" charset="0"/>
                <a:cs typeface="Calibri" pitchFamily="34" charset="0"/>
              </a:defRPr>
            </a:lvl2pPr>
            <a:lvl3pPr marL="1704975" indent="-26670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ED1B2E"/>
              </a:buClr>
              <a:buSzPct val="80000"/>
              <a:buFont typeface="Wingdings" pitchFamily="2" charset="2"/>
              <a:buChar char=""/>
              <a:defRPr sz="1600">
                <a:solidFill>
                  <a:srgbClr val="004785"/>
                </a:solidFill>
                <a:latin typeface="Calibri" pitchFamily="34" charset="0"/>
                <a:cs typeface="Calibri" pitchFamily="34" charset="0"/>
              </a:defRPr>
            </a:lvl3pPr>
            <a:lvl4pPr marL="2238375" indent="-26670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ED1B2E"/>
              </a:buClr>
              <a:buSzPct val="80000"/>
              <a:buFont typeface="Arial" pitchFamily="34" charset="0"/>
              <a:buChar char="•"/>
              <a:defRPr sz="1200">
                <a:solidFill>
                  <a:srgbClr val="004785"/>
                </a:solidFill>
                <a:latin typeface="Calibri" pitchFamily="34" charset="0"/>
                <a:cs typeface="Calibri" pitchFamily="34" charset="0"/>
              </a:defRPr>
            </a:lvl4pPr>
            <a:lvl5pPr marL="241935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EE3124"/>
              </a:buClr>
              <a:buFont typeface="Verdana" pitchFamily="34" charset="0"/>
              <a:buNone/>
              <a:defRPr sz="600">
                <a:solidFill>
                  <a:srgbClr val="004B8D"/>
                </a:solidFill>
                <a:latin typeface="+mn-lt"/>
              </a:defRPr>
            </a:lvl5pPr>
            <a:lvl6pPr marL="31527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36099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40671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45243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000" i="1" dirty="0">
                <a:solidFill>
                  <a:srgbClr val="C00000"/>
                </a:solidFill>
                <a:latin typeface="+mn-lt"/>
              </a:rPr>
              <a:t>Step 3: </a:t>
            </a:r>
            <a:r>
              <a:rPr lang="en-GB" sz="2000" i="1" dirty="0">
                <a:solidFill>
                  <a:srgbClr val="004785"/>
                </a:solidFill>
                <a:latin typeface="+mn-lt"/>
              </a:rPr>
              <a:t>Cover 0s in fewest lines. If line count n &lt; matrix size N go to Step 4, else go to Step 5</a:t>
            </a:r>
          </a:p>
          <a:p>
            <a:endParaRPr lang="en-GB" sz="2000" kern="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D50295-259F-488C-B102-A8846C7CD7B9}"/>
              </a:ext>
            </a:extLst>
          </p:cNvPr>
          <p:cNvSpPr txBox="1">
            <a:spLocks/>
          </p:cNvSpPr>
          <p:nvPr/>
        </p:nvSpPr>
        <p:spPr bwMode="auto">
          <a:xfrm>
            <a:off x="0" y="2158714"/>
            <a:ext cx="5773485" cy="123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704850" indent="-342900" algn="l" rtl="0" eaLnBrk="1" fontAlgn="base" hangingPunct="1">
              <a:spcBef>
                <a:spcPts val="1800"/>
              </a:spcBef>
              <a:spcAft>
                <a:spcPct val="0"/>
              </a:spcAft>
              <a:buClr>
                <a:srgbClr val="ED1B2E"/>
              </a:buClr>
              <a:buSzPct val="80000"/>
              <a:buFont typeface="Wingdings" pitchFamily="2" charset="2"/>
              <a:buChar char="n"/>
              <a:defRPr sz="2400">
                <a:solidFill>
                  <a:srgbClr val="004785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1257300" indent="-363538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ED1B2E"/>
              </a:buClr>
              <a:buSzPct val="80000"/>
              <a:buFont typeface="Wingdings" pitchFamily="2" charset="2"/>
              <a:buChar char="l"/>
              <a:defRPr sz="2000">
                <a:solidFill>
                  <a:srgbClr val="004785"/>
                </a:solidFill>
                <a:latin typeface="Calibri" pitchFamily="34" charset="0"/>
                <a:cs typeface="Calibri" pitchFamily="34" charset="0"/>
              </a:defRPr>
            </a:lvl2pPr>
            <a:lvl3pPr marL="1704975" indent="-26670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ED1B2E"/>
              </a:buClr>
              <a:buSzPct val="80000"/>
              <a:buFont typeface="Wingdings" pitchFamily="2" charset="2"/>
              <a:buChar char=""/>
              <a:defRPr sz="1600">
                <a:solidFill>
                  <a:srgbClr val="004785"/>
                </a:solidFill>
                <a:latin typeface="Calibri" pitchFamily="34" charset="0"/>
                <a:cs typeface="Calibri" pitchFamily="34" charset="0"/>
              </a:defRPr>
            </a:lvl3pPr>
            <a:lvl4pPr marL="2238375" indent="-26670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ED1B2E"/>
              </a:buClr>
              <a:buSzPct val="80000"/>
              <a:buFont typeface="Arial" pitchFamily="34" charset="0"/>
              <a:buChar char="•"/>
              <a:defRPr sz="1200">
                <a:solidFill>
                  <a:srgbClr val="004785"/>
                </a:solidFill>
                <a:latin typeface="Calibri" pitchFamily="34" charset="0"/>
                <a:cs typeface="Calibri" pitchFamily="34" charset="0"/>
              </a:defRPr>
            </a:lvl4pPr>
            <a:lvl5pPr marL="241935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EE3124"/>
              </a:buClr>
              <a:buFont typeface="Verdana" pitchFamily="34" charset="0"/>
              <a:buNone/>
              <a:defRPr sz="600">
                <a:solidFill>
                  <a:srgbClr val="004B8D"/>
                </a:solidFill>
                <a:latin typeface="+mn-lt"/>
              </a:defRPr>
            </a:lvl5pPr>
            <a:lvl6pPr marL="31527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36099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40671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45243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0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Step 4: </a:t>
            </a:r>
            <a:r>
              <a:rPr lang="en-GB" sz="2000" i="1" dirty="0">
                <a:solidFill>
                  <a:srgbClr val="004785"/>
                </a:solidFill>
                <a:latin typeface="+mn-lt"/>
              </a:rPr>
              <a:t>Subtract smallest uncovered element from all uncovered elements and add smallest uncovered element to all double covered elements. Go to Step 3. </a:t>
            </a:r>
          </a:p>
          <a:p>
            <a:endParaRPr lang="en-GB" sz="2000" i="1" dirty="0">
              <a:solidFill>
                <a:srgbClr val="004785"/>
              </a:solidFill>
              <a:latin typeface="+mn-lt"/>
            </a:endParaRPr>
          </a:p>
          <a:p>
            <a:endParaRPr lang="en-GB" sz="2000" kern="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67BF6F-8F33-4560-BE68-512AF31D5492}"/>
              </a:ext>
            </a:extLst>
          </p:cNvPr>
          <p:cNvSpPr txBox="1">
            <a:spLocks/>
          </p:cNvSpPr>
          <p:nvPr/>
        </p:nvSpPr>
        <p:spPr bwMode="auto">
          <a:xfrm>
            <a:off x="0" y="3390532"/>
            <a:ext cx="9151499" cy="87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704850" indent="-342900" algn="l" rtl="0" eaLnBrk="1" fontAlgn="base" hangingPunct="1">
              <a:spcBef>
                <a:spcPts val="1800"/>
              </a:spcBef>
              <a:spcAft>
                <a:spcPct val="0"/>
              </a:spcAft>
              <a:buClr>
                <a:srgbClr val="ED1B2E"/>
              </a:buClr>
              <a:buSzPct val="80000"/>
              <a:buFont typeface="Wingdings" pitchFamily="2" charset="2"/>
              <a:buChar char="n"/>
              <a:defRPr sz="2400">
                <a:solidFill>
                  <a:srgbClr val="004785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1257300" indent="-363538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ED1B2E"/>
              </a:buClr>
              <a:buSzPct val="80000"/>
              <a:buFont typeface="Wingdings" pitchFamily="2" charset="2"/>
              <a:buChar char="l"/>
              <a:defRPr sz="2000">
                <a:solidFill>
                  <a:srgbClr val="004785"/>
                </a:solidFill>
                <a:latin typeface="Calibri" pitchFamily="34" charset="0"/>
                <a:cs typeface="Calibri" pitchFamily="34" charset="0"/>
              </a:defRPr>
            </a:lvl2pPr>
            <a:lvl3pPr marL="1704975" indent="-26670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ED1B2E"/>
              </a:buClr>
              <a:buSzPct val="80000"/>
              <a:buFont typeface="Wingdings" pitchFamily="2" charset="2"/>
              <a:buChar char=""/>
              <a:defRPr sz="1600">
                <a:solidFill>
                  <a:srgbClr val="004785"/>
                </a:solidFill>
                <a:latin typeface="Calibri" pitchFamily="34" charset="0"/>
                <a:cs typeface="Calibri" pitchFamily="34" charset="0"/>
              </a:defRPr>
            </a:lvl3pPr>
            <a:lvl4pPr marL="2238375" indent="-26670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ED1B2E"/>
              </a:buClr>
              <a:buSzPct val="80000"/>
              <a:buFont typeface="Arial" pitchFamily="34" charset="0"/>
              <a:buChar char="•"/>
              <a:defRPr sz="1200">
                <a:solidFill>
                  <a:srgbClr val="004785"/>
                </a:solidFill>
                <a:latin typeface="Calibri" pitchFamily="34" charset="0"/>
                <a:cs typeface="Calibri" pitchFamily="34" charset="0"/>
              </a:defRPr>
            </a:lvl4pPr>
            <a:lvl5pPr marL="241935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EE3124"/>
              </a:buClr>
              <a:buFont typeface="Verdana" pitchFamily="34" charset="0"/>
              <a:buNone/>
              <a:defRPr sz="600">
                <a:solidFill>
                  <a:srgbClr val="004B8D"/>
                </a:solidFill>
                <a:latin typeface="+mn-lt"/>
              </a:defRPr>
            </a:lvl5pPr>
            <a:lvl6pPr marL="31527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36099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40671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45243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000" i="1" dirty="0">
                <a:solidFill>
                  <a:srgbClr val="00B050"/>
                </a:solidFill>
                <a:latin typeface="+mn-lt"/>
              </a:rPr>
              <a:t>Step 5:</a:t>
            </a:r>
            <a:r>
              <a:rPr lang="en-GB" sz="2000" i="1" dirty="0">
                <a:solidFill>
                  <a:srgbClr val="004785"/>
                </a:solidFill>
                <a:latin typeface="+mn-lt"/>
              </a:rPr>
              <a:t> Identify set of Zeros (one per row and one per column). Replace with original values. </a:t>
            </a:r>
          </a:p>
          <a:p>
            <a:endParaRPr lang="en-GB" sz="2000" kern="0" dirty="0"/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5737C177-43B2-4280-A373-F8ACA95E49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846340"/>
              </p:ext>
            </p:extLst>
          </p:nvPr>
        </p:nvGraphicFramePr>
        <p:xfrm>
          <a:off x="5691138" y="1184571"/>
          <a:ext cx="2696384" cy="195585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674096">
                  <a:extLst>
                    <a:ext uri="{9D8B030D-6E8A-4147-A177-3AD203B41FA5}">
                      <a16:colId xmlns:a16="http://schemas.microsoft.com/office/drawing/2014/main" val="3267009692"/>
                    </a:ext>
                  </a:extLst>
                </a:gridCol>
                <a:gridCol w="674096">
                  <a:extLst>
                    <a:ext uri="{9D8B030D-6E8A-4147-A177-3AD203B41FA5}">
                      <a16:colId xmlns:a16="http://schemas.microsoft.com/office/drawing/2014/main" val="3589837143"/>
                    </a:ext>
                  </a:extLst>
                </a:gridCol>
                <a:gridCol w="674096">
                  <a:extLst>
                    <a:ext uri="{9D8B030D-6E8A-4147-A177-3AD203B41FA5}">
                      <a16:colId xmlns:a16="http://schemas.microsoft.com/office/drawing/2014/main" val="840968110"/>
                    </a:ext>
                  </a:extLst>
                </a:gridCol>
                <a:gridCol w="674096">
                  <a:extLst>
                    <a:ext uri="{9D8B030D-6E8A-4147-A177-3AD203B41FA5}">
                      <a16:colId xmlns:a16="http://schemas.microsoft.com/office/drawing/2014/main" val="488127096"/>
                    </a:ext>
                  </a:extLst>
                </a:gridCol>
              </a:tblGrid>
              <a:tr h="488963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714774"/>
                  </a:ext>
                </a:extLst>
              </a:tr>
              <a:tr h="488963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495036"/>
                  </a:ext>
                </a:extLst>
              </a:tr>
              <a:tr h="488963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791194"/>
                  </a:ext>
                </a:extLst>
              </a:tr>
              <a:tr h="488963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81152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1F54312-01AF-4DC4-885C-420BDE3C23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583770"/>
              </p:ext>
            </p:extLst>
          </p:nvPr>
        </p:nvGraphicFramePr>
        <p:xfrm>
          <a:off x="702625" y="4644426"/>
          <a:ext cx="2175548" cy="148336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43887">
                  <a:extLst>
                    <a:ext uri="{9D8B030D-6E8A-4147-A177-3AD203B41FA5}">
                      <a16:colId xmlns:a16="http://schemas.microsoft.com/office/drawing/2014/main" val="3267009692"/>
                    </a:ext>
                  </a:extLst>
                </a:gridCol>
                <a:gridCol w="543887">
                  <a:extLst>
                    <a:ext uri="{9D8B030D-6E8A-4147-A177-3AD203B41FA5}">
                      <a16:colId xmlns:a16="http://schemas.microsoft.com/office/drawing/2014/main" val="3589837143"/>
                    </a:ext>
                  </a:extLst>
                </a:gridCol>
                <a:gridCol w="543887">
                  <a:extLst>
                    <a:ext uri="{9D8B030D-6E8A-4147-A177-3AD203B41FA5}">
                      <a16:colId xmlns:a16="http://schemas.microsoft.com/office/drawing/2014/main" val="840968110"/>
                    </a:ext>
                  </a:extLst>
                </a:gridCol>
                <a:gridCol w="543887">
                  <a:extLst>
                    <a:ext uri="{9D8B030D-6E8A-4147-A177-3AD203B41FA5}">
                      <a16:colId xmlns:a16="http://schemas.microsoft.com/office/drawing/2014/main" val="4881270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714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495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791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811520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CFD9D94E-2402-44EE-9333-F4760262BC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401536"/>
              </p:ext>
            </p:extLst>
          </p:nvPr>
        </p:nvGraphicFramePr>
        <p:xfrm>
          <a:off x="6827164" y="4635044"/>
          <a:ext cx="2175548" cy="148336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43887">
                  <a:extLst>
                    <a:ext uri="{9D8B030D-6E8A-4147-A177-3AD203B41FA5}">
                      <a16:colId xmlns:a16="http://schemas.microsoft.com/office/drawing/2014/main" val="3267009692"/>
                    </a:ext>
                  </a:extLst>
                </a:gridCol>
                <a:gridCol w="543887">
                  <a:extLst>
                    <a:ext uri="{9D8B030D-6E8A-4147-A177-3AD203B41FA5}">
                      <a16:colId xmlns:a16="http://schemas.microsoft.com/office/drawing/2014/main" val="3589837143"/>
                    </a:ext>
                  </a:extLst>
                </a:gridCol>
                <a:gridCol w="543887">
                  <a:extLst>
                    <a:ext uri="{9D8B030D-6E8A-4147-A177-3AD203B41FA5}">
                      <a16:colId xmlns:a16="http://schemas.microsoft.com/office/drawing/2014/main" val="840968110"/>
                    </a:ext>
                  </a:extLst>
                </a:gridCol>
                <a:gridCol w="543887">
                  <a:extLst>
                    <a:ext uri="{9D8B030D-6E8A-4147-A177-3AD203B41FA5}">
                      <a16:colId xmlns:a16="http://schemas.microsoft.com/office/drawing/2014/main" val="4881270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714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495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791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811520"/>
                  </a:ext>
                </a:extLst>
              </a:tr>
            </a:tbl>
          </a:graphicData>
        </a:graphic>
      </p:graphicFrame>
      <p:grpSp>
        <p:nvGrpSpPr>
          <p:cNvPr id="80" name="Group 79">
            <a:extLst>
              <a:ext uri="{FF2B5EF4-FFF2-40B4-BE49-F238E27FC236}">
                <a16:creationId xmlns:a16="http://schemas.microsoft.com/office/drawing/2014/main" id="{FFA146B8-D1DD-4B43-9E3D-F851FA165B58}"/>
              </a:ext>
            </a:extLst>
          </p:cNvPr>
          <p:cNvGrpSpPr/>
          <p:nvPr/>
        </p:nvGrpSpPr>
        <p:grpSpPr>
          <a:xfrm>
            <a:off x="6917126" y="4658018"/>
            <a:ext cx="1997654" cy="1426250"/>
            <a:chOff x="6917126" y="4658018"/>
            <a:chExt cx="1997654" cy="142625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E790B1C-4020-4E57-91DA-B56F4A690A76}"/>
                </a:ext>
              </a:extLst>
            </p:cNvPr>
            <p:cNvSpPr/>
            <p:nvPr/>
          </p:nvSpPr>
          <p:spPr bwMode="auto">
            <a:xfrm>
              <a:off x="6917126" y="5418831"/>
              <a:ext cx="384215" cy="326909"/>
            </a:xfrm>
            <a:prstGeom prst="ellips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69A18FA-D031-4BDD-A0D0-938843263091}"/>
                </a:ext>
              </a:extLst>
            </p:cNvPr>
            <p:cNvSpPr/>
            <p:nvPr/>
          </p:nvSpPr>
          <p:spPr bwMode="auto">
            <a:xfrm>
              <a:off x="8530565" y="5757359"/>
              <a:ext cx="384215" cy="326909"/>
            </a:xfrm>
            <a:prstGeom prst="ellips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22ECC61-A52D-4066-9018-65B66E3C3F6D}"/>
                </a:ext>
              </a:extLst>
            </p:cNvPr>
            <p:cNvSpPr/>
            <p:nvPr/>
          </p:nvSpPr>
          <p:spPr bwMode="auto">
            <a:xfrm>
              <a:off x="7469726" y="4658018"/>
              <a:ext cx="384215" cy="326909"/>
            </a:xfrm>
            <a:prstGeom prst="ellips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823B728-678B-47D6-A69C-FD5B4DD05A2F}"/>
                </a:ext>
              </a:extLst>
            </p:cNvPr>
            <p:cNvSpPr/>
            <p:nvPr/>
          </p:nvSpPr>
          <p:spPr bwMode="auto">
            <a:xfrm>
              <a:off x="8007457" y="5044882"/>
              <a:ext cx="384215" cy="326909"/>
            </a:xfrm>
            <a:prstGeom prst="ellips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66F8A1A-2816-46D3-991D-8180F14A9CB3}"/>
              </a:ext>
            </a:extLst>
          </p:cNvPr>
          <p:cNvGrpSpPr/>
          <p:nvPr/>
        </p:nvGrpSpPr>
        <p:grpSpPr>
          <a:xfrm>
            <a:off x="5831710" y="1253241"/>
            <a:ext cx="2386592" cy="1776364"/>
            <a:chOff x="5831710" y="1253241"/>
            <a:chExt cx="2386592" cy="1776364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86AB6A7-DC5E-47C4-A4D3-61E17694B8A7}"/>
                </a:ext>
              </a:extLst>
            </p:cNvPr>
            <p:cNvSpPr/>
            <p:nvPr/>
          </p:nvSpPr>
          <p:spPr bwMode="auto">
            <a:xfrm>
              <a:off x="6514869" y="1253241"/>
              <a:ext cx="384215" cy="326909"/>
            </a:xfrm>
            <a:prstGeom prst="ellips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51179DD-FDC1-493F-9CE5-822D49DC6FA8}"/>
                </a:ext>
              </a:extLst>
            </p:cNvPr>
            <p:cNvSpPr/>
            <p:nvPr/>
          </p:nvSpPr>
          <p:spPr bwMode="auto">
            <a:xfrm>
              <a:off x="5831710" y="2205631"/>
              <a:ext cx="384215" cy="326909"/>
            </a:xfrm>
            <a:prstGeom prst="ellips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C740235-5682-4B80-8D4B-145D882FCD90}"/>
                </a:ext>
              </a:extLst>
            </p:cNvPr>
            <p:cNvSpPr/>
            <p:nvPr/>
          </p:nvSpPr>
          <p:spPr bwMode="auto">
            <a:xfrm>
              <a:off x="7186210" y="1756272"/>
              <a:ext cx="384215" cy="326909"/>
            </a:xfrm>
            <a:prstGeom prst="ellips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D3EBB45-4E6F-4792-BAF3-F698ABB6DBD4}"/>
                </a:ext>
              </a:extLst>
            </p:cNvPr>
            <p:cNvSpPr/>
            <p:nvPr/>
          </p:nvSpPr>
          <p:spPr bwMode="auto">
            <a:xfrm>
              <a:off x="7834087" y="2702696"/>
              <a:ext cx="384215" cy="326909"/>
            </a:xfrm>
            <a:prstGeom prst="ellips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EC566F62-B35E-422C-9933-799446B4188C}"/>
              </a:ext>
            </a:extLst>
          </p:cNvPr>
          <p:cNvSpPr txBox="1"/>
          <p:nvPr/>
        </p:nvSpPr>
        <p:spPr>
          <a:xfrm>
            <a:off x="7820139" y="3096578"/>
            <a:ext cx="623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4785"/>
                </a:solidFill>
                <a:latin typeface="+mn-lt"/>
              </a:rPr>
              <a:t>N=4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E1F6891-36B4-400E-B044-79E28E86516E}"/>
              </a:ext>
            </a:extLst>
          </p:cNvPr>
          <p:cNvGrpSpPr/>
          <p:nvPr/>
        </p:nvGrpSpPr>
        <p:grpSpPr>
          <a:xfrm>
            <a:off x="3060662" y="4542442"/>
            <a:ext cx="2425257" cy="1901037"/>
            <a:chOff x="3060662" y="4542442"/>
            <a:chExt cx="2425257" cy="1901037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9149B60-246C-432C-BD98-EF60B04297CF}"/>
                </a:ext>
              </a:extLst>
            </p:cNvPr>
            <p:cNvSpPr/>
            <p:nvPr/>
          </p:nvSpPr>
          <p:spPr bwMode="auto">
            <a:xfrm rot="16200000">
              <a:off x="3995664" y="3682649"/>
              <a:ext cx="384215" cy="225422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134EF67-98AD-4DCE-8681-6BD46EC7A124}"/>
                </a:ext>
              </a:extLst>
            </p:cNvPr>
            <p:cNvSpPr/>
            <p:nvPr/>
          </p:nvSpPr>
          <p:spPr bwMode="auto">
            <a:xfrm>
              <a:off x="4871077" y="4542442"/>
              <a:ext cx="384215" cy="1668564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9102C83-01F3-44F6-8581-5BFA4CB6E28F}"/>
                </a:ext>
              </a:extLst>
            </p:cNvPr>
            <p:cNvSpPr/>
            <p:nvPr/>
          </p:nvSpPr>
          <p:spPr bwMode="auto">
            <a:xfrm rot="5400000">
              <a:off x="4056755" y="4443187"/>
              <a:ext cx="384215" cy="2228322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5875653-9041-4DD7-BF1C-A9CB77D20039}"/>
                </a:ext>
              </a:extLst>
            </p:cNvPr>
            <p:cNvSpPr txBox="1"/>
            <p:nvPr/>
          </p:nvSpPr>
          <p:spPr>
            <a:xfrm>
              <a:off x="4862333" y="6074147"/>
              <a:ext cx="6235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E60000"/>
                  </a:solidFill>
                  <a:latin typeface="+mn-lt"/>
                </a:rPr>
                <a:t>n=3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2C9574B-C0C3-4165-AC11-FC3C6E38D6BB}"/>
              </a:ext>
            </a:extLst>
          </p:cNvPr>
          <p:cNvGrpSpPr/>
          <p:nvPr/>
        </p:nvGrpSpPr>
        <p:grpSpPr>
          <a:xfrm>
            <a:off x="6711128" y="4619876"/>
            <a:ext cx="2509020" cy="1823603"/>
            <a:chOff x="6711128" y="4619876"/>
            <a:chExt cx="2509020" cy="1823603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08A7563-FF8F-4F37-AF78-A27DA21E7CC2}"/>
                </a:ext>
              </a:extLst>
            </p:cNvPr>
            <p:cNvSpPr/>
            <p:nvPr/>
          </p:nvSpPr>
          <p:spPr bwMode="auto">
            <a:xfrm rot="16200000">
              <a:off x="7683495" y="3687714"/>
              <a:ext cx="384215" cy="225422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2E3FED8-E1EC-4B53-BCD6-B5DFA38EA22B}"/>
                </a:ext>
              </a:extLst>
            </p:cNvPr>
            <p:cNvSpPr/>
            <p:nvPr/>
          </p:nvSpPr>
          <p:spPr bwMode="auto">
            <a:xfrm rot="16200000">
              <a:off x="7646130" y="4074769"/>
              <a:ext cx="384215" cy="225422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42650F4-3840-4503-B3B0-28572307C39A}"/>
                </a:ext>
              </a:extLst>
            </p:cNvPr>
            <p:cNvSpPr/>
            <p:nvPr/>
          </p:nvSpPr>
          <p:spPr bwMode="auto">
            <a:xfrm rot="16200000">
              <a:off x="7646131" y="4449375"/>
              <a:ext cx="384215" cy="2254220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43A0288-8736-4A43-8689-98FC3B584B89}"/>
                </a:ext>
              </a:extLst>
            </p:cNvPr>
            <p:cNvSpPr/>
            <p:nvPr/>
          </p:nvSpPr>
          <p:spPr bwMode="auto">
            <a:xfrm>
              <a:off x="8530573" y="4619876"/>
              <a:ext cx="384215" cy="1498527"/>
            </a:xfrm>
            <a:prstGeom prst="ellips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0DDB914-9EDF-4831-9B0A-39F79624C04F}"/>
                </a:ext>
              </a:extLst>
            </p:cNvPr>
            <p:cNvSpPr txBox="1"/>
            <p:nvPr/>
          </p:nvSpPr>
          <p:spPr>
            <a:xfrm>
              <a:off x="8596562" y="6074147"/>
              <a:ext cx="6235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ED1B2E"/>
                  </a:solidFill>
                  <a:latin typeface="+mn-lt"/>
                </a:rPr>
                <a:t>n=4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060B353-2EF8-4CBB-B153-97A5C5BECB7A}"/>
              </a:ext>
            </a:extLst>
          </p:cNvPr>
          <p:cNvGrpSpPr/>
          <p:nvPr/>
        </p:nvGrpSpPr>
        <p:grpSpPr>
          <a:xfrm>
            <a:off x="82094" y="4645322"/>
            <a:ext cx="543172" cy="1525253"/>
            <a:chOff x="82094" y="4645322"/>
            <a:chExt cx="543172" cy="1525253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958B22C-320A-495D-AAA2-87636BB56872}"/>
                </a:ext>
              </a:extLst>
            </p:cNvPr>
            <p:cNvSpPr/>
            <p:nvPr/>
          </p:nvSpPr>
          <p:spPr bwMode="auto">
            <a:xfrm>
              <a:off x="106833" y="5384858"/>
              <a:ext cx="503273" cy="373433"/>
            </a:xfrm>
            <a:prstGeom prst="rect">
              <a:avLst/>
            </a:prstGeom>
            <a:no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cap="none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latin typeface="Verdana" pitchFamily="34" charset="0"/>
                </a:rPr>
                <a:t>-17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9D440A7-77DD-4D1A-9FF3-CEB33BE82B0A}"/>
                </a:ext>
              </a:extLst>
            </p:cNvPr>
            <p:cNvSpPr/>
            <p:nvPr/>
          </p:nvSpPr>
          <p:spPr bwMode="auto">
            <a:xfrm>
              <a:off x="98295" y="5040007"/>
              <a:ext cx="503273" cy="373433"/>
            </a:xfrm>
            <a:prstGeom prst="rect">
              <a:avLst/>
            </a:prstGeom>
            <a:no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cap="none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latin typeface="Verdana" pitchFamily="34" charset="0"/>
                </a:rPr>
                <a:t>-4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9A221F2-385C-40CB-904E-371264B8F52A}"/>
                </a:ext>
              </a:extLst>
            </p:cNvPr>
            <p:cNvSpPr/>
            <p:nvPr/>
          </p:nvSpPr>
          <p:spPr bwMode="auto">
            <a:xfrm>
              <a:off x="82094" y="4645322"/>
              <a:ext cx="503273" cy="373433"/>
            </a:xfrm>
            <a:prstGeom prst="rect">
              <a:avLst/>
            </a:prstGeom>
            <a:no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cap="none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latin typeface="Verdana" pitchFamily="34" charset="0"/>
                </a:rPr>
                <a:t>-45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15982F9-F2CA-4588-8363-E86D200C7E5D}"/>
                </a:ext>
              </a:extLst>
            </p:cNvPr>
            <p:cNvSpPr/>
            <p:nvPr/>
          </p:nvSpPr>
          <p:spPr bwMode="auto">
            <a:xfrm>
              <a:off x="121993" y="5797142"/>
              <a:ext cx="503273" cy="373433"/>
            </a:xfrm>
            <a:prstGeom prst="rect">
              <a:avLst/>
            </a:prstGeom>
            <a:no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cap="none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latin typeface="Verdana" pitchFamily="34" charset="0"/>
                </a:rPr>
                <a:t>-1</a:t>
              </a:r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2DF67377-E586-4C5F-AF84-C7B38A0C6228}"/>
              </a:ext>
            </a:extLst>
          </p:cNvPr>
          <p:cNvSpPr/>
          <p:nvPr/>
        </p:nvSpPr>
        <p:spPr bwMode="auto">
          <a:xfrm>
            <a:off x="3700078" y="6085564"/>
            <a:ext cx="503273" cy="373433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Verdana" pitchFamily="34" charset="0"/>
              </a:rPr>
              <a:t>-21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6FC0518-3B66-4188-A18A-9AFD626B233B}"/>
              </a:ext>
            </a:extLst>
          </p:cNvPr>
          <p:cNvGrpSpPr/>
          <p:nvPr/>
        </p:nvGrpSpPr>
        <p:grpSpPr>
          <a:xfrm>
            <a:off x="5392479" y="4630189"/>
            <a:ext cx="1407396" cy="1528559"/>
            <a:chOff x="5392479" y="4630189"/>
            <a:chExt cx="1407396" cy="1528559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CC24963-470A-446D-A641-D9ACDA45AF7F}"/>
                </a:ext>
              </a:extLst>
            </p:cNvPr>
            <p:cNvSpPr/>
            <p:nvPr/>
          </p:nvSpPr>
          <p:spPr bwMode="auto">
            <a:xfrm>
              <a:off x="5392479" y="5051124"/>
              <a:ext cx="503273" cy="373433"/>
            </a:xfrm>
            <a:prstGeom prst="rect">
              <a:avLst/>
            </a:prstGeom>
            <a:no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cap="none" normalizeH="0" baseline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Verdana" pitchFamily="34" charset="0"/>
                </a:rPr>
                <a:t>-2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5404E3E-DF42-43E3-A8EA-D387A340B9CC}"/>
                </a:ext>
              </a:extLst>
            </p:cNvPr>
            <p:cNvSpPr/>
            <p:nvPr/>
          </p:nvSpPr>
          <p:spPr bwMode="auto">
            <a:xfrm>
              <a:off x="5399633" y="5785315"/>
              <a:ext cx="503273" cy="373433"/>
            </a:xfrm>
            <a:prstGeom prst="rect">
              <a:avLst/>
            </a:prstGeom>
            <a:no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cap="none" normalizeH="0" baseline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Verdana" pitchFamily="34" charset="0"/>
                </a:rPr>
                <a:t>-2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C202439-86FF-4338-8741-50F8646D070D}"/>
                </a:ext>
              </a:extLst>
            </p:cNvPr>
            <p:cNvSpPr/>
            <p:nvPr/>
          </p:nvSpPr>
          <p:spPr bwMode="auto">
            <a:xfrm>
              <a:off x="6049501" y="5056206"/>
              <a:ext cx="503273" cy="373433"/>
            </a:xfrm>
            <a:prstGeom prst="rect">
              <a:avLst/>
            </a:prstGeom>
            <a:no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cap="none" normalizeH="0" baseline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Verdana" pitchFamily="34" charset="0"/>
                </a:rPr>
                <a:t>-2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5BCCB21-710C-4E5D-B58B-868B5521540C}"/>
                </a:ext>
              </a:extLst>
            </p:cNvPr>
            <p:cNvSpPr/>
            <p:nvPr/>
          </p:nvSpPr>
          <p:spPr bwMode="auto">
            <a:xfrm>
              <a:off x="5740736" y="5049476"/>
              <a:ext cx="503273" cy="373433"/>
            </a:xfrm>
            <a:prstGeom prst="rect">
              <a:avLst/>
            </a:prstGeom>
            <a:no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cap="none" normalizeH="0" baseline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Verdana" pitchFamily="34" charset="0"/>
                </a:rPr>
                <a:t>-2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E6E9793-2CE6-46D4-8DAF-0347882DA6A3}"/>
                </a:ext>
              </a:extLst>
            </p:cNvPr>
            <p:cNvSpPr/>
            <p:nvPr/>
          </p:nvSpPr>
          <p:spPr bwMode="auto">
            <a:xfrm>
              <a:off x="5740736" y="5778057"/>
              <a:ext cx="503273" cy="373433"/>
            </a:xfrm>
            <a:prstGeom prst="rect">
              <a:avLst/>
            </a:prstGeom>
            <a:no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cap="none" normalizeH="0" baseline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Verdana" pitchFamily="34" charset="0"/>
                </a:rPr>
                <a:t>-2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B3C53A1-E0D3-4E2B-A99F-BE3D7F083B90}"/>
                </a:ext>
              </a:extLst>
            </p:cNvPr>
            <p:cNvSpPr/>
            <p:nvPr/>
          </p:nvSpPr>
          <p:spPr bwMode="auto">
            <a:xfrm>
              <a:off x="6070052" y="5778057"/>
              <a:ext cx="503273" cy="373433"/>
            </a:xfrm>
            <a:prstGeom prst="rect">
              <a:avLst/>
            </a:prstGeom>
            <a:no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cap="none" normalizeH="0" baseline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Verdana" pitchFamily="34" charset="0"/>
                </a:rPr>
                <a:t>-2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8C63993-F60E-4EF5-A651-003BC42955A2}"/>
                </a:ext>
              </a:extLst>
            </p:cNvPr>
            <p:cNvSpPr/>
            <p:nvPr/>
          </p:nvSpPr>
          <p:spPr bwMode="auto">
            <a:xfrm>
              <a:off x="6296602" y="4630189"/>
              <a:ext cx="503273" cy="373433"/>
            </a:xfrm>
            <a:prstGeom prst="rect">
              <a:avLst/>
            </a:prstGeom>
            <a:no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400" b="1" dirty="0">
                  <a:solidFill>
                    <a:schemeClr val="accent6">
                      <a:lumMod val="75000"/>
                    </a:schemeClr>
                  </a:solidFill>
                </a:rPr>
                <a:t>+2</a:t>
              </a:r>
              <a:endParaRPr kumimoji="0" lang="en-GB" sz="1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FC3D04F-EBCC-42AA-B091-6FBE0F643068}"/>
                </a:ext>
              </a:extLst>
            </p:cNvPr>
            <p:cNvSpPr/>
            <p:nvPr/>
          </p:nvSpPr>
          <p:spPr bwMode="auto">
            <a:xfrm>
              <a:off x="6272408" y="5397099"/>
              <a:ext cx="503273" cy="373433"/>
            </a:xfrm>
            <a:prstGeom prst="rect">
              <a:avLst/>
            </a:prstGeom>
            <a:no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400" b="1" dirty="0">
                  <a:solidFill>
                    <a:schemeClr val="accent6">
                      <a:lumMod val="75000"/>
                    </a:schemeClr>
                  </a:solidFill>
                </a:rPr>
                <a:t>+2</a:t>
              </a:r>
              <a:endParaRPr kumimoji="0" lang="en-GB" sz="1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CFE53D14-80EC-4E9D-839F-91F79235A9DD}"/>
              </a:ext>
            </a:extLst>
          </p:cNvPr>
          <p:cNvSpPr/>
          <p:nvPr/>
        </p:nvSpPr>
        <p:spPr bwMode="auto">
          <a:xfrm>
            <a:off x="4219951" y="6094033"/>
            <a:ext cx="503273" cy="373433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Verdana" pitchFamily="34" charset="0"/>
              </a:rPr>
              <a:t>-24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BEDEA69-DDC3-4610-99A5-E4B8D50B486F}"/>
              </a:ext>
            </a:extLst>
          </p:cNvPr>
          <p:cNvSpPr txBox="1"/>
          <p:nvPr/>
        </p:nvSpPr>
        <p:spPr>
          <a:xfrm>
            <a:off x="8420163" y="1999753"/>
            <a:ext cx="83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B050"/>
                </a:solidFill>
                <a:latin typeface="+mn-lt"/>
              </a:rPr>
              <a:t>Σ</a:t>
            </a:r>
            <a:r>
              <a:rPr lang="en-GB" dirty="0">
                <a:solidFill>
                  <a:srgbClr val="00B050"/>
                </a:solidFill>
                <a:latin typeface="+mn-lt"/>
              </a:rPr>
              <a:t>=114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60A666B-FC59-4D66-AB79-8D46909A04C0}"/>
              </a:ext>
            </a:extLst>
          </p:cNvPr>
          <p:cNvSpPr/>
          <p:nvPr/>
        </p:nvSpPr>
        <p:spPr bwMode="auto">
          <a:xfrm>
            <a:off x="6272408" y="1226157"/>
            <a:ext cx="45719" cy="45719"/>
          </a:xfrm>
          <a:prstGeom prst="rect">
            <a:avLst/>
          </a:prstGeom>
          <a:solidFill>
            <a:srgbClr val="7030A0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8344DF7-6149-4C19-A8AB-F7FC0BB42D09}"/>
              </a:ext>
            </a:extLst>
          </p:cNvPr>
          <p:cNvSpPr/>
          <p:nvPr/>
        </p:nvSpPr>
        <p:spPr bwMode="auto">
          <a:xfrm>
            <a:off x="8295120" y="1714385"/>
            <a:ext cx="45719" cy="45719"/>
          </a:xfrm>
          <a:prstGeom prst="rect">
            <a:avLst/>
          </a:prstGeom>
          <a:solidFill>
            <a:srgbClr val="7030A0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7DADA54-4AB4-4295-944A-290DB016B0AC}"/>
              </a:ext>
            </a:extLst>
          </p:cNvPr>
          <p:cNvSpPr/>
          <p:nvPr/>
        </p:nvSpPr>
        <p:spPr bwMode="auto">
          <a:xfrm>
            <a:off x="8295120" y="2694201"/>
            <a:ext cx="45719" cy="45719"/>
          </a:xfrm>
          <a:prstGeom prst="rect">
            <a:avLst/>
          </a:prstGeom>
          <a:solidFill>
            <a:srgbClr val="7030A0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25F18E8-57D1-43CA-9484-8721C6AD2841}"/>
              </a:ext>
            </a:extLst>
          </p:cNvPr>
          <p:cNvSpPr/>
          <p:nvPr/>
        </p:nvSpPr>
        <p:spPr bwMode="auto">
          <a:xfrm>
            <a:off x="6267654" y="2205631"/>
            <a:ext cx="45719" cy="45719"/>
          </a:xfrm>
          <a:prstGeom prst="rect">
            <a:avLst/>
          </a:prstGeom>
          <a:solidFill>
            <a:srgbClr val="7030A0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DC952EB-DC5E-4B3C-8727-F16D5B9AAFF6}"/>
              </a:ext>
            </a:extLst>
          </p:cNvPr>
          <p:cNvSpPr/>
          <p:nvPr/>
        </p:nvSpPr>
        <p:spPr bwMode="auto">
          <a:xfrm>
            <a:off x="1709657" y="4671953"/>
            <a:ext cx="60223" cy="5721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9E9F0E49-917F-4D69-9DBA-BEEDD8AFBC5B}"/>
              </a:ext>
            </a:extLst>
          </p:cNvPr>
          <p:cNvSpPr/>
          <p:nvPr/>
        </p:nvSpPr>
        <p:spPr bwMode="auto">
          <a:xfrm>
            <a:off x="2251625" y="4671953"/>
            <a:ext cx="60223" cy="5721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72786FEF-6DD9-4FB6-A85C-90FBFD372D5A}"/>
              </a:ext>
            </a:extLst>
          </p:cNvPr>
          <p:cNvSpPr/>
          <p:nvPr/>
        </p:nvSpPr>
        <p:spPr bwMode="auto">
          <a:xfrm>
            <a:off x="1143332" y="4671953"/>
            <a:ext cx="60223" cy="57210"/>
          </a:xfrm>
          <a:prstGeom prst="roundRect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45D5DF46-FFF9-4D22-B079-0AE918231434}"/>
              </a:ext>
            </a:extLst>
          </p:cNvPr>
          <p:cNvSpPr/>
          <p:nvPr/>
        </p:nvSpPr>
        <p:spPr bwMode="auto">
          <a:xfrm>
            <a:off x="1143332" y="5440047"/>
            <a:ext cx="60223" cy="57210"/>
          </a:xfrm>
          <a:prstGeom prst="roundRect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AAD5A319-DAFF-4E02-A90D-5DC256CBB41F}"/>
              </a:ext>
            </a:extLst>
          </p:cNvPr>
          <p:cNvSpPr/>
          <p:nvPr/>
        </p:nvSpPr>
        <p:spPr bwMode="auto">
          <a:xfrm>
            <a:off x="2787839" y="5042770"/>
            <a:ext cx="60223" cy="57210"/>
          </a:xfrm>
          <a:prstGeom prst="roundRect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E9D30408-A9B1-44C2-955F-3FF5688FA42B}"/>
              </a:ext>
            </a:extLst>
          </p:cNvPr>
          <p:cNvSpPr/>
          <p:nvPr/>
        </p:nvSpPr>
        <p:spPr bwMode="auto">
          <a:xfrm>
            <a:off x="2779904" y="5797142"/>
            <a:ext cx="60223" cy="57210"/>
          </a:xfrm>
          <a:prstGeom prst="roundRect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5D755336-949C-45A1-85FE-1108CC20F5CE}"/>
              </a:ext>
            </a:extLst>
          </p:cNvPr>
          <p:cNvSpPr/>
          <p:nvPr/>
        </p:nvSpPr>
        <p:spPr bwMode="auto">
          <a:xfrm>
            <a:off x="4664338" y="5042770"/>
            <a:ext cx="60223" cy="5721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50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  <p:bldP spid="10" grpId="0"/>
      <p:bldP spid="69" grpId="0"/>
      <p:bldP spid="54" grpId="0"/>
      <p:bldP spid="55" grpId="0"/>
      <p:bldP spid="60" grpId="0" animBg="1"/>
      <p:bldP spid="62" grpId="0" animBg="1"/>
      <p:bldP spid="63" grpId="0" animBg="1"/>
      <p:bldP spid="83" grpId="0" animBg="1"/>
      <p:bldP spid="5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8DCD-3760-4732-AAF3-D33B1F638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Initial Air defence problem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4B7185-E18A-2FC2-1805-142353134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473" y="1317818"/>
            <a:ext cx="554326" cy="5543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88AB3B-636A-2029-D1FB-279D03886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632" y="3342553"/>
            <a:ext cx="756048" cy="9154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2234E4-2FA3-F6DA-117B-4C4B5547F8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875" y="4257964"/>
            <a:ext cx="1071562" cy="10715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719A06-0DDA-E2E7-D65F-3F7EC30BC6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9893" y="943842"/>
            <a:ext cx="1071562" cy="10715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5A4E33-5893-CB4E-0296-994FDC1A90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838" y="2422236"/>
            <a:ext cx="1071562" cy="6951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9D76DD-855D-E406-9FD5-B4827CB65C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8621" y="1006225"/>
            <a:ext cx="1071562" cy="10715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9C0943-2276-0449-C633-32FD4005DD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1130" y="889578"/>
            <a:ext cx="1180090" cy="11800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59AE6A-F89B-3D23-5F61-AB5F8E7658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1081" y="1317817"/>
            <a:ext cx="1477563" cy="6156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0C32155-742E-7B07-D481-CA4B030736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8874" y="5329526"/>
            <a:ext cx="1071563" cy="60566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92FD056-F7D6-C441-B002-A14696BF4404}"/>
              </a:ext>
            </a:extLst>
          </p:cNvPr>
          <p:cNvGrpSpPr/>
          <p:nvPr/>
        </p:nvGrpSpPr>
        <p:grpSpPr>
          <a:xfrm>
            <a:off x="3037739" y="2504514"/>
            <a:ext cx="5247423" cy="3404870"/>
            <a:chOff x="3037739" y="2504514"/>
            <a:chExt cx="5247423" cy="340487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F1DD887-426E-A676-BD81-5A6819E20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113845" y="2504514"/>
              <a:ext cx="756048" cy="55405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B997D27-4054-E54F-6197-EE72E84CE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123151" y="2504514"/>
              <a:ext cx="756048" cy="55405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6376EFF-C167-881E-14FA-89C4420B8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529114" y="2504514"/>
              <a:ext cx="756048" cy="55405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E6691DB-0E1A-02FB-5088-25E48172C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047714" y="3522412"/>
              <a:ext cx="756048" cy="55405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187354D-0AA1-A1A5-A394-F7621D89E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529114" y="3429000"/>
              <a:ext cx="756048" cy="55405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D69F34C-6C4B-2BB3-1B0C-E91F23729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027650" y="4503189"/>
              <a:ext cx="756048" cy="55405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DD0D562-5CA7-35C4-5DA6-A8329863A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034863" y="4511308"/>
              <a:ext cx="756048" cy="55405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B1ABA4F-782B-52EB-D72D-C8AB56439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529114" y="5355334"/>
              <a:ext cx="756048" cy="55405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2F0C1CE-BF10-0423-392C-10DE6FF73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037739" y="4503189"/>
              <a:ext cx="756048" cy="55405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0DD802F-2008-6E51-D49A-CD2B0519EE38}"/>
              </a:ext>
            </a:extLst>
          </p:cNvPr>
          <p:cNvGrpSpPr/>
          <p:nvPr/>
        </p:nvGrpSpPr>
        <p:grpSpPr>
          <a:xfrm>
            <a:off x="4110183" y="2536458"/>
            <a:ext cx="1563760" cy="3395477"/>
            <a:chOff x="4110183" y="2536458"/>
            <a:chExt cx="1563760" cy="3395477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259C166-26D6-8D66-EFD7-A0011BCE5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110183" y="2536458"/>
              <a:ext cx="554050" cy="55405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1448829-5289-CE4B-FA59-CC0BB15D9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110183" y="5377885"/>
              <a:ext cx="554050" cy="55405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498D663-CD05-5D78-3025-42EFD22DB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119893" y="2563357"/>
              <a:ext cx="554050" cy="55405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DDF3513-2EFC-1A50-2E59-7B906C16140C}"/>
              </a:ext>
            </a:extLst>
          </p:cNvPr>
          <p:cNvGrpSpPr/>
          <p:nvPr/>
        </p:nvGrpSpPr>
        <p:grpSpPr>
          <a:xfrm>
            <a:off x="3148713" y="3765434"/>
            <a:ext cx="5021911" cy="1958731"/>
            <a:chOff x="3148713" y="3765434"/>
            <a:chExt cx="5021911" cy="195873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15A0EA9-1B3D-834C-D11E-014BF06349E1}"/>
                </a:ext>
              </a:extLst>
            </p:cNvPr>
            <p:cNvSpPr/>
            <p:nvPr/>
          </p:nvSpPr>
          <p:spPr bwMode="auto">
            <a:xfrm>
              <a:off x="4110183" y="3767493"/>
              <a:ext cx="554050" cy="183613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C25C08C-D668-6AC2-FF3A-18B10BCE28DE}"/>
                </a:ext>
              </a:extLst>
            </p:cNvPr>
            <p:cNvSpPr/>
            <p:nvPr/>
          </p:nvSpPr>
          <p:spPr bwMode="auto">
            <a:xfrm>
              <a:off x="5098473" y="3765435"/>
              <a:ext cx="554050" cy="183613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93D4B94-3729-13E1-635D-A444FAB6D3FA}"/>
                </a:ext>
              </a:extLst>
            </p:cNvPr>
            <p:cNvSpPr/>
            <p:nvPr/>
          </p:nvSpPr>
          <p:spPr bwMode="auto">
            <a:xfrm>
              <a:off x="6135862" y="3765434"/>
              <a:ext cx="554050" cy="183613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6B36D0D-8A37-8A9C-305B-07C0430CCE2E}"/>
                </a:ext>
              </a:extLst>
            </p:cNvPr>
            <p:cNvSpPr/>
            <p:nvPr/>
          </p:nvSpPr>
          <p:spPr bwMode="auto">
            <a:xfrm>
              <a:off x="5098473" y="4688407"/>
              <a:ext cx="554050" cy="183613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A208FDC-1583-0032-7B87-6AFEC2ACF5F5}"/>
                </a:ext>
              </a:extLst>
            </p:cNvPr>
            <p:cNvSpPr/>
            <p:nvPr/>
          </p:nvSpPr>
          <p:spPr bwMode="auto">
            <a:xfrm>
              <a:off x="7616574" y="4696526"/>
              <a:ext cx="554050" cy="183613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A777E44-3C4E-7000-6889-86312E0F37D4}"/>
                </a:ext>
              </a:extLst>
            </p:cNvPr>
            <p:cNvSpPr/>
            <p:nvPr/>
          </p:nvSpPr>
          <p:spPr bwMode="auto">
            <a:xfrm>
              <a:off x="3148713" y="5535811"/>
              <a:ext cx="554050" cy="183613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4F77CE8-3D25-F88E-51E9-2BE43DE342FB}"/>
                </a:ext>
              </a:extLst>
            </p:cNvPr>
            <p:cNvSpPr/>
            <p:nvPr/>
          </p:nvSpPr>
          <p:spPr bwMode="auto">
            <a:xfrm>
              <a:off x="5115627" y="5540552"/>
              <a:ext cx="554050" cy="183613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3F41DBC-D62B-1C59-EC65-BCD225B5D328}"/>
                </a:ext>
              </a:extLst>
            </p:cNvPr>
            <p:cNvSpPr/>
            <p:nvPr/>
          </p:nvSpPr>
          <p:spPr bwMode="auto">
            <a:xfrm>
              <a:off x="6121071" y="5535812"/>
              <a:ext cx="554050" cy="183613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F76822D-4B6F-0AA6-5AB1-E12CA65AEE1D}"/>
              </a:ext>
            </a:extLst>
          </p:cNvPr>
          <p:cNvGrpSpPr/>
          <p:nvPr/>
        </p:nvGrpSpPr>
        <p:grpSpPr>
          <a:xfrm>
            <a:off x="2917462" y="2377595"/>
            <a:ext cx="5451650" cy="3643449"/>
            <a:chOff x="2917462" y="2377595"/>
            <a:chExt cx="5451650" cy="3643449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44E06EE-1A4F-186D-DC30-58C728D6EB5F}"/>
                </a:ext>
              </a:extLst>
            </p:cNvPr>
            <p:cNvGrpSpPr/>
            <p:nvPr/>
          </p:nvGrpSpPr>
          <p:grpSpPr>
            <a:xfrm>
              <a:off x="2917462" y="3401949"/>
              <a:ext cx="5451650" cy="2619095"/>
              <a:chOff x="2982089" y="3656472"/>
              <a:chExt cx="5451650" cy="2619095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5B6947AD-63DA-01B7-BEE7-B7ECBFCE77EB}"/>
                  </a:ext>
                </a:extLst>
              </p:cNvPr>
              <p:cNvSpPr/>
              <p:nvPr/>
            </p:nvSpPr>
            <p:spPr bwMode="auto">
              <a:xfrm>
                <a:off x="7431332" y="5470349"/>
                <a:ext cx="1002407" cy="805218"/>
              </a:xfrm>
              <a:prstGeom prst="ellipse">
                <a:avLst/>
              </a:prstGeom>
              <a:noFill/>
              <a:ln w="571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0FD5F76A-CE61-75AB-4945-F0C1309D4A7B}"/>
                  </a:ext>
                </a:extLst>
              </p:cNvPr>
              <p:cNvSpPr/>
              <p:nvPr/>
            </p:nvSpPr>
            <p:spPr bwMode="auto">
              <a:xfrm>
                <a:off x="2982089" y="3656472"/>
                <a:ext cx="1002407" cy="805218"/>
              </a:xfrm>
              <a:prstGeom prst="ellipse">
                <a:avLst/>
              </a:prstGeom>
              <a:noFill/>
              <a:ln w="571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C7BB2D6F-86B7-1089-3ACE-F9B0AF0EAD29}"/>
                  </a:ext>
                </a:extLst>
              </p:cNvPr>
              <p:cNvSpPr/>
              <p:nvPr/>
            </p:nvSpPr>
            <p:spPr bwMode="auto">
              <a:xfrm>
                <a:off x="3984106" y="4622945"/>
                <a:ext cx="1002407" cy="805218"/>
              </a:xfrm>
              <a:prstGeom prst="ellipse">
                <a:avLst/>
              </a:prstGeom>
              <a:noFill/>
              <a:ln w="571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4521815-770F-D724-E869-79F8980AAE5F}"/>
                </a:ext>
              </a:extLst>
            </p:cNvPr>
            <p:cNvSpPr/>
            <p:nvPr/>
          </p:nvSpPr>
          <p:spPr bwMode="auto">
            <a:xfrm>
              <a:off x="5996467" y="2377595"/>
              <a:ext cx="1002407" cy="805218"/>
            </a:xfrm>
            <a:prstGeom prst="ellipse">
              <a:avLst/>
            </a:prstGeom>
            <a:noFill/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974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E62F1-3C0E-4584-A8F6-1707FCB74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Multiple shooters at same threat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EC3C5-F868-46DD-A400-8FB083D49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What if it is a wave of 4 fast jets?</a:t>
            </a:r>
          </a:p>
          <a:p>
            <a:r>
              <a:rPr lang="en-GB"/>
              <a:t>1 SAM unit can engage 1, but what about the rest?</a:t>
            </a:r>
          </a:p>
          <a:p>
            <a:r>
              <a:rPr lang="en-GB"/>
              <a:t>Partial coverage of the threat</a:t>
            </a:r>
          </a:p>
          <a:p>
            <a:r>
              <a:rPr lang="en-GB"/>
              <a:t>Coordination between defensive units</a:t>
            </a:r>
          </a:p>
          <a:p>
            <a:pPr lvl="1"/>
            <a:r>
              <a:rPr lang="en-GB"/>
              <a:t>Similar units</a:t>
            </a:r>
          </a:p>
          <a:p>
            <a:pPr lvl="1"/>
            <a:r>
              <a:rPr lang="en-GB"/>
              <a:t>Dissimilar units</a:t>
            </a:r>
          </a:p>
        </p:txBody>
      </p:sp>
    </p:spTree>
    <p:extLst>
      <p:ext uri="{BB962C8B-B14F-4D97-AF65-F5344CB8AC3E}">
        <p14:creationId xmlns:p14="http://schemas.microsoft.com/office/powerpoint/2010/main" val="3918815654"/>
      </p:ext>
    </p:extLst>
  </p:cSld>
  <p:clrMapOvr>
    <a:masterClrMapping/>
  </p:clrMapOvr>
</p:sld>
</file>

<file path=ppt/theme/theme1.xml><?xml version="1.0" encoding="utf-8"?>
<a:theme xmlns:a="http://schemas.openxmlformats.org/drawingml/2006/main" name="Catalyze 2012 v1.0">
  <a:themeElements>
    <a:clrScheme name="Catalyze 2012 v1.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D1B2E"/>
      </a:accent1>
      <a:accent2>
        <a:srgbClr val="0F243E"/>
      </a:accent2>
      <a:accent3>
        <a:srgbClr val="004785"/>
      </a:accent3>
      <a:accent4>
        <a:srgbClr val="365F91"/>
      </a:accent4>
      <a:accent5>
        <a:srgbClr val="949CA1"/>
      </a:accent5>
      <a:accent6>
        <a:srgbClr val="96BC33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4785"/>
            </a:solidFill>
            <a:latin typeface="+mn-lt"/>
          </a:defRPr>
        </a:defPPr>
      </a:lstStyle>
    </a:txDef>
  </a:objectDefaults>
  <a:extraClrSchemeLst>
    <a:extraClrScheme>
      <a:clrScheme name="catalyze v3.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talyze v3.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talyze v3.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talyze v3.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talyze v3.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talyze v3.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talyze v3.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talyze v3.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talyze v3.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talyze v3.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talyze v3.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talyze v3.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adfa1c3-7d15-48f8-8f28-b3acd401cf8e" xsi:nil="true"/>
    <lcf76f155ced4ddcb4097134ff3c332f xmlns="7995641b-a6b4-4b75-8395-c71c38ee7c7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9D5EAAD4361A46B86C0B49381A8C3E" ma:contentTypeVersion="16" ma:contentTypeDescription="Create a new document." ma:contentTypeScope="" ma:versionID="f8ba14cf9bc712461b5aea598dcd6607">
  <xsd:schema xmlns:xsd="http://www.w3.org/2001/XMLSchema" xmlns:xs="http://www.w3.org/2001/XMLSchema" xmlns:p="http://schemas.microsoft.com/office/2006/metadata/properties" xmlns:ns2="7995641b-a6b4-4b75-8395-c71c38ee7c7c" xmlns:ns3="9adfa1c3-7d15-48f8-8f28-b3acd401cf8e" targetNamespace="http://schemas.microsoft.com/office/2006/metadata/properties" ma:root="true" ma:fieldsID="018809bd7b5fef5d7e9b8af236a03a95" ns2:_="" ns3:_="">
    <xsd:import namespace="7995641b-a6b4-4b75-8395-c71c38ee7c7c"/>
    <xsd:import namespace="9adfa1c3-7d15-48f8-8f28-b3acd401cf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95641b-a6b4-4b75-8395-c71c38ee7c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af24e02-9b84-4599-914f-9b49837d2e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dfa1c3-7d15-48f8-8f28-b3acd401cf8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37c7cb8-f308-43f0-aff8-18fa3be9afde}" ma:internalName="TaxCatchAll" ma:showField="CatchAllData" ma:web="9adfa1c3-7d15-48f8-8f28-b3acd401cf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255E3B-7CEB-40E5-8F52-EEA00423403E}">
  <ds:schemaRefs>
    <ds:schemaRef ds:uri="7995641b-a6b4-4b75-8395-c71c38ee7c7c"/>
    <ds:schemaRef ds:uri="9adfa1c3-7d15-48f8-8f28-b3acd401cf8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7024AAB-F52F-407C-987D-90FE6323C0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D09A1F-98BD-4B9F-9D54-4F0F22D3C060}">
  <ds:schemaRefs>
    <ds:schemaRef ds:uri="7995641b-a6b4-4b75-8395-c71c38ee7c7c"/>
    <ds:schemaRef ds:uri="9adfa1c3-7d15-48f8-8f28-b3acd401cf8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Catalyze Powerpoint Template (Mar2016 v2.0)</Template>
  <TotalTime>107</TotalTime>
  <Words>600</Words>
  <Application>Microsoft Office PowerPoint</Application>
  <PresentationFormat>On-screen Show (4:3)</PresentationFormat>
  <Paragraphs>156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Narrow</vt:lpstr>
      <vt:lpstr>Calibri</vt:lpstr>
      <vt:lpstr>Verdana</vt:lpstr>
      <vt:lpstr>Wingdings</vt:lpstr>
      <vt:lpstr>Catalyze 2012 v1.0</vt:lpstr>
      <vt:lpstr>Air Defence: Finding a needle in a Hungarian haystack</vt:lpstr>
      <vt:lpstr>Initial problem</vt:lpstr>
      <vt:lpstr>Basic problem – Supply and Demand</vt:lpstr>
      <vt:lpstr>Basic problem – Supply and Demand</vt:lpstr>
      <vt:lpstr>Basic problem – Supply and Demand</vt:lpstr>
      <vt:lpstr>Hungarian algorithm</vt:lpstr>
      <vt:lpstr>Hungarian algorithm (example)</vt:lpstr>
      <vt:lpstr>Initial Air defence problem</vt:lpstr>
      <vt:lpstr>Multiple shooters at same threat</vt:lpstr>
      <vt:lpstr>Problem</vt:lpstr>
      <vt:lpstr>Approach</vt:lpstr>
      <vt:lpstr>Approach</vt:lpstr>
      <vt:lpstr>Approach</vt:lpstr>
      <vt:lpstr>Infinite loops</vt:lpstr>
      <vt:lpstr>Results</vt:lpstr>
    </vt:vector>
  </TitlesOfParts>
  <Company>Catalyze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Catalyze 2016 Powerpoint Template</dc:title>
  <dc:creator>Patrick Warburton</dc:creator>
  <cp:lastModifiedBy>NYE, ANDREW Contractor (Air-SSP ASC10)</cp:lastModifiedBy>
  <cp:revision>13</cp:revision>
  <cp:lastPrinted>2020-01-03T12:12:29Z</cp:lastPrinted>
  <dcterms:created xsi:type="dcterms:W3CDTF">2019-10-16T13:19:01Z</dcterms:created>
  <dcterms:modified xsi:type="dcterms:W3CDTF">2022-07-15T14:30:24Z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0x010100FA9D5EAAD4361A46B86C0B49381A8C3E</vt:lpwstr>
  </property>
  <property fmtid="{D5CDD505-2E9C-101B-9397-08002B2CF9AE}" pid="3" name="MediaServiceImageTags">
    <vt:lpwstr/>
  </property>
  <property fmtid="{D5CDD505-2E9C-101B-9397-08002B2CF9AE}" pid="4" name="MSIP_Label_8e28611e-2819-430a-bdf7-3581be6cbbdd_Enabled">
    <vt:lpwstr>true</vt:lpwstr>
  </property>
  <property fmtid="{D5CDD505-2E9C-101B-9397-08002B2CF9AE}" pid="5" name="MSIP_Label_8e28611e-2819-430a-bdf7-3581be6cbbdd_SetDate">
    <vt:lpwstr>2022-07-05T19:50:33Z</vt:lpwstr>
  </property>
  <property fmtid="{D5CDD505-2E9C-101B-9397-08002B2CF9AE}" pid="6" name="MSIP_Label_8e28611e-2819-430a-bdf7-3581be6cbbdd_Method">
    <vt:lpwstr>Privileged</vt:lpwstr>
  </property>
  <property fmtid="{D5CDD505-2E9C-101B-9397-08002B2CF9AE}" pid="7" name="MSIP_Label_8e28611e-2819-430a-bdf7-3581be6cbbdd_Name">
    <vt:lpwstr>MOD-1-NWR-‘NON-WORK  RELATED’</vt:lpwstr>
  </property>
  <property fmtid="{D5CDD505-2E9C-101B-9397-08002B2CF9AE}" pid="8" name="MSIP_Label_8e28611e-2819-430a-bdf7-3581be6cbbdd_SiteId">
    <vt:lpwstr>be7760ed-5953-484b-ae95-d0a16dfa09e5</vt:lpwstr>
  </property>
  <property fmtid="{D5CDD505-2E9C-101B-9397-08002B2CF9AE}" pid="9" name="MSIP_Label_8e28611e-2819-430a-bdf7-3581be6cbbdd_ActionId">
    <vt:lpwstr>dca1fbe2-af2f-418c-8a46-b444bb903bbe</vt:lpwstr>
  </property>
  <property fmtid="{D5CDD505-2E9C-101B-9397-08002B2CF9AE}" pid="10" name="MSIP_Label_8e28611e-2819-430a-bdf7-3581be6cbbdd_ContentBits">
    <vt:lpwstr>0</vt:lpwstr>
  </property>
</Properties>
</file>