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8"/>
  </p:notesMasterIdLst>
  <p:handoutMasterIdLst>
    <p:handoutMasterId r:id="rId19"/>
  </p:handoutMasterIdLst>
  <p:sldIdLst>
    <p:sldId id="256" r:id="rId2"/>
    <p:sldId id="316" r:id="rId3"/>
    <p:sldId id="304" r:id="rId4"/>
    <p:sldId id="317" r:id="rId5"/>
    <p:sldId id="318" r:id="rId6"/>
    <p:sldId id="312" r:id="rId7"/>
    <p:sldId id="313" r:id="rId8"/>
    <p:sldId id="296" r:id="rId9"/>
    <p:sldId id="291" r:id="rId10"/>
    <p:sldId id="294" r:id="rId11"/>
    <p:sldId id="305" r:id="rId12"/>
    <p:sldId id="314" r:id="rId13"/>
    <p:sldId id="306" r:id="rId14"/>
    <p:sldId id="315" r:id="rId15"/>
    <p:sldId id="285" r:id="rId16"/>
    <p:sldId id="281" r:id="rId17"/>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wn, William (UK)" initials="S" lastIdx="12" clrIdx="0">
    <p:extLst>
      <p:ext uri="{19B8F6BF-5375-455C-9EA6-DF929625EA0E}">
        <p15:presenceInfo xmlns:p15="http://schemas.microsoft.com/office/powerpoint/2012/main" userId="Brown, William (U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B7DEE8"/>
    <a:srgbClr val="93CDDD"/>
    <a:srgbClr val="4BACC6"/>
    <a:srgbClr val="31859C"/>
    <a:srgbClr val="215968"/>
    <a:srgbClr val="D22432"/>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9" autoAdjust="0"/>
    <p:restoredTop sz="73346" autoAdjust="0"/>
  </p:normalViewPr>
  <p:slideViewPr>
    <p:cSldViewPr>
      <p:cViewPr varScale="1">
        <p:scale>
          <a:sx n="66" d="100"/>
          <a:sy n="66" d="100"/>
        </p:scale>
        <p:origin x="1548" y="4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3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5E0FE8-E1C3-4707-A885-324AAE0B8C22}" type="doc">
      <dgm:prSet loTypeId="urn:microsoft.com/office/officeart/2005/8/layout/chevron1" loCatId="process" qsTypeId="urn:microsoft.com/office/officeart/2005/8/quickstyle/simple1" qsCatId="simple" csTypeId="urn:microsoft.com/office/officeart/2005/8/colors/colorful1" csCatId="colorful" phldr="1"/>
      <dgm:spPr/>
    </dgm:pt>
    <dgm:pt modelId="{9ACA5B06-3C6F-4D99-8EEB-69D165E1A9C7}">
      <dgm:prSet phldrT="[Text]" custT="1"/>
      <dgm:spPr/>
      <dgm:t>
        <a:bodyPr/>
        <a:lstStyle/>
        <a:p>
          <a:r>
            <a:rPr lang="en-US" sz="1400" dirty="0" smtClean="0"/>
            <a:t>Team and Roles</a:t>
          </a:r>
          <a:endParaRPr lang="en-US" sz="1400" dirty="0"/>
        </a:p>
      </dgm:t>
    </dgm:pt>
    <dgm:pt modelId="{397041E5-DB25-4DBA-82FA-F83FBD7EE06D}" type="parTrans" cxnId="{E4CD5387-D42A-42DE-8B63-812291FA1E07}">
      <dgm:prSet/>
      <dgm:spPr/>
      <dgm:t>
        <a:bodyPr/>
        <a:lstStyle/>
        <a:p>
          <a:endParaRPr lang="en-US" sz="2000"/>
        </a:p>
      </dgm:t>
    </dgm:pt>
    <dgm:pt modelId="{AAAC1335-012A-44E5-97E1-AF09992DC61A}" type="sibTrans" cxnId="{E4CD5387-D42A-42DE-8B63-812291FA1E07}">
      <dgm:prSet custT="1"/>
      <dgm:spPr/>
      <dgm:t>
        <a:bodyPr/>
        <a:lstStyle/>
        <a:p>
          <a:endParaRPr lang="en-US" sz="1050"/>
        </a:p>
      </dgm:t>
    </dgm:pt>
    <dgm:pt modelId="{E4B26ACB-CBF5-4B82-A0F9-A171CD0B0B6B}">
      <dgm:prSet phldrT="[Text]" custT="1"/>
      <dgm:spPr/>
      <dgm:t>
        <a:bodyPr/>
        <a:lstStyle/>
        <a:p>
          <a:r>
            <a:rPr lang="en-US" sz="1400" dirty="0" smtClean="0"/>
            <a:t>Aims and Objectives</a:t>
          </a:r>
          <a:endParaRPr lang="en-US" sz="1400" dirty="0"/>
        </a:p>
      </dgm:t>
    </dgm:pt>
    <dgm:pt modelId="{A106598B-A00A-40D2-ABA7-B3BD5987FE46}" type="parTrans" cxnId="{E5F13230-0A1B-46BC-A098-41B5DDC81276}">
      <dgm:prSet/>
      <dgm:spPr/>
      <dgm:t>
        <a:bodyPr/>
        <a:lstStyle/>
        <a:p>
          <a:endParaRPr lang="en-US" sz="2000"/>
        </a:p>
      </dgm:t>
    </dgm:pt>
    <dgm:pt modelId="{EFCBA252-5BE5-4221-8188-49E7AA0098A4}" type="sibTrans" cxnId="{E5F13230-0A1B-46BC-A098-41B5DDC81276}">
      <dgm:prSet custT="1"/>
      <dgm:spPr/>
      <dgm:t>
        <a:bodyPr/>
        <a:lstStyle/>
        <a:p>
          <a:endParaRPr lang="en-US" sz="1050"/>
        </a:p>
      </dgm:t>
    </dgm:pt>
    <dgm:pt modelId="{96B37FC1-5D23-422D-A055-CF384E0CC22F}">
      <dgm:prSet phldrT="[Text]" custT="1"/>
      <dgm:spPr/>
      <dgm:t>
        <a:bodyPr/>
        <a:lstStyle/>
        <a:p>
          <a:r>
            <a:rPr lang="en-US" sz="1400" dirty="0" smtClean="0"/>
            <a:t>Experiment Design</a:t>
          </a:r>
          <a:endParaRPr lang="en-US" sz="1400" dirty="0"/>
        </a:p>
      </dgm:t>
    </dgm:pt>
    <dgm:pt modelId="{75A3288C-C97E-42FE-B795-ABEBEFE4F0EC}" type="parTrans" cxnId="{1D3EE1C1-A634-420E-8DDD-3A29F1E46D5E}">
      <dgm:prSet/>
      <dgm:spPr/>
      <dgm:t>
        <a:bodyPr/>
        <a:lstStyle/>
        <a:p>
          <a:endParaRPr lang="en-US" sz="2000"/>
        </a:p>
      </dgm:t>
    </dgm:pt>
    <dgm:pt modelId="{85334877-425A-4C40-9F58-64EA9A121BEA}" type="sibTrans" cxnId="{1D3EE1C1-A634-420E-8DDD-3A29F1E46D5E}">
      <dgm:prSet custT="1"/>
      <dgm:spPr/>
      <dgm:t>
        <a:bodyPr/>
        <a:lstStyle/>
        <a:p>
          <a:endParaRPr lang="en-US" sz="1050"/>
        </a:p>
      </dgm:t>
    </dgm:pt>
    <dgm:pt modelId="{D93FE9A4-C00B-4BC3-ABC5-7C2287840920}">
      <dgm:prSet custT="1"/>
      <dgm:spPr/>
      <dgm:t>
        <a:bodyPr/>
        <a:lstStyle/>
        <a:p>
          <a:r>
            <a:rPr lang="en-US" sz="1300" dirty="0" smtClean="0"/>
            <a:t>Build &amp; Document </a:t>
          </a:r>
          <a:endParaRPr lang="en-US" sz="1300" dirty="0"/>
        </a:p>
      </dgm:t>
    </dgm:pt>
    <dgm:pt modelId="{DB09F229-36A8-4251-ABAD-BE2E38A5B3EA}" type="parTrans" cxnId="{5CF010A1-0F07-4E18-8EB9-F5F7076F1291}">
      <dgm:prSet/>
      <dgm:spPr/>
      <dgm:t>
        <a:bodyPr/>
        <a:lstStyle/>
        <a:p>
          <a:endParaRPr lang="en-US" sz="2000"/>
        </a:p>
      </dgm:t>
    </dgm:pt>
    <dgm:pt modelId="{748BD300-46DD-4B0C-B164-63EB9FA46AAF}" type="sibTrans" cxnId="{5CF010A1-0F07-4E18-8EB9-F5F7076F1291}">
      <dgm:prSet custT="1"/>
      <dgm:spPr/>
      <dgm:t>
        <a:bodyPr/>
        <a:lstStyle/>
        <a:p>
          <a:endParaRPr lang="en-US" sz="1050"/>
        </a:p>
      </dgm:t>
    </dgm:pt>
    <dgm:pt modelId="{FFB36FE8-37AF-48B0-979E-2D72E896E9E4}">
      <dgm:prSet custT="1"/>
      <dgm:spPr/>
      <dgm:t>
        <a:bodyPr/>
        <a:lstStyle/>
        <a:p>
          <a:r>
            <a:rPr lang="en-US" sz="1400" dirty="0" smtClean="0"/>
            <a:t>Deliver</a:t>
          </a:r>
          <a:endParaRPr lang="en-US" sz="1400" dirty="0"/>
        </a:p>
      </dgm:t>
    </dgm:pt>
    <dgm:pt modelId="{F5A7D29F-57E2-4247-A9C9-62F71422009C}" type="parTrans" cxnId="{C4FD5A35-80B0-4958-AEDC-74E7DC4BB299}">
      <dgm:prSet/>
      <dgm:spPr/>
      <dgm:t>
        <a:bodyPr/>
        <a:lstStyle/>
        <a:p>
          <a:endParaRPr lang="en-US" sz="2000"/>
        </a:p>
      </dgm:t>
    </dgm:pt>
    <dgm:pt modelId="{727A270A-F92F-4809-BCBD-C14C8CF5A2F3}" type="sibTrans" cxnId="{C4FD5A35-80B0-4958-AEDC-74E7DC4BB299}">
      <dgm:prSet/>
      <dgm:spPr/>
      <dgm:t>
        <a:bodyPr/>
        <a:lstStyle/>
        <a:p>
          <a:endParaRPr lang="en-US" sz="2000"/>
        </a:p>
      </dgm:t>
    </dgm:pt>
    <dgm:pt modelId="{50500018-5D75-4237-BB88-822F9467A5EF}">
      <dgm:prSet custT="1"/>
      <dgm:spPr/>
      <dgm:t>
        <a:bodyPr/>
        <a:lstStyle/>
        <a:p>
          <a:r>
            <a:rPr lang="en-US" sz="1300" dirty="0" smtClean="0"/>
            <a:t>Fit For Purpose Review</a:t>
          </a:r>
          <a:endParaRPr lang="en-US" sz="1300" dirty="0"/>
        </a:p>
      </dgm:t>
    </dgm:pt>
    <dgm:pt modelId="{FE7503A8-DDFE-434A-982F-D73202C919AA}" type="parTrans" cxnId="{8631FA68-9AEF-475F-92E2-3941E0584E88}">
      <dgm:prSet/>
      <dgm:spPr/>
      <dgm:t>
        <a:bodyPr/>
        <a:lstStyle/>
        <a:p>
          <a:endParaRPr lang="en-US"/>
        </a:p>
      </dgm:t>
    </dgm:pt>
    <dgm:pt modelId="{BC53E76A-26A1-4981-B5BD-1BFEA1C07DC8}" type="sibTrans" cxnId="{8631FA68-9AEF-475F-92E2-3941E0584E88}">
      <dgm:prSet/>
      <dgm:spPr/>
      <dgm:t>
        <a:bodyPr/>
        <a:lstStyle/>
        <a:p>
          <a:endParaRPr lang="en-US"/>
        </a:p>
      </dgm:t>
    </dgm:pt>
    <dgm:pt modelId="{BB0516DC-4C52-4ACA-A7AE-E265C88E94E7}" type="pres">
      <dgm:prSet presAssocID="{A65E0FE8-E1C3-4707-A885-324AAE0B8C22}" presName="Name0" presStyleCnt="0">
        <dgm:presLayoutVars>
          <dgm:dir/>
          <dgm:animLvl val="lvl"/>
          <dgm:resizeHandles val="exact"/>
        </dgm:presLayoutVars>
      </dgm:prSet>
      <dgm:spPr/>
    </dgm:pt>
    <dgm:pt modelId="{8F22CF56-A4BB-45BE-9312-087B6CFBC9DB}" type="pres">
      <dgm:prSet presAssocID="{9ACA5B06-3C6F-4D99-8EEB-69D165E1A9C7}" presName="parTxOnly" presStyleLbl="node1" presStyleIdx="0" presStyleCnt="6">
        <dgm:presLayoutVars>
          <dgm:chMax val="0"/>
          <dgm:chPref val="0"/>
          <dgm:bulletEnabled val="1"/>
        </dgm:presLayoutVars>
      </dgm:prSet>
      <dgm:spPr/>
      <dgm:t>
        <a:bodyPr/>
        <a:lstStyle/>
        <a:p>
          <a:endParaRPr lang="en-US"/>
        </a:p>
      </dgm:t>
    </dgm:pt>
    <dgm:pt modelId="{566B391D-2577-4331-AD21-5925912D4C94}" type="pres">
      <dgm:prSet presAssocID="{AAAC1335-012A-44E5-97E1-AF09992DC61A}" presName="parTxOnlySpace" presStyleCnt="0"/>
      <dgm:spPr/>
    </dgm:pt>
    <dgm:pt modelId="{5DAAC29F-67D5-4FD0-BDE2-938DFA40076F}" type="pres">
      <dgm:prSet presAssocID="{E4B26ACB-CBF5-4B82-A0F9-A171CD0B0B6B}" presName="parTxOnly" presStyleLbl="node1" presStyleIdx="1" presStyleCnt="6">
        <dgm:presLayoutVars>
          <dgm:chMax val="0"/>
          <dgm:chPref val="0"/>
          <dgm:bulletEnabled val="1"/>
        </dgm:presLayoutVars>
      </dgm:prSet>
      <dgm:spPr/>
      <dgm:t>
        <a:bodyPr/>
        <a:lstStyle/>
        <a:p>
          <a:endParaRPr lang="en-US"/>
        </a:p>
      </dgm:t>
    </dgm:pt>
    <dgm:pt modelId="{3FCDA8D4-0558-4031-B225-6127DFF04DDF}" type="pres">
      <dgm:prSet presAssocID="{EFCBA252-5BE5-4221-8188-49E7AA0098A4}" presName="parTxOnlySpace" presStyleCnt="0"/>
      <dgm:spPr/>
    </dgm:pt>
    <dgm:pt modelId="{60FDB96F-6668-486D-A82B-2666C377B086}" type="pres">
      <dgm:prSet presAssocID="{96B37FC1-5D23-422D-A055-CF384E0CC22F}" presName="parTxOnly" presStyleLbl="node1" presStyleIdx="2" presStyleCnt="6">
        <dgm:presLayoutVars>
          <dgm:chMax val="0"/>
          <dgm:chPref val="0"/>
          <dgm:bulletEnabled val="1"/>
        </dgm:presLayoutVars>
      </dgm:prSet>
      <dgm:spPr/>
      <dgm:t>
        <a:bodyPr/>
        <a:lstStyle/>
        <a:p>
          <a:endParaRPr lang="en-US"/>
        </a:p>
      </dgm:t>
    </dgm:pt>
    <dgm:pt modelId="{1AB6BEFE-CC03-4BDE-B0C3-8FB20525BE0D}" type="pres">
      <dgm:prSet presAssocID="{85334877-425A-4C40-9F58-64EA9A121BEA}" presName="parTxOnlySpace" presStyleCnt="0"/>
      <dgm:spPr/>
    </dgm:pt>
    <dgm:pt modelId="{23DBBDFA-CEB0-479D-9C63-946FCFEAAFBA}" type="pres">
      <dgm:prSet presAssocID="{D93FE9A4-C00B-4BC3-ABC5-7C2287840920}" presName="parTxOnly" presStyleLbl="node1" presStyleIdx="3" presStyleCnt="6">
        <dgm:presLayoutVars>
          <dgm:chMax val="0"/>
          <dgm:chPref val="0"/>
          <dgm:bulletEnabled val="1"/>
        </dgm:presLayoutVars>
      </dgm:prSet>
      <dgm:spPr/>
      <dgm:t>
        <a:bodyPr/>
        <a:lstStyle/>
        <a:p>
          <a:endParaRPr lang="en-US"/>
        </a:p>
      </dgm:t>
    </dgm:pt>
    <dgm:pt modelId="{D5AC94A1-80DA-42B8-91BF-22C65A493241}" type="pres">
      <dgm:prSet presAssocID="{748BD300-46DD-4B0C-B164-63EB9FA46AAF}" presName="parTxOnlySpace" presStyleCnt="0"/>
      <dgm:spPr/>
    </dgm:pt>
    <dgm:pt modelId="{45507F9D-8159-4808-B784-6D67983CFB35}" type="pres">
      <dgm:prSet presAssocID="{50500018-5D75-4237-BB88-822F9467A5EF}" presName="parTxOnly" presStyleLbl="node1" presStyleIdx="4" presStyleCnt="6">
        <dgm:presLayoutVars>
          <dgm:chMax val="0"/>
          <dgm:chPref val="0"/>
          <dgm:bulletEnabled val="1"/>
        </dgm:presLayoutVars>
      </dgm:prSet>
      <dgm:spPr/>
      <dgm:t>
        <a:bodyPr/>
        <a:lstStyle/>
        <a:p>
          <a:endParaRPr lang="en-US"/>
        </a:p>
      </dgm:t>
    </dgm:pt>
    <dgm:pt modelId="{4344D52D-13F8-480A-B974-02FE5CDF0F9D}" type="pres">
      <dgm:prSet presAssocID="{BC53E76A-26A1-4981-B5BD-1BFEA1C07DC8}" presName="parTxOnlySpace" presStyleCnt="0"/>
      <dgm:spPr/>
    </dgm:pt>
    <dgm:pt modelId="{374FE7C5-7257-457D-81D6-83EDC415FD92}" type="pres">
      <dgm:prSet presAssocID="{FFB36FE8-37AF-48B0-979E-2D72E896E9E4}" presName="parTxOnly" presStyleLbl="node1" presStyleIdx="5" presStyleCnt="6" custScaleX="78857">
        <dgm:presLayoutVars>
          <dgm:chMax val="0"/>
          <dgm:chPref val="0"/>
          <dgm:bulletEnabled val="1"/>
        </dgm:presLayoutVars>
      </dgm:prSet>
      <dgm:spPr/>
      <dgm:t>
        <a:bodyPr/>
        <a:lstStyle/>
        <a:p>
          <a:endParaRPr lang="en-US"/>
        </a:p>
      </dgm:t>
    </dgm:pt>
  </dgm:ptLst>
  <dgm:cxnLst>
    <dgm:cxn modelId="{3BE69341-52CD-4767-8DB6-41A85FE98D2B}" type="presOf" srcId="{50500018-5D75-4237-BB88-822F9467A5EF}" destId="{45507F9D-8159-4808-B784-6D67983CFB35}" srcOrd="0" destOrd="0" presId="urn:microsoft.com/office/officeart/2005/8/layout/chevron1"/>
    <dgm:cxn modelId="{C4FD5A35-80B0-4958-AEDC-74E7DC4BB299}" srcId="{A65E0FE8-E1C3-4707-A885-324AAE0B8C22}" destId="{FFB36FE8-37AF-48B0-979E-2D72E896E9E4}" srcOrd="5" destOrd="0" parTransId="{F5A7D29F-57E2-4247-A9C9-62F71422009C}" sibTransId="{727A270A-F92F-4809-BCBD-C14C8CF5A2F3}"/>
    <dgm:cxn modelId="{5CF010A1-0F07-4E18-8EB9-F5F7076F1291}" srcId="{A65E0FE8-E1C3-4707-A885-324AAE0B8C22}" destId="{D93FE9A4-C00B-4BC3-ABC5-7C2287840920}" srcOrd="3" destOrd="0" parTransId="{DB09F229-36A8-4251-ABAD-BE2E38A5B3EA}" sibTransId="{748BD300-46DD-4B0C-B164-63EB9FA46AAF}"/>
    <dgm:cxn modelId="{8D05A11B-53D7-48BD-8474-8294B04E83B8}" type="presOf" srcId="{A65E0FE8-E1C3-4707-A885-324AAE0B8C22}" destId="{BB0516DC-4C52-4ACA-A7AE-E265C88E94E7}" srcOrd="0" destOrd="0" presId="urn:microsoft.com/office/officeart/2005/8/layout/chevron1"/>
    <dgm:cxn modelId="{1D3EE1C1-A634-420E-8DDD-3A29F1E46D5E}" srcId="{A65E0FE8-E1C3-4707-A885-324AAE0B8C22}" destId="{96B37FC1-5D23-422D-A055-CF384E0CC22F}" srcOrd="2" destOrd="0" parTransId="{75A3288C-C97E-42FE-B795-ABEBEFE4F0EC}" sibTransId="{85334877-425A-4C40-9F58-64EA9A121BEA}"/>
    <dgm:cxn modelId="{8631FA68-9AEF-475F-92E2-3941E0584E88}" srcId="{A65E0FE8-E1C3-4707-A885-324AAE0B8C22}" destId="{50500018-5D75-4237-BB88-822F9467A5EF}" srcOrd="4" destOrd="0" parTransId="{FE7503A8-DDFE-434A-982F-D73202C919AA}" sibTransId="{BC53E76A-26A1-4981-B5BD-1BFEA1C07DC8}"/>
    <dgm:cxn modelId="{E5F13230-0A1B-46BC-A098-41B5DDC81276}" srcId="{A65E0FE8-E1C3-4707-A885-324AAE0B8C22}" destId="{E4B26ACB-CBF5-4B82-A0F9-A171CD0B0B6B}" srcOrd="1" destOrd="0" parTransId="{A106598B-A00A-40D2-ABA7-B3BD5987FE46}" sibTransId="{EFCBA252-5BE5-4221-8188-49E7AA0098A4}"/>
    <dgm:cxn modelId="{BEA606D0-00C1-49D8-B1F7-8F868C225205}" type="presOf" srcId="{96B37FC1-5D23-422D-A055-CF384E0CC22F}" destId="{60FDB96F-6668-486D-A82B-2666C377B086}" srcOrd="0" destOrd="0" presId="urn:microsoft.com/office/officeart/2005/8/layout/chevron1"/>
    <dgm:cxn modelId="{EDBE57B7-6D83-4FAE-9A18-82487B5C5F96}" type="presOf" srcId="{9ACA5B06-3C6F-4D99-8EEB-69D165E1A9C7}" destId="{8F22CF56-A4BB-45BE-9312-087B6CFBC9DB}" srcOrd="0" destOrd="0" presId="urn:microsoft.com/office/officeart/2005/8/layout/chevron1"/>
    <dgm:cxn modelId="{9B685049-C3F2-48B3-8701-8244FBBE6A8F}" type="presOf" srcId="{FFB36FE8-37AF-48B0-979E-2D72E896E9E4}" destId="{374FE7C5-7257-457D-81D6-83EDC415FD92}" srcOrd="0" destOrd="0" presId="urn:microsoft.com/office/officeart/2005/8/layout/chevron1"/>
    <dgm:cxn modelId="{4D5630EA-0CCB-4557-BED5-EEB435AC1A6F}" type="presOf" srcId="{D93FE9A4-C00B-4BC3-ABC5-7C2287840920}" destId="{23DBBDFA-CEB0-479D-9C63-946FCFEAAFBA}" srcOrd="0" destOrd="0" presId="urn:microsoft.com/office/officeart/2005/8/layout/chevron1"/>
    <dgm:cxn modelId="{23EBC3C8-4FE8-495F-B604-5E465850996B}" type="presOf" srcId="{E4B26ACB-CBF5-4B82-A0F9-A171CD0B0B6B}" destId="{5DAAC29F-67D5-4FD0-BDE2-938DFA40076F}" srcOrd="0" destOrd="0" presId="urn:microsoft.com/office/officeart/2005/8/layout/chevron1"/>
    <dgm:cxn modelId="{E4CD5387-D42A-42DE-8B63-812291FA1E07}" srcId="{A65E0FE8-E1C3-4707-A885-324AAE0B8C22}" destId="{9ACA5B06-3C6F-4D99-8EEB-69D165E1A9C7}" srcOrd="0" destOrd="0" parTransId="{397041E5-DB25-4DBA-82FA-F83FBD7EE06D}" sibTransId="{AAAC1335-012A-44E5-97E1-AF09992DC61A}"/>
    <dgm:cxn modelId="{3D39B566-81C5-4734-97BC-B26D60E91D09}" type="presParOf" srcId="{BB0516DC-4C52-4ACA-A7AE-E265C88E94E7}" destId="{8F22CF56-A4BB-45BE-9312-087B6CFBC9DB}" srcOrd="0" destOrd="0" presId="urn:microsoft.com/office/officeart/2005/8/layout/chevron1"/>
    <dgm:cxn modelId="{C4A93A1F-812D-42CA-8453-D577013AA06A}" type="presParOf" srcId="{BB0516DC-4C52-4ACA-A7AE-E265C88E94E7}" destId="{566B391D-2577-4331-AD21-5925912D4C94}" srcOrd="1" destOrd="0" presId="urn:microsoft.com/office/officeart/2005/8/layout/chevron1"/>
    <dgm:cxn modelId="{5957D614-C0D9-4D4F-A155-FBD867E30C18}" type="presParOf" srcId="{BB0516DC-4C52-4ACA-A7AE-E265C88E94E7}" destId="{5DAAC29F-67D5-4FD0-BDE2-938DFA40076F}" srcOrd="2" destOrd="0" presId="urn:microsoft.com/office/officeart/2005/8/layout/chevron1"/>
    <dgm:cxn modelId="{B9C4038E-2545-4EB6-8A43-15CCF255936D}" type="presParOf" srcId="{BB0516DC-4C52-4ACA-A7AE-E265C88E94E7}" destId="{3FCDA8D4-0558-4031-B225-6127DFF04DDF}" srcOrd="3" destOrd="0" presId="urn:microsoft.com/office/officeart/2005/8/layout/chevron1"/>
    <dgm:cxn modelId="{5ACE5723-EFFE-42D1-97F5-270399D33F6B}" type="presParOf" srcId="{BB0516DC-4C52-4ACA-A7AE-E265C88E94E7}" destId="{60FDB96F-6668-486D-A82B-2666C377B086}" srcOrd="4" destOrd="0" presId="urn:microsoft.com/office/officeart/2005/8/layout/chevron1"/>
    <dgm:cxn modelId="{0F3CACC8-EA04-44C9-AB95-98ACFDC7D7FE}" type="presParOf" srcId="{BB0516DC-4C52-4ACA-A7AE-E265C88E94E7}" destId="{1AB6BEFE-CC03-4BDE-B0C3-8FB20525BE0D}" srcOrd="5" destOrd="0" presId="urn:microsoft.com/office/officeart/2005/8/layout/chevron1"/>
    <dgm:cxn modelId="{A741EF42-2E37-40C9-865D-634A5972AE39}" type="presParOf" srcId="{BB0516DC-4C52-4ACA-A7AE-E265C88E94E7}" destId="{23DBBDFA-CEB0-479D-9C63-946FCFEAAFBA}" srcOrd="6" destOrd="0" presId="urn:microsoft.com/office/officeart/2005/8/layout/chevron1"/>
    <dgm:cxn modelId="{5563373A-97C8-456D-8648-FC7078627DB3}" type="presParOf" srcId="{BB0516DC-4C52-4ACA-A7AE-E265C88E94E7}" destId="{D5AC94A1-80DA-42B8-91BF-22C65A493241}" srcOrd="7" destOrd="0" presId="urn:microsoft.com/office/officeart/2005/8/layout/chevron1"/>
    <dgm:cxn modelId="{AD6E47AB-E15B-4261-AC0D-5A4E2CD4166F}" type="presParOf" srcId="{BB0516DC-4C52-4ACA-A7AE-E265C88E94E7}" destId="{45507F9D-8159-4808-B784-6D67983CFB35}" srcOrd="8" destOrd="0" presId="urn:microsoft.com/office/officeart/2005/8/layout/chevron1"/>
    <dgm:cxn modelId="{6A1FD3EE-16CB-42B1-AA1D-EB7BBCFFC2D3}" type="presParOf" srcId="{BB0516DC-4C52-4ACA-A7AE-E265C88E94E7}" destId="{4344D52D-13F8-480A-B974-02FE5CDF0F9D}" srcOrd="9" destOrd="0" presId="urn:microsoft.com/office/officeart/2005/8/layout/chevron1"/>
    <dgm:cxn modelId="{ACA4B634-7209-4F8D-9C73-0E6CEB299872}" type="presParOf" srcId="{BB0516DC-4C52-4ACA-A7AE-E265C88E94E7}" destId="{374FE7C5-7257-457D-81D6-83EDC415FD92}" srcOrd="1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22CF56-A4BB-45BE-9312-087B6CFBC9DB}">
      <dsp:nvSpPr>
        <dsp:cNvPr id="0" name=""/>
        <dsp:cNvSpPr/>
      </dsp:nvSpPr>
      <dsp:spPr>
        <a:xfrm>
          <a:off x="2845" y="351399"/>
          <a:ext cx="1664253" cy="665701"/>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smtClean="0"/>
            <a:t>Team and Roles</a:t>
          </a:r>
          <a:endParaRPr lang="en-US" sz="1400" kern="1200" dirty="0"/>
        </a:p>
      </dsp:txBody>
      <dsp:txXfrm>
        <a:off x="335696" y="351399"/>
        <a:ext cx="998552" cy="665701"/>
      </dsp:txXfrm>
    </dsp:sp>
    <dsp:sp modelId="{5DAAC29F-67D5-4FD0-BDE2-938DFA40076F}">
      <dsp:nvSpPr>
        <dsp:cNvPr id="0" name=""/>
        <dsp:cNvSpPr/>
      </dsp:nvSpPr>
      <dsp:spPr>
        <a:xfrm>
          <a:off x="1500673" y="351399"/>
          <a:ext cx="1664253" cy="665701"/>
        </a:xfrm>
        <a:prstGeom prst="chevr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smtClean="0"/>
            <a:t>Aims and Objectives</a:t>
          </a:r>
          <a:endParaRPr lang="en-US" sz="1400" kern="1200" dirty="0"/>
        </a:p>
      </dsp:txBody>
      <dsp:txXfrm>
        <a:off x="1833524" y="351399"/>
        <a:ext cx="998552" cy="665701"/>
      </dsp:txXfrm>
    </dsp:sp>
    <dsp:sp modelId="{60FDB96F-6668-486D-A82B-2666C377B086}">
      <dsp:nvSpPr>
        <dsp:cNvPr id="0" name=""/>
        <dsp:cNvSpPr/>
      </dsp:nvSpPr>
      <dsp:spPr>
        <a:xfrm>
          <a:off x="2998501" y="351399"/>
          <a:ext cx="1664253" cy="665701"/>
        </a:xfrm>
        <a:prstGeom prst="chevr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smtClean="0"/>
            <a:t>Experiment Design</a:t>
          </a:r>
          <a:endParaRPr lang="en-US" sz="1400" kern="1200" dirty="0"/>
        </a:p>
      </dsp:txBody>
      <dsp:txXfrm>
        <a:off x="3331352" y="351399"/>
        <a:ext cx="998552" cy="665701"/>
      </dsp:txXfrm>
    </dsp:sp>
    <dsp:sp modelId="{23DBBDFA-CEB0-479D-9C63-946FCFEAAFBA}">
      <dsp:nvSpPr>
        <dsp:cNvPr id="0" name=""/>
        <dsp:cNvSpPr/>
      </dsp:nvSpPr>
      <dsp:spPr>
        <a:xfrm>
          <a:off x="4496329" y="351399"/>
          <a:ext cx="1664253" cy="665701"/>
        </a:xfrm>
        <a:prstGeom prst="chevr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Build &amp; Document </a:t>
          </a:r>
          <a:endParaRPr lang="en-US" sz="1300" kern="1200" dirty="0"/>
        </a:p>
      </dsp:txBody>
      <dsp:txXfrm>
        <a:off x="4829180" y="351399"/>
        <a:ext cx="998552" cy="665701"/>
      </dsp:txXfrm>
    </dsp:sp>
    <dsp:sp modelId="{45507F9D-8159-4808-B784-6D67983CFB35}">
      <dsp:nvSpPr>
        <dsp:cNvPr id="0" name=""/>
        <dsp:cNvSpPr/>
      </dsp:nvSpPr>
      <dsp:spPr>
        <a:xfrm>
          <a:off x="5994157" y="351399"/>
          <a:ext cx="1664253" cy="665701"/>
        </a:xfrm>
        <a:prstGeom prst="chevron">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Fit For Purpose Review</a:t>
          </a:r>
          <a:endParaRPr lang="en-US" sz="1300" kern="1200" dirty="0"/>
        </a:p>
      </dsp:txBody>
      <dsp:txXfrm>
        <a:off x="6327008" y="351399"/>
        <a:ext cx="998552" cy="665701"/>
      </dsp:txXfrm>
    </dsp:sp>
    <dsp:sp modelId="{374FE7C5-7257-457D-81D6-83EDC415FD92}">
      <dsp:nvSpPr>
        <dsp:cNvPr id="0" name=""/>
        <dsp:cNvSpPr/>
      </dsp:nvSpPr>
      <dsp:spPr>
        <a:xfrm>
          <a:off x="7491985" y="351399"/>
          <a:ext cx="1312380" cy="665701"/>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smtClean="0"/>
            <a:t>Deliver</a:t>
          </a:r>
          <a:endParaRPr lang="en-US" sz="1400" kern="1200" dirty="0"/>
        </a:p>
      </dsp:txBody>
      <dsp:txXfrm>
        <a:off x="7824836" y="351399"/>
        <a:ext cx="646679" cy="66570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374FE3-E09A-46EE-B25D-FA3181F01286}" type="datetimeFigureOut">
              <a:rPr lang="fr-FR" smtClean="0"/>
              <a:t>13/07/2022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DB3ABA9-A341-4EA6-8C6D-CB14BBE5A4F7}" type="slidenum">
              <a:rPr lang="fr-FR" smtClean="0"/>
              <a:t>‹#›</a:t>
            </a:fld>
            <a:endParaRPr lang="fr-FR"/>
          </a:p>
        </p:txBody>
      </p:sp>
    </p:spTree>
    <p:extLst>
      <p:ext uri="{BB962C8B-B14F-4D97-AF65-F5344CB8AC3E}">
        <p14:creationId xmlns:p14="http://schemas.microsoft.com/office/powerpoint/2010/main" val="545058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81F805-C0C9-45BC-A34C-B1EEF4745771}" type="datetimeFigureOut">
              <a:rPr lang="en-GB" smtClean="0"/>
              <a:t>13/07/2022</a:t>
            </a:fld>
            <a:endParaRPr lang="en-GB"/>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3B2E1B-55C9-4087-9594-0732B7797A11}" type="slidenum">
              <a:rPr lang="en-GB" smtClean="0"/>
              <a:t>‹#›</a:t>
            </a:fld>
            <a:endParaRPr lang="en-GB"/>
          </a:p>
        </p:txBody>
      </p:sp>
    </p:spTree>
    <p:extLst>
      <p:ext uri="{BB962C8B-B14F-4D97-AF65-F5344CB8AC3E}">
        <p14:creationId xmlns:p14="http://schemas.microsoft.com/office/powerpoint/2010/main" val="1887392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noProof="0" dirty="0" smtClean="0"/>
              <a:t>MBDA have an</a:t>
            </a:r>
            <a:r>
              <a:rPr lang="en-GB" baseline="0" noProof="0" dirty="0" smtClean="0"/>
              <a:t> OITL Facility called FOX Combat Flight Simulator. </a:t>
            </a:r>
          </a:p>
          <a:p>
            <a:r>
              <a:rPr lang="en-GB" baseline="0" noProof="0" dirty="0" smtClean="0"/>
              <a:t>It has a long history particularly for Air-to-Air Combat modelling</a:t>
            </a:r>
          </a:p>
          <a:p>
            <a:r>
              <a:rPr lang="en-GB" noProof="0" dirty="0" smtClean="0"/>
              <a:t>Much of this</a:t>
            </a:r>
            <a:r>
              <a:rPr lang="en-GB" baseline="0" noProof="0" dirty="0" smtClean="0"/>
              <a:t> presentation is based on learnings from using FOX for Experimentation</a:t>
            </a:r>
            <a:endParaRPr lang="en-GB" noProof="0" dirty="0"/>
          </a:p>
        </p:txBody>
      </p:sp>
      <p:sp>
        <p:nvSpPr>
          <p:cNvPr id="4" name="Espace réservé du numéro de diapositive 3"/>
          <p:cNvSpPr>
            <a:spLocks noGrp="1"/>
          </p:cNvSpPr>
          <p:nvPr>
            <p:ph type="sldNum" sz="quarter" idx="10"/>
          </p:nvPr>
        </p:nvSpPr>
        <p:spPr/>
        <p:txBody>
          <a:bodyPr/>
          <a:lstStyle/>
          <a:p>
            <a:fld id="{E53B2E1B-55C9-4087-9594-0732B7797A11}" type="slidenum">
              <a:rPr lang="en-GB" smtClean="0"/>
              <a:t>1</a:t>
            </a:fld>
            <a:endParaRPr lang="en-GB"/>
          </a:p>
        </p:txBody>
      </p:sp>
    </p:spTree>
    <p:extLst>
      <p:ext uri="{BB962C8B-B14F-4D97-AF65-F5344CB8AC3E}">
        <p14:creationId xmlns:p14="http://schemas.microsoft.com/office/powerpoint/2010/main" val="2190252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Explain </a:t>
            </a:r>
            <a:r>
              <a:rPr lang="en-GB" baseline="0" dirty="0" smtClean="0"/>
              <a:t>the objective of the fitness for propose review is:</a:t>
            </a:r>
          </a:p>
          <a:p>
            <a:r>
              <a:rPr lang="en-GB" baseline="0" dirty="0" smtClean="0"/>
              <a:t>(i) What we are trying to achieve; outline the plan, assumptions and likely outcomes</a:t>
            </a:r>
          </a:p>
          <a:p>
            <a:r>
              <a:rPr lang="en-GB" baseline="0" dirty="0" smtClean="0"/>
              <a:t>(ii) Describe the roles of the people involved</a:t>
            </a:r>
          </a:p>
          <a:p>
            <a:r>
              <a:rPr lang="en-GB" baseline="0" dirty="0" smtClean="0"/>
              <a:t>(iii) Why: to contrast trial objectives with strategic objectives and (business &amp; technical ) risk mitigations.</a:t>
            </a:r>
            <a:endParaRPr lang="en-GB" dirty="0" smtClean="0"/>
          </a:p>
        </p:txBody>
      </p:sp>
      <p:sp>
        <p:nvSpPr>
          <p:cNvPr id="4" name="Slide Number Placeholder 3"/>
          <p:cNvSpPr>
            <a:spLocks noGrp="1"/>
          </p:cNvSpPr>
          <p:nvPr>
            <p:ph type="sldNum" sz="quarter" idx="10"/>
          </p:nvPr>
        </p:nvSpPr>
        <p:spPr/>
        <p:txBody>
          <a:bodyPr/>
          <a:lstStyle/>
          <a:p>
            <a:fld id="{E53B2E1B-55C9-4087-9594-0732B7797A11}" type="slidenum">
              <a:rPr lang="en-GB" smtClean="0"/>
              <a:t>11</a:t>
            </a:fld>
            <a:endParaRPr lang="en-GB"/>
          </a:p>
        </p:txBody>
      </p:sp>
    </p:spTree>
    <p:extLst>
      <p:ext uri="{BB962C8B-B14F-4D97-AF65-F5344CB8AC3E}">
        <p14:creationId xmlns:p14="http://schemas.microsoft.com/office/powerpoint/2010/main" val="451383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Operator</a:t>
            </a:r>
            <a:r>
              <a:rPr lang="en-GB" baseline="0" dirty="0" smtClean="0"/>
              <a:t> Simulator can be described in 3 distinct phases</a:t>
            </a:r>
          </a:p>
          <a:p>
            <a:pPr marL="171450" indent="-171450">
              <a:buFontTx/>
              <a:buChar char="-"/>
            </a:pPr>
            <a:r>
              <a:rPr lang="en-GB" b="1" baseline="0" dirty="0" smtClean="0"/>
              <a:t>Planning</a:t>
            </a:r>
            <a:r>
              <a:rPr lang="en-GB" baseline="0" dirty="0" smtClean="0"/>
              <a:t> and preparation for the events, including both an event itself and the people, software, facilities, data that is required</a:t>
            </a:r>
          </a:p>
          <a:p>
            <a:pPr marL="171450" indent="-171450">
              <a:buFontTx/>
              <a:buChar char="-"/>
            </a:pPr>
            <a:r>
              <a:rPr lang="en-GB" b="1" baseline="0" dirty="0" smtClean="0"/>
              <a:t>Delivery</a:t>
            </a:r>
            <a:r>
              <a:rPr lang="en-GB" baseline="0" dirty="0" smtClean="0"/>
              <a:t> of the event itself, including appropriate review and validation</a:t>
            </a:r>
          </a:p>
          <a:p>
            <a:pPr marL="171450" indent="-171450">
              <a:buFontTx/>
              <a:buChar char="-"/>
            </a:pPr>
            <a:r>
              <a:rPr lang="en-GB" b="1" baseline="0" dirty="0" smtClean="0"/>
              <a:t>Analysis</a:t>
            </a:r>
            <a:r>
              <a:rPr lang="en-GB" baseline="0" dirty="0" smtClean="0"/>
              <a:t> post-event and the mechanisms to extract value from an event</a:t>
            </a:r>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12</a:t>
            </a:fld>
            <a:endParaRPr lang="en-GB"/>
          </a:p>
        </p:txBody>
      </p:sp>
    </p:spTree>
    <p:extLst>
      <p:ext uri="{BB962C8B-B14F-4D97-AF65-F5344CB8AC3E}">
        <p14:creationId xmlns:p14="http://schemas.microsoft.com/office/powerpoint/2010/main" val="183758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Event</a:t>
            </a:r>
            <a:r>
              <a:rPr lang="en-GB" baseline="0" dirty="0" smtClean="0"/>
              <a:t> delivery in the context of an Air Combat Trial encompasses:</a:t>
            </a:r>
          </a:p>
          <a:p>
            <a:pPr marL="228600" indent="-228600">
              <a:buAutoNum type="arabicParenR"/>
            </a:pPr>
            <a:r>
              <a:rPr lang="en-GB" baseline="0" dirty="0" smtClean="0"/>
              <a:t>Briefing and familiarisation of the data, assumptions and objectives to all participants</a:t>
            </a:r>
          </a:p>
          <a:p>
            <a:pPr marL="685800" lvl="1" indent="-228600">
              <a:buAutoNum type="arabicParenR"/>
            </a:pPr>
            <a:r>
              <a:rPr lang="en-GB" baseline="0" dirty="0" smtClean="0"/>
              <a:t>A chance for both Red and Blue operators to form plans and tactics </a:t>
            </a:r>
          </a:p>
          <a:p>
            <a:pPr marL="228600" indent="-228600">
              <a:buAutoNum type="arabicParenR"/>
            </a:pPr>
            <a:r>
              <a:rPr lang="en-GB" baseline="0" dirty="0" smtClean="0"/>
              <a:t>A number of ‘combats’ flown utilising the heads up/down displays and throttle and stick</a:t>
            </a:r>
          </a:p>
          <a:p>
            <a:pPr marL="228600" indent="-228600">
              <a:buAutoNum type="arabicParenR"/>
            </a:pPr>
            <a:r>
              <a:rPr lang="en-GB" baseline="0" dirty="0" smtClean="0"/>
              <a:t>Combat Debrief includes interaction between operators to capture insights and live interrogation of the events that have just happened</a:t>
            </a:r>
          </a:p>
          <a:p>
            <a:pPr marL="685800" lvl="1" indent="-228600">
              <a:buFont typeface="Arial" panose="020B0604020202020204" pitchFamily="34" charset="0"/>
              <a:buChar char="•"/>
            </a:pPr>
            <a:r>
              <a:rPr lang="en-GB" baseline="0" dirty="0" smtClean="0"/>
              <a:t>Capturing these insights / observations as they occur is the first major stream of value in terms of outputs</a:t>
            </a:r>
          </a:p>
          <a:p>
            <a:pPr marL="685800" lvl="1" indent="-228600">
              <a:buFont typeface="Arial" panose="020B0604020202020204" pitchFamily="34" charset="0"/>
              <a:buChar char="•"/>
            </a:pPr>
            <a:r>
              <a:rPr lang="en-GB" baseline="0" dirty="0" smtClean="0"/>
              <a:t>The debriefs typically take at least as long as the combat!</a:t>
            </a:r>
          </a:p>
          <a:p>
            <a:pPr marL="685800" lvl="1" indent="-228600">
              <a:buFont typeface="Arial" panose="020B0604020202020204" pitchFamily="34" charset="0"/>
              <a:buChar char="•"/>
            </a:pPr>
            <a:r>
              <a:rPr lang="en-GB" baseline="0" dirty="0" smtClean="0"/>
              <a:t>The power of OITL simulation is to understand why things happened the way they did, and how the human and system interactions affected outcomes</a:t>
            </a:r>
          </a:p>
          <a:p>
            <a:pPr marL="1143000" lvl="2" indent="-228600">
              <a:buFont typeface="Arial" panose="020B0604020202020204" pitchFamily="34" charset="0"/>
              <a:buChar char="•"/>
            </a:pPr>
            <a:r>
              <a:rPr lang="en-GB" baseline="0" dirty="0" smtClean="0"/>
              <a:t>Missile X was really effective at Y</a:t>
            </a:r>
          </a:p>
          <a:p>
            <a:pPr marL="1143000" lvl="2" indent="-228600">
              <a:buFont typeface="Arial" panose="020B0604020202020204" pitchFamily="34" charset="0"/>
              <a:buChar char="•"/>
            </a:pPr>
            <a:r>
              <a:rPr lang="en-GB" baseline="0" dirty="0" smtClean="0"/>
              <a:t>Whenever we do X, Red team do Y</a:t>
            </a:r>
          </a:p>
          <a:p>
            <a:pPr marL="228600" indent="-228600">
              <a:buAutoNum type="arabicParenR"/>
            </a:pPr>
            <a:endParaRPr lang="en-GB" baseline="0" dirty="0" smtClean="0"/>
          </a:p>
        </p:txBody>
      </p:sp>
      <p:sp>
        <p:nvSpPr>
          <p:cNvPr id="4" name="Slide Number Placeholder 3"/>
          <p:cNvSpPr>
            <a:spLocks noGrp="1"/>
          </p:cNvSpPr>
          <p:nvPr>
            <p:ph type="sldNum" sz="quarter" idx="10"/>
          </p:nvPr>
        </p:nvSpPr>
        <p:spPr/>
        <p:txBody>
          <a:bodyPr/>
          <a:lstStyle/>
          <a:p>
            <a:fld id="{E53B2E1B-55C9-4087-9594-0732B7797A11}" type="slidenum">
              <a:rPr lang="en-GB" smtClean="0"/>
              <a:t>13</a:t>
            </a:fld>
            <a:endParaRPr lang="en-GB"/>
          </a:p>
        </p:txBody>
      </p:sp>
    </p:spTree>
    <p:extLst>
      <p:ext uri="{BB962C8B-B14F-4D97-AF65-F5344CB8AC3E}">
        <p14:creationId xmlns:p14="http://schemas.microsoft.com/office/powerpoint/2010/main" val="2849513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Operator</a:t>
            </a:r>
            <a:r>
              <a:rPr lang="en-GB" baseline="0" dirty="0" smtClean="0"/>
              <a:t> Simulator can be described in 3 distinct phases</a:t>
            </a:r>
          </a:p>
          <a:p>
            <a:pPr marL="171450" indent="-171450">
              <a:buFontTx/>
              <a:buChar char="-"/>
            </a:pPr>
            <a:r>
              <a:rPr lang="en-GB" b="1" baseline="0" dirty="0" smtClean="0"/>
              <a:t>Planning</a:t>
            </a:r>
            <a:r>
              <a:rPr lang="en-GB" baseline="0" dirty="0" smtClean="0"/>
              <a:t> and preparation for the events, including both an event itself and the people, software, facilities, data that is required</a:t>
            </a:r>
          </a:p>
          <a:p>
            <a:pPr marL="171450" indent="-171450">
              <a:buFontTx/>
              <a:buChar char="-"/>
            </a:pPr>
            <a:r>
              <a:rPr lang="en-GB" b="1" baseline="0" dirty="0" smtClean="0"/>
              <a:t>Delivery</a:t>
            </a:r>
            <a:r>
              <a:rPr lang="en-GB" baseline="0" dirty="0" smtClean="0"/>
              <a:t> of the event itself, including appropriate review and validation</a:t>
            </a:r>
          </a:p>
          <a:p>
            <a:pPr marL="171450" indent="-171450">
              <a:buFontTx/>
              <a:buChar char="-"/>
            </a:pPr>
            <a:r>
              <a:rPr lang="en-GB" b="1" baseline="0" dirty="0" smtClean="0"/>
              <a:t>Analysis</a:t>
            </a:r>
            <a:r>
              <a:rPr lang="en-GB" baseline="0" dirty="0" smtClean="0"/>
              <a:t> post-event and the mechanisms to extract value from an event</a:t>
            </a:r>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14</a:t>
            </a:fld>
            <a:endParaRPr lang="en-GB"/>
          </a:p>
        </p:txBody>
      </p:sp>
    </p:spTree>
    <p:extLst>
      <p:ext uri="{BB962C8B-B14F-4D97-AF65-F5344CB8AC3E}">
        <p14:creationId xmlns:p14="http://schemas.microsoft.com/office/powerpoint/2010/main" val="3916315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smtClean="0"/>
              <a:t>Post-Event Analysis is about</a:t>
            </a:r>
            <a:r>
              <a:rPr lang="en-GB" baseline="0" dirty="0" smtClean="0"/>
              <a:t> deriving value.</a:t>
            </a:r>
          </a:p>
          <a:p>
            <a:pPr marL="171450" indent="-171450">
              <a:buFont typeface="Arial" panose="020B0604020202020204" pitchFamily="34" charset="0"/>
              <a:buChar char="•"/>
            </a:pPr>
            <a:r>
              <a:rPr lang="en-GB" baseline="0" dirty="0" smtClean="0"/>
              <a:t>Combats are recorded and post-processed to extract raw data (e.g. entity positions and states at each time step)</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The questions you want to answer and the methods of answering those questions should have been defined by your Experimental Design / Trial Planning process</a:t>
            </a:r>
          </a:p>
          <a:p>
            <a:pPr marL="1085850" lvl="2" indent="-171450">
              <a:buFont typeface="Arial" panose="020B0604020202020204" pitchFamily="34" charset="0"/>
              <a:buChar char="•"/>
            </a:pPr>
            <a:r>
              <a:rPr lang="en-GB" baseline="0" dirty="0" smtClean="0"/>
              <a:t>This allows you to capture Measures of Effectiveness (e.g. Mission Success)</a:t>
            </a:r>
          </a:p>
          <a:p>
            <a:pPr marL="628650" lvl="1" indent="-171450">
              <a:buFont typeface="Arial" panose="020B0604020202020204" pitchFamily="34" charset="0"/>
              <a:buChar char="•"/>
            </a:pPr>
            <a:r>
              <a:rPr lang="en-GB" baseline="0" dirty="0" smtClean="0"/>
              <a:t>This provides a data set to undertake more detailed analysis (e.g. the distribution of missile engagements and how that related to kill %, or the manoeuvrability of a missile, or use of a particular sensor)</a:t>
            </a:r>
          </a:p>
          <a:p>
            <a:pPr marL="171450" indent="-171450">
              <a:buFont typeface="Arial" panose="020B0604020202020204" pitchFamily="34" charset="0"/>
              <a:buChar char="•"/>
            </a:pPr>
            <a:r>
              <a:rPr lang="en-GB" baseline="0" dirty="0" smtClean="0"/>
              <a:t>The Debrief reports and Observation notes from the trial can provide significant value</a:t>
            </a:r>
          </a:p>
          <a:p>
            <a:pPr marL="628650" lvl="1" indent="-171450">
              <a:buFont typeface="Arial" panose="020B0604020202020204" pitchFamily="34" charset="0"/>
              <a:buChar char="•"/>
            </a:pPr>
            <a:r>
              <a:rPr lang="en-GB" baseline="0" dirty="0" smtClean="0"/>
              <a:t>These observations must drive your data analysis – you need to know where to look in the data!</a:t>
            </a:r>
          </a:p>
          <a:p>
            <a:pPr marL="628650" lvl="1" indent="-171450">
              <a:buFont typeface="Arial" panose="020B0604020202020204" pitchFamily="34" charset="0"/>
              <a:buChar char="•"/>
            </a:pP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15</a:t>
            </a:fld>
            <a:endParaRPr lang="en-GB"/>
          </a:p>
        </p:txBody>
      </p:sp>
    </p:spTree>
    <p:extLst>
      <p:ext uri="{BB962C8B-B14F-4D97-AF65-F5344CB8AC3E}">
        <p14:creationId xmlns:p14="http://schemas.microsoft.com/office/powerpoint/2010/main" val="3853418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Ensuring these communities are sharing information and knowledge is key</a:t>
            </a:r>
          </a:p>
          <a:p>
            <a:pPr marL="171450" indent="-171450">
              <a:buFont typeface="Arial" panose="020B0604020202020204" pitchFamily="34" charset="0"/>
              <a:buChar char="•"/>
            </a:pPr>
            <a:r>
              <a:rPr lang="en-GB" dirty="0" smtClean="0"/>
              <a:t>Gaining access to the right personnel to support OITL activities is always difficult</a:t>
            </a:r>
          </a:p>
          <a:p>
            <a:endParaRPr lang="en-GB" dirty="0" smtClean="0"/>
          </a:p>
          <a:p>
            <a:r>
              <a:rPr lang="en-GB" dirty="0" smtClean="0"/>
              <a:t>Know your Assumptions</a:t>
            </a:r>
          </a:p>
          <a:p>
            <a:pPr lvl="1"/>
            <a:r>
              <a:rPr lang="en-GB" dirty="0" smtClean="0"/>
              <a:t>Having a well defined and careful list of assumptions and capture of them is key</a:t>
            </a:r>
          </a:p>
          <a:p>
            <a:pPr lvl="1"/>
            <a:r>
              <a:rPr lang="en-GB" sz="1200" dirty="0" smtClean="0"/>
              <a:t>In a real time environment you cannot get to 100% representation</a:t>
            </a:r>
          </a:p>
          <a:p>
            <a:pPr lvl="1"/>
            <a:r>
              <a:rPr lang="en-GB" sz="1200" dirty="0" smtClean="0"/>
              <a:t>So understanding the limitations and impact of these is key</a:t>
            </a:r>
          </a:p>
          <a:p>
            <a:pPr lvl="1"/>
            <a:r>
              <a:rPr lang="en-GB" sz="1200" dirty="0" smtClean="0"/>
              <a:t>Along with having a good relationship with the input data generators to allow that transition from the detailed to the less detailed</a:t>
            </a:r>
          </a:p>
          <a:p>
            <a:pPr lvl="1"/>
            <a:endParaRPr lang="en-GB" dirty="0" smtClean="0"/>
          </a:p>
          <a:p>
            <a:r>
              <a:rPr lang="en-GB" dirty="0" smtClean="0"/>
              <a:t>Control for Confounders</a:t>
            </a:r>
          </a:p>
          <a:p>
            <a:pPr lvl="1"/>
            <a:r>
              <a:rPr lang="en-GB" dirty="0" smtClean="0"/>
              <a:t>E.g. Learning effects, gaming the system</a:t>
            </a:r>
          </a:p>
          <a:p>
            <a:pPr lvl="1"/>
            <a:r>
              <a:rPr lang="en-GB" sz="1200" dirty="0" smtClean="0"/>
              <a:t>Operator familiarity with the environment is a challenging factor </a:t>
            </a:r>
          </a:p>
          <a:p>
            <a:pPr lvl="1"/>
            <a:r>
              <a:rPr lang="en-GB" sz="1200" dirty="0" smtClean="0"/>
              <a:t>A lot of design decisions have been chosen to try to mitigate these </a:t>
            </a:r>
          </a:p>
          <a:p>
            <a:pPr lvl="2"/>
            <a:r>
              <a:rPr lang="en-GB" sz="1100" dirty="0" smtClean="0"/>
              <a:t>Both in the simulator design and experimental design </a:t>
            </a:r>
          </a:p>
          <a:p>
            <a:pPr lvl="1"/>
            <a:r>
              <a:rPr lang="en-GB" sz="1200" dirty="0" smtClean="0"/>
              <a:t>The human provides a key element into the environment which makes analysis significantly easier and more valid</a:t>
            </a:r>
          </a:p>
          <a:p>
            <a:pPr lvl="1"/>
            <a:r>
              <a:rPr lang="en-GB" sz="1200" dirty="0" smtClean="0"/>
              <a:t>But humans come with a host of confounders</a:t>
            </a:r>
          </a:p>
          <a:p>
            <a:pPr lvl="1"/>
            <a:endParaRPr lang="en-GB" dirty="0" smtClean="0"/>
          </a:p>
          <a:p>
            <a:r>
              <a:rPr lang="en-GB" dirty="0" smtClean="0"/>
              <a:t>Observations First</a:t>
            </a:r>
          </a:p>
          <a:p>
            <a:pPr lvl="1"/>
            <a:r>
              <a:rPr lang="en-GB" dirty="0" smtClean="0"/>
              <a:t>Where observations from the trial are supported by numerical evidence </a:t>
            </a:r>
          </a:p>
          <a:p>
            <a:pPr lvl="1"/>
            <a:r>
              <a:rPr lang="en-GB" dirty="0" smtClean="0"/>
              <a:t>This is due to the complex nature of this environment, it is difficult to draw direct conclusions from numbers alone</a:t>
            </a:r>
          </a:p>
          <a:p>
            <a:pPr lvl="2"/>
            <a:r>
              <a:rPr lang="en-GB" dirty="0" smtClean="0"/>
              <a:t>Did they launch at that range due to the capability of the weapon, or due to the tactics they employed?</a:t>
            </a:r>
          </a:p>
          <a:p>
            <a:pPr lvl="1"/>
            <a:r>
              <a:rPr lang="en-GB" dirty="0" smtClean="0"/>
              <a:t>Hence fox puts a lot of focus on capturing the human insights from the trial, both in the debrief and observations capture</a:t>
            </a:r>
          </a:p>
          <a:p>
            <a:pPr lvl="2"/>
            <a:r>
              <a:rPr lang="en-GB" dirty="0" smtClean="0"/>
              <a:t>In addition to allowing full replay-ability for post trial debrief</a:t>
            </a:r>
          </a:p>
          <a:p>
            <a:pPr lvl="1"/>
            <a:r>
              <a:rPr lang="en-GB" dirty="0" smtClean="0"/>
              <a:t>The numerical output is also very important, however we try to ensure it is always informed by the trial conditions and observations</a:t>
            </a:r>
          </a:p>
          <a:p>
            <a:r>
              <a:rPr lang="en-GB" dirty="0" smtClean="0"/>
              <a:t>Live Exploratory Testing</a:t>
            </a:r>
          </a:p>
          <a:p>
            <a:pPr lvl="1"/>
            <a:r>
              <a:rPr lang="en-GB" dirty="0" smtClean="0"/>
              <a:t>Ability for a controller to ‘see’ what’s happening in the models live </a:t>
            </a:r>
          </a:p>
          <a:p>
            <a:r>
              <a:rPr lang="en-GB" dirty="0" smtClean="0"/>
              <a:t>How to capture value?</a:t>
            </a:r>
          </a:p>
          <a:p>
            <a:pPr lvl="1"/>
            <a:r>
              <a:rPr lang="en-GB" dirty="0" smtClean="0"/>
              <a:t>Scribes to capture discussions and insights</a:t>
            </a:r>
          </a:p>
          <a:p>
            <a:pPr lvl="1"/>
            <a:r>
              <a:rPr lang="en-GB" b="1" u="sng" dirty="0" smtClean="0"/>
              <a:t>Debrief sessions</a:t>
            </a:r>
          </a:p>
          <a:p>
            <a:pPr lvl="1"/>
            <a:r>
              <a:rPr lang="en-GB" dirty="0" smtClean="0"/>
              <a:t>Questionnaires </a:t>
            </a:r>
          </a:p>
          <a:p>
            <a:pPr lvl="1"/>
            <a:r>
              <a:rPr lang="en-GB" dirty="0" smtClean="0"/>
              <a:t>Paper notes</a:t>
            </a:r>
          </a:p>
          <a:p>
            <a:pPr lvl="1"/>
            <a:r>
              <a:rPr lang="en-GB" dirty="0" smtClean="0"/>
              <a:t>Post-trial analysis</a:t>
            </a:r>
          </a:p>
          <a:p>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16</a:t>
            </a:fld>
            <a:endParaRPr lang="en-GB"/>
          </a:p>
        </p:txBody>
      </p:sp>
    </p:spTree>
    <p:extLst>
      <p:ext uri="{BB962C8B-B14F-4D97-AF65-F5344CB8AC3E}">
        <p14:creationId xmlns:p14="http://schemas.microsoft.com/office/powerpoint/2010/main" val="1806044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Operational</a:t>
            </a:r>
            <a:r>
              <a:rPr lang="en-GB" baseline="0" dirty="0" smtClean="0"/>
              <a:t> Analysis activities tend to be weighted towards the front end of the CADMID cycle</a:t>
            </a:r>
          </a:p>
          <a:p>
            <a:pPr marL="171450" indent="-171450">
              <a:buFont typeface="Arial" panose="020B0604020202020204" pitchFamily="34" charset="0"/>
              <a:buChar char="•"/>
            </a:pPr>
            <a:r>
              <a:rPr lang="en-GB" baseline="0" dirty="0" smtClean="0"/>
              <a:t>Many of our activities happen in a “Pre-concept” phase – an exploratory phase that tends to precede a formal Concept Phase</a:t>
            </a:r>
          </a:p>
          <a:p>
            <a:pPr marL="171450" indent="-171450">
              <a:buFont typeface="Arial" panose="020B0604020202020204" pitchFamily="34" charset="0"/>
              <a:buChar char="•"/>
            </a:pPr>
            <a:r>
              <a:rPr lang="en-GB" dirty="0" smtClean="0"/>
              <a:t>Many of these</a:t>
            </a:r>
            <a:r>
              <a:rPr lang="en-GB" baseline="0" dirty="0" smtClean="0"/>
              <a:t> activities are then repeated with new context for mid-life development, spiral upgrades or export opportunities.</a:t>
            </a:r>
          </a:p>
          <a:p>
            <a:pPr marL="171450" indent="-171450">
              <a:buFont typeface="Arial" panose="020B0604020202020204" pitchFamily="34" charset="0"/>
              <a:buChar char="•"/>
            </a:pPr>
            <a:r>
              <a:rPr lang="en-GB" baseline="0" dirty="0" smtClean="0"/>
              <a:t>The purple boxes represent activities we typically use experimentation to assist with</a:t>
            </a:r>
            <a:endParaRPr lang="en-GB" dirty="0" smtClean="0"/>
          </a:p>
        </p:txBody>
      </p:sp>
      <p:sp>
        <p:nvSpPr>
          <p:cNvPr id="4" name="Slide Number Placeholder 3"/>
          <p:cNvSpPr>
            <a:spLocks noGrp="1"/>
          </p:cNvSpPr>
          <p:nvPr>
            <p:ph type="sldNum" sz="quarter" idx="10"/>
          </p:nvPr>
        </p:nvSpPr>
        <p:spPr/>
        <p:txBody>
          <a:bodyPr/>
          <a:lstStyle/>
          <a:p>
            <a:fld id="{E53B2E1B-55C9-4087-9594-0732B7797A11}" type="slidenum">
              <a:rPr lang="en-GB" smtClean="0"/>
              <a:t>3</a:t>
            </a:fld>
            <a:endParaRPr lang="en-GB"/>
          </a:p>
        </p:txBody>
      </p:sp>
    </p:spTree>
    <p:extLst>
      <p:ext uri="{BB962C8B-B14F-4D97-AF65-F5344CB8AC3E}">
        <p14:creationId xmlns:p14="http://schemas.microsoft.com/office/powerpoint/2010/main" val="734866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this</a:t>
            </a:r>
            <a:r>
              <a:rPr lang="en-GB" baseline="0" dirty="0" smtClean="0"/>
              <a:t> context, w</a:t>
            </a:r>
            <a:r>
              <a:rPr lang="en-GB" dirty="0" smtClean="0"/>
              <a:t>e have </a:t>
            </a:r>
            <a:r>
              <a:rPr lang="en-GB" baseline="0" dirty="0" smtClean="0"/>
              <a:t>5 principles to experimentation within MBDA, but I feel these can be summarised in just three words:</a:t>
            </a:r>
          </a:p>
          <a:p>
            <a:r>
              <a:rPr lang="en-GB" b="1" dirty="0" smtClean="0"/>
              <a:t>Structured</a:t>
            </a:r>
          </a:p>
          <a:p>
            <a:pPr marL="171450" indent="-171450">
              <a:buFontTx/>
              <a:buChar char="-"/>
            </a:pPr>
            <a:r>
              <a:rPr lang="en-GB" dirty="0" smtClean="0"/>
              <a:t>Must be designed in such a way to illicit a particular outcome</a:t>
            </a:r>
          </a:p>
          <a:p>
            <a:pPr marL="0" indent="0">
              <a:buFontTx/>
              <a:buNone/>
            </a:pPr>
            <a:r>
              <a:rPr lang="en-GB" b="1" dirty="0" smtClean="0"/>
              <a:t>User</a:t>
            </a:r>
            <a:endParaRPr lang="en-GB" b="1" baseline="0" dirty="0" smtClean="0"/>
          </a:p>
          <a:p>
            <a:pPr marL="171450" indent="-171450">
              <a:buFontTx/>
              <a:buChar char="-"/>
            </a:pPr>
            <a:r>
              <a:rPr lang="en-GB" baseline="0" dirty="0" smtClean="0"/>
              <a:t>Must involve a two-way exchange of information and learning with the User/customer and designers</a:t>
            </a:r>
          </a:p>
          <a:p>
            <a:pPr marL="0" indent="0">
              <a:buFontTx/>
              <a:buNone/>
            </a:pPr>
            <a:r>
              <a:rPr lang="en-GB" b="1" baseline="0" dirty="0" smtClean="0"/>
              <a:t>Interaction</a:t>
            </a:r>
          </a:p>
          <a:p>
            <a:pPr marL="171450" indent="-171450">
              <a:buFontTx/>
              <a:buChar char="-"/>
            </a:pPr>
            <a:r>
              <a:rPr lang="en-GB" baseline="0" dirty="0" smtClean="0"/>
              <a:t>Requires an engaging, interactive element to ‘bring the problem to life’ and foster creativity and new thinking</a:t>
            </a:r>
          </a:p>
          <a:p>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4</a:t>
            </a:fld>
            <a:endParaRPr lang="en-GB"/>
          </a:p>
        </p:txBody>
      </p:sp>
    </p:spTree>
    <p:extLst>
      <p:ext uri="{BB962C8B-B14F-4D97-AF65-F5344CB8AC3E}">
        <p14:creationId xmlns:p14="http://schemas.microsoft.com/office/powerpoint/2010/main" val="3886577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there are some problems where we simply don’t know the best tactics to code into non- OITL model. Air </a:t>
            </a:r>
            <a:r>
              <a:rPr lang="en-GB" sz="1200" kern="1200" dirty="0" err="1" smtClean="0">
                <a:solidFill>
                  <a:schemeClr val="tx1"/>
                </a:solidFill>
                <a:effectLst/>
                <a:latin typeface="+mn-lt"/>
                <a:ea typeface="+mn-ea"/>
                <a:cs typeface="+mn-cs"/>
              </a:rPr>
              <a:t>air</a:t>
            </a:r>
            <a:r>
              <a:rPr lang="en-GB" sz="1200" kern="1200" dirty="0" smtClean="0">
                <a:solidFill>
                  <a:schemeClr val="tx1"/>
                </a:solidFill>
                <a:effectLst/>
                <a:latin typeface="+mn-lt"/>
                <a:ea typeface="+mn-ea"/>
                <a:cs typeface="+mn-cs"/>
              </a:rPr>
              <a:t> is a very complex space. Trade between repeatability and dynamic exploration of tactics and interaction of complex systems of systems. </a:t>
            </a:r>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5</a:t>
            </a:fld>
            <a:endParaRPr lang="en-GB"/>
          </a:p>
        </p:txBody>
      </p:sp>
    </p:spTree>
    <p:extLst>
      <p:ext uri="{BB962C8B-B14F-4D97-AF65-F5344CB8AC3E}">
        <p14:creationId xmlns:p14="http://schemas.microsoft.com/office/powerpoint/2010/main" val="1444278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Operator</a:t>
            </a:r>
            <a:r>
              <a:rPr lang="en-GB" baseline="0" dirty="0" smtClean="0"/>
              <a:t> Simulator can be described in 3 distinct phases</a:t>
            </a:r>
          </a:p>
          <a:p>
            <a:pPr marL="171450" indent="-171450">
              <a:buFontTx/>
              <a:buChar char="-"/>
            </a:pPr>
            <a:r>
              <a:rPr lang="en-GB" b="1" baseline="0" dirty="0" smtClean="0"/>
              <a:t>Planning</a:t>
            </a:r>
            <a:r>
              <a:rPr lang="en-GB" baseline="0" dirty="0" smtClean="0"/>
              <a:t> and preparation for the events, including both an event itself and the people, software, facilities, data that is required</a:t>
            </a:r>
          </a:p>
          <a:p>
            <a:pPr marL="171450" indent="-171450">
              <a:buFontTx/>
              <a:buChar char="-"/>
            </a:pPr>
            <a:r>
              <a:rPr lang="en-GB" b="1" baseline="0" dirty="0" smtClean="0"/>
              <a:t>Delivery</a:t>
            </a:r>
            <a:r>
              <a:rPr lang="en-GB" baseline="0" dirty="0" smtClean="0"/>
              <a:t> of the event itself, including appropriate review and validation</a:t>
            </a:r>
          </a:p>
          <a:p>
            <a:pPr marL="171450" indent="-171450">
              <a:buFontTx/>
              <a:buChar char="-"/>
            </a:pPr>
            <a:r>
              <a:rPr lang="en-GB" b="1" baseline="0" dirty="0" smtClean="0"/>
              <a:t>Analysis</a:t>
            </a:r>
            <a:r>
              <a:rPr lang="en-GB" baseline="0" dirty="0" smtClean="0"/>
              <a:t> post-event and the mechanisms to extract value from an event</a:t>
            </a:r>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6</a:t>
            </a:fld>
            <a:endParaRPr lang="en-GB"/>
          </a:p>
        </p:txBody>
      </p:sp>
    </p:spTree>
    <p:extLst>
      <p:ext uri="{BB962C8B-B14F-4D97-AF65-F5344CB8AC3E}">
        <p14:creationId xmlns:p14="http://schemas.microsoft.com/office/powerpoint/2010/main" val="1735412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Operator</a:t>
            </a:r>
            <a:r>
              <a:rPr lang="en-GB" baseline="0" dirty="0" smtClean="0"/>
              <a:t> Simulator can be described in 3 distinct phases</a:t>
            </a:r>
          </a:p>
          <a:p>
            <a:pPr marL="171450" indent="-171450">
              <a:buFontTx/>
              <a:buChar char="-"/>
            </a:pPr>
            <a:r>
              <a:rPr lang="en-GB" b="1" baseline="0" dirty="0" smtClean="0"/>
              <a:t>Planning</a:t>
            </a:r>
            <a:r>
              <a:rPr lang="en-GB" baseline="0" dirty="0" smtClean="0"/>
              <a:t> and preparation for the events, including both an event itself and the people, software, facilities, data that is required</a:t>
            </a:r>
          </a:p>
          <a:p>
            <a:pPr marL="171450" indent="-171450">
              <a:buFontTx/>
              <a:buChar char="-"/>
            </a:pPr>
            <a:r>
              <a:rPr lang="en-GB" b="1" baseline="0" dirty="0" smtClean="0"/>
              <a:t>Delivery</a:t>
            </a:r>
            <a:r>
              <a:rPr lang="en-GB" baseline="0" dirty="0" smtClean="0"/>
              <a:t> of the event itself, including appropriate review and validation</a:t>
            </a:r>
          </a:p>
          <a:p>
            <a:pPr marL="171450" indent="-171450">
              <a:buFontTx/>
              <a:buChar char="-"/>
            </a:pPr>
            <a:r>
              <a:rPr lang="en-GB" b="1" baseline="0" dirty="0" smtClean="0"/>
              <a:t>Analysis</a:t>
            </a:r>
            <a:r>
              <a:rPr lang="en-GB" baseline="0" dirty="0" smtClean="0"/>
              <a:t> post-event and the mechanisms to extract value from an event</a:t>
            </a:r>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7</a:t>
            </a:fld>
            <a:endParaRPr lang="en-GB"/>
          </a:p>
        </p:txBody>
      </p:sp>
    </p:spTree>
    <p:extLst>
      <p:ext uri="{BB962C8B-B14F-4D97-AF65-F5344CB8AC3E}">
        <p14:creationId xmlns:p14="http://schemas.microsoft.com/office/powerpoint/2010/main" val="3333104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smtClean="0"/>
              <a:t>People</a:t>
            </a:r>
          </a:p>
          <a:p>
            <a:pPr marL="685800" lvl="1" indent="-228600">
              <a:buFont typeface="Arial" panose="020B0604020202020204" pitchFamily="34" charset="0"/>
              <a:buChar char="•"/>
            </a:pPr>
            <a:r>
              <a:rPr lang="en-GB" dirty="0" smtClean="0"/>
              <a:t>People</a:t>
            </a:r>
            <a:r>
              <a:rPr lang="en-GB" baseline="0" dirty="0" smtClean="0"/>
              <a:t> are at the heart of experimentation and involving the right people is key to successfully deriving value from an activity</a:t>
            </a:r>
          </a:p>
          <a:p>
            <a:pPr marL="628650" lvl="1" indent="-171450">
              <a:buFont typeface="Arial" panose="020B0604020202020204" pitchFamily="34" charset="0"/>
              <a:buChar char="•"/>
            </a:pPr>
            <a:r>
              <a:rPr lang="en-GB" baseline="0" dirty="0" smtClean="0"/>
              <a:t>Perhaps the most obvious is people involved in the event itself (flying virtual cockpits) and the analysts scoping the activity</a:t>
            </a:r>
          </a:p>
          <a:p>
            <a:pPr marL="1143000" lvl="2" indent="-228600">
              <a:buFont typeface="Arial" panose="020B0604020202020204" pitchFamily="34" charset="0"/>
              <a:buChar char="•"/>
            </a:pPr>
            <a:r>
              <a:rPr lang="en-GB" baseline="0" dirty="0" smtClean="0"/>
              <a:t>However, there are many additional stakeholders and data providers to be considered</a:t>
            </a:r>
          </a:p>
          <a:p>
            <a:pPr marL="1600200" lvl="3" indent="-228600">
              <a:buFont typeface="Arial" panose="020B0604020202020204" pitchFamily="34" charset="0"/>
              <a:buChar char="•"/>
            </a:pPr>
            <a:r>
              <a:rPr lang="en-GB" baseline="0" dirty="0" smtClean="0"/>
              <a:t>Who is validating your assumptions?</a:t>
            </a:r>
          </a:p>
          <a:p>
            <a:pPr marL="1600200" lvl="3" indent="-228600">
              <a:buFont typeface="Arial" panose="020B0604020202020204" pitchFamily="34" charset="0"/>
              <a:buChar char="•"/>
            </a:pPr>
            <a:r>
              <a:rPr lang="en-GB" baseline="0" dirty="0" smtClean="0"/>
              <a:t>Where are your models and input data coming from?</a:t>
            </a:r>
          </a:p>
          <a:p>
            <a:pPr marL="1600200" lvl="3" indent="-228600">
              <a:buFont typeface="Arial" panose="020B0604020202020204" pitchFamily="34" charset="0"/>
              <a:buChar char="•"/>
            </a:pPr>
            <a:r>
              <a:rPr lang="en-GB" baseline="0" dirty="0" smtClean="0"/>
              <a:t>Who is your customer(s)? What do they want?</a:t>
            </a:r>
          </a:p>
          <a:p>
            <a:pPr marL="685800" lvl="1" indent="-228600">
              <a:buFont typeface="Arial" panose="020B0604020202020204" pitchFamily="34" charset="0"/>
              <a:buChar char="•"/>
            </a:pPr>
            <a:r>
              <a:rPr lang="en-GB" sz="1200" kern="1200" dirty="0" smtClean="0">
                <a:solidFill>
                  <a:schemeClr val="tx1"/>
                </a:solidFill>
                <a:effectLst/>
                <a:latin typeface="+mn-lt"/>
                <a:ea typeface="+mn-ea"/>
                <a:cs typeface="+mn-cs"/>
              </a:rPr>
              <a:t>Key that operators can think outside current tactics - a real challenge with OITL</a:t>
            </a:r>
            <a:endParaRPr lang="en-GB" dirty="0" smtClean="0"/>
          </a:p>
          <a:p>
            <a:pPr marL="228600" indent="-228600">
              <a:buFont typeface="+mj-lt"/>
              <a:buAutoNum type="arabicPeriod"/>
            </a:pPr>
            <a:r>
              <a:rPr lang="en-GB" dirty="0" smtClean="0"/>
              <a:t>Objective Setting – This is a process we have found helpful</a:t>
            </a:r>
            <a:r>
              <a:rPr lang="en-GB" baseline="0" dirty="0" smtClean="0"/>
              <a:t> as part of planning OITL Experimentation:</a:t>
            </a:r>
            <a:endParaRPr lang="en-GB" dirty="0" smtClean="0"/>
          </a:p>
          <a:p>
            <a:pPr marL="685800" lvl="1" indent="-228600">
              <a:buFont typeface="Arial" panose="020B0604020202020204" pitchFamily="34" charset="0"/>
              <a:buChar char="•"/>
            </a:pPr>
            <a:r>
              <a:rPr lang="en-GB" dirty="0" smtClean="0"/>
              <a:t>Starts</a:t>
            </a:r>
            <a:r>
              <a:rPr lang="en-GB" baseline="0" dirty="0" smtClean="0"/>
              <a:t> with the </a:t>
            </a:r>
            <a:r>
              <a:rPr lang="en-GB" b="1" baseline="0" dirty="0" smtClean="0"/>
              <a:t>people</a:t>
            </a:r>
            <a:r>
              <a:rPr lang="en-GB" baseline="0" dirty="0" smtClean="0"/>
              <a:t> – clearly identify names individuals for key roles</a:t>
            </a:r>
          </a:p>
          <a:p>
            <a:pPr marL="685800" lvl="1" indent="-228600">
              <a:buFont typeface="Arial" panose="020B0604020202020204" pitchFamily="34" charset="0"/>
              <a:buChar char="•"/>
            </a:pPr>
            <a:r>
              <a:rPr lang="en-GB" baseline="0" dirty="0" smtClean="0"/>
              <a:t>Work with the trial customers and simulation environment team to </a:t>
            </a:r>
            <a:r>
              <a:rPr lang="en-GB" b="1" baseline="0" dirty="0" smtClean="0"/>
              <a:t>clearly define objectives</a:t>
            </a:r>
          </a:p>
          <a:p>
            <a:pPr marL="1143000" lvl="2" indent="-228600">
              <a:buFont typeface="Arial" panose="020B0604020202020204" pitchFamily="34" charset="0"/>
              <a:buChar char="•"/>
            </a:pPr>
            <a:r>
              <a:rPr lang="en-GB" baseline="0" dirty="0" smtClean="0"/>
              <a:t>These must be something answerable with the data, people and facilities available</a:t>
            </a:r>
          </a:p>
          <a:p>
            <a:pPr marL="685800" lvl="1" indent="-228600">
              <a:buFont typeface="Arial" panose="020B0604020202020204" pitchFamily="34" charset="0"/>
              <a:buChar char="•"/>
            </a:pPr>
            <a:r>
              <a:rPr lang="en-GB" b="1" baseline="0" dirty="0" smtClean="0"/>
              <a:t>Design an Experiment </a:t>
            </a:r>
            <a:r>
              <a:rPr lang="en-GB" baseline="0" dirty="0" smtClean="0"/>
              <a:t>that will fulfil the desired aims and objectives and provide answered to the desired question </a:t>
            </a:r>
          </a:p>
          <a:p>
            <a:pPr marL="1143000" lvl="2" indent="-228600">
              <a:buFont typeface="Arial" panose="020B0604020202020204" pitchFamily="34" charset="0"/>
              <a:buChar char="•"/>
            </a:pPr>
            <a:r>
              <a:rPr lang="en-GB" baseline="0" dirty="0" smtClean="0"/>
              <a:t>Requires iteration</a:t>
            </a:r>
          </a:p>
          <a:p>
            <a:pPr marL="685800" lvl="1" indent="-228600">
              <a:buFont typeface="Arial" panose="020B0604020202020204" pitchFamily="34" charset="0"/>
              <a:buChar char="•"/>
            </a:pPr>
            <a:r>
              <a:rPr lang="en-GB" b="1" baseline="0" dirty="0" smtClean="0"/>
              <a:t>Document</a:t>
            </a:r>
            <a:r>
              <a:rPr lang="en-GB" baseline="0" dirty="0" smtClean="0"/>
              <a:t> the plan, assumptions, data so you have a record of what you have done</a:t>
            </a:r>
          </a:p>
          <a:p>
            <a:pPr marL="685800" lvl="1" indent="-228600">
              <a:buFont typeface="Arial" panose="020B0604020202020204" pitchFamily="34" charset="0"/>
              <a:buChar char="•"/>
            </a:pPr>
            <a:r>
              <a:rPr lang="en-GB" baseline="0" dirty="0" smtClean="0"/>
              <a:t>Peer review and gain senior endorsement for the activity through a </a:t>
            </a:r>
            <a:r>
              <a:rPr lang="en-GB" b="1" baseline="0" dirty="0" smtClean="0"/>
              <a:t>Fit for Purpose Review</a:t>
            </a:r>
          </a:p>
          <a:p>
            <a:pPr marL="685800" lvl="1" indent="-228600">
              <a:buFont typeface="Arial" panose="020B0604020202020204" pitchFamily="34" charset="0"/>
              <a:buChar char="•"/>
            </a:pPr>
            <a:endParaRPr lang="en-GB" baseline="0" dirty="0" smtClean="0"/>
          </a:p>
          <a:p>
            <a:pPr marL="685800" lvl="1" indent="-228600">
              <a:buFont typeface="Arial" panose="020B0604020202020204" pitchFamily="34" charset="0"/>
              <a:buChar char="•"/>
            </a:pPr>
            <a:endParaRPr lang="en-GB" dirty="0" smtClean="0"/>
          </a:p>
          <a:p>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8</a:t>
            </a:fld>
            <a:endParaRPr lang="en-GB"/>
          </a:p>
        </p:txBody>
      </p:sp>
    </p:spTree>
    <p:extLst>
      <p:ext uri="{BB962C8B-B14F-4D97-AF65-F5344CB8AC3E}">
        <p14:creationId xmlns:p14="http://schemas.microsoft.com/office/powerpoint/2010/main" val="2564728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Talk generically about the elements of the sub-system</a:t>
            </a:r>
            <a:r>
              <a:rPr lang="en-GB" baseline="0" dirty="0" smtClean="0"/>
              <a:t> models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Real-Time Models</a:t>
            </a:r>
            <a:r>
              <a:rPr lang="en-GB" baseline="0" dirty="0" smtClean="0"/>
              <a:t> </a:t>
            </a:r>
            <a:r>
              <a:rPr lang="en-GB" baseline="0" dirty="0" smtClean="0">
                <a:sym typeface="Wingdings" panose="05000000000000000000" pitchFamily="2" charset="2"/>
              </a:rPr>
              <a:t> </a:t>
            </a:r>
            <a:r>
              <a:rPr lang="en-GB" dirty="0" smtClean="0"/>
              <a:t>As the OITL software is real-time, explain</a:t>
            </a:r>
            <a:r>
              <a:rPr lang="en-GB" baseline="0" dirty="0" smtClean="0"/>
              <a:t> how only a sub-set of the real-world engineering behaviour can be re-produced. There are lots of assumptions, these need to be explained to the operators and stakeholders, and the ultimately questioned as we address whether the study is helping us understand the problem we are trying to solve.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Agile-Environment</a:t>
            </a:r>
            <a:r>
              <a:rPr lang="en-GB" baseline="0" dirty="0" smtClean="0"/>
              <a:t> </a:t>
            </a:r>
            <a:r>
              <a:rPr lang="en-GB" baseline="0" dirty="0" smtClean="0">
                <a:sym typeface="Wingdings" panose="05000000000000000000" pitchFamily="2" charset="2"/>
              </a:rPr>
              <a:t> This speaks to the cadence of the experimentation activity,  and in what level of detail we can verify and validate the implemented models. Rather crudely, if the model is very simplistic, verification and validation should not dominate the process in which human exploration of the behaviour is most important.</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Sensors</a:t>
            </a:r>
            <a:r>
              <a:rPr lang="en-GB" baseline="0" dirty="0" smtClean="0"/>
              <a:t> </a:t>
            </a:r>
            <a:r>
              <a:rPr lang="en-GB" baseline="0" dirty="0" smtClean="0">
                <a:sym typeface="Wingdings" panose="05000000000000000000" pitchFamily="2" charset="2"/>
              </a:rPr>
              <a:t>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RADAR / </a:t>
            </a:r>
            <a:r>
              <a:rPr lang="en-GB" dirty="0" smtClean="0">
                <a:solidFill>
                  <a:prstClr val="black"/>
                </a:solidFill>
                <a:latin typeface="+mn-lt"/>
              </a:rPr>
              <a:t>Imaging</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 Track Generation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Platform </a:t>
            </a:r>
            <a:r>
              <a:rPr kumimoji="0" lang="en-GB" sz="1200" b="0" i="0" u="none" strike="noStrike" kern="1200" cap="none" spc="0" normalizeH="0" baseline="0" noProof="0" dirty="0" smtClean="0">
                <a:ln>
                  <a:noFill/>
                </a:ln>
                <a:solidFill>
                  <a:prstClr val="black"/>
                </a:solidFill>
                <a:effectLst/>
                <a:uLnTx/>
                <a:uFillTx/>
                <a:latin typeface="+mn-lt"/>
                <a:ea typeface="+mn-ea"/>
                <a:cs typeface="+mn-cs"/>
                <a:sym typeface="Wingdings" panose="05000000000000000000" pitchFamily="2" charset="2"/>
              </a:rPr>
              <a:t>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Manoeuvrability / Thrust / Signatures /  Data linking / Mass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Weapons </a:t>
            </a:r>
            <a:r>
              <a:rPr kumimoji="0" lang="en-GB" sz="1200" b="0" i="0" u="none" strike="noStrike" kern="1200" cap="none" spc="0" normalizeH="0" baseline="0" noProof="0" dirty="0" smtClean="0">
                <a:ln>
                  <a:noFill/>
                </a:ln>
                <a:solidFill>
                  <a:prstClr val="black"/>
                </a:solidFill>
                <a:effectLst/>
                <a:uLnTx/>
                <a:uFillTx/>
                <a:latin typeface="+mn-lt"/>
                <a:ea typeface="+mn-ea"/>
                <a:cs typeface="+mn-cs"/>
                <a:sym typeface="Wingdings" panose="05000000000000000000" pitchFamily="2" charset="2"/>
              </a:rPr>
              <a:t>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Propulsion / Aerodynamics / Guidance / Seeker / Mass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PVI </a:t>
            </a:r>
            <a:r>
              <a:rPr kumimoji="0" lang="en-GB" sz="1200" b="0" i="0" u="none" strike="noStrike" kern="1200" cap="none" spc="0" normalizeH="0" baseline="0" noProof="0" dirty="0" smtClean="0">
                <a:ln>
                  <a:noFill/>
                </a:ln>
                <a:solidFill>
                  <a:prstClr val="black"/>
                </a:solidFill>
                <a:effectLst/>
                <a:uLnTx/>
                <a:uFillTx/>
                <a:latin typeface="+mn-lt"/>
                <a:ea typeface="+mn-ea"/>
                <a:cs typeface="+mn-cs"/>
                <a:sym typeface="Wingdings" panose="05000000000000000000" pitchFamily="2" charset="2"/>
              </a:rPr>
              <a:t> How pilots best use the information they are shown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sym typeface="Wingdings" panose="05000000000000000000" pitchFamily="2" charset="2"/>
              </a:rPr>
              <a:t>Red/Blue  Talk about the need to model in some level of detail both sides of the operation. Models are sometimes best use to describe generic or “Class of”  behaviour.</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Training &amp; Behaviours </a:t>
            </a:r>
            <a:r>
              <a:rPr kumimoji="0" lang="en-GB" sz="1200" b="0" i="0" u="none" strike="noStrike" kern="1200" cap="none" spc="0" normalizeH="0" baseline="0" noProof="0" dirty="0" smtClean="0">
                <a:ln>
                  <a:noFill/>
                </a:ln>
                <a:solidFill>
                  <a:prstClr val="black"/>
                </a:solidFill>
                <a:effectLst/>
                <a:uLnTx/>
                <a:uFillTx/>
                <a:latin typeface="+mn-lt"/>
                <a:ea typeface="+mn-ea"/>
                <a:cs typeface="+mn-cs"/>
                <a:sym typeface="Wingdings" panose="05000000000000000000" pitchFamily="2" charset="2"/>
              </a:rPr>
              <a:t> Talk bout how the pilots are trained on expected behaviours of  expert operators, however, behaviours required to use in-service equipment  might be the same as those for future equipment, so observed behaviour is an important outcome.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External models or data representing  the above systems are integrated into the simulation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53B2E1B-55C9-4087-9594-0732B7797A11}" type="slidenum">
              <a:rPr lang="en-GB" smtClean="0"/>
              <a:t>9</a:t>
            </a:fld>
            <a:endParaRPr lang="en-GB"/>
          </a:p>
        </p:txBody>
      </p:sp>
    </p:spTree>
    <p:extLst>
      <p:ext uri="{BB962C8B-B14F-4D97-AF65-F5344CB8AC3E}">
        <p14:creationId xmlns:p14="http://schemas.microsoft.com/office/powerpoint/2010/main" val="1191401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Talk about</a:t>
            </a:r>
          </a:p>
          <a:p>
            <a:r>
              <a:rPr lang="en-GB" dirty="0" smtClean="0"/>
              <a:t>1) How sub-models are developed based off</a:t>
            </a:r>
            <a:r>
              <a:rPr lang="en-GB" baseline="0" dirty="0" smtClean="0"/>
              <a:t> inputs from domain experts in Aerodynamics, propulsion, radar system, mechanical and sensors.</a:t>
            </a:r>
          </a:p>
          <a:p>
            <a:r>
              <a:rPr lang="en-GB" baseline="0" dirty="0" smtClean="0"/>
              <a:t>2) How, in the case of concepts, there is often nothing to directly validate. However, for existing commercial products, reference models of the systems exist which we can validate against</a:t>
            </a:r>
          </a:p>
          <a:p>
            <a:r>
              <a:rPr lang="en-GB" baseline="0" dirty="0" smtClean="0"/>
              <a:t>3) We will talk about Four  types of Software Testing</a:t>
            </a:r>
          </a:p>
          <a:p>
            <a:endParaRPr lang="en-GB" baseline="0" dirty="0" smtClean="0"/>
          </a:p>
          <a:p>
            <a:r>
              <a:rPr lang="en-GB" b="1" baseline="0" dirty="0" smtClean="0"/>
              <a:t>(i) Automated system testing. </a:t>
            </a:r>
            <a:r>
              <a:rPr lang="en-GB" baseline="0" dirty="0" smtClean="0"/>
              <a:t>This uses highly structured script-based machine-driven response to specific areas of interest. This typically involves testing the specific behaviour of specific components/sub-systems of the model within the context of the whole software. E.g. (Kinematics, communications, sensors, weapons) often have relatively simple models which can be used to validate the system models in very simplistic scenarios. This VERIFIES the software.</a:t>
            </a:r>
          </a:p>
          <a:p>
            <a:endParaRPr lang="en-GB" baseline="0" dirty="0" smtClean="0"/>
          </a:p>
          <a:p>
            <a:r>
              <a:rPr lang="en-GB" b="1" baseline="0" dirty="0" smtClean="0"/>
              <a:t>(ii) </a:t>
            </a:r>
            <a:r>
              <a:rPr lang="en-GB" b="0" baseline="0" dirty="0" smtClean="0"/>
              <a:t>Live</a:t>
            </a:r>
            <a:r>
              <a:rPr lang="en-GB" b="1" baseline="0" dirty="0" smtClean="0"/>
              <a:t> Exploratory Testing. </a:t>
            </a:r>
            <a:r>
              <a:rPr lang="en-GB" baseline="0" dirty="0" smtClean="0"/>
              <a:t>We will link here to the theme of Exploratory Testing: (see https://en.wikipedia.org/wiki/Exploratory_testing ), and </a:t>
            </a:r>
          </a:p>
          <a:p>
            <a:r>
              <a:rPr lang="en-GB" baseline="0" dirty="0" smtClean="0"/>
              <a:t> describe how Exploratory Testing is a well understood method from the non-defence world of Software Testing, which relies on only setting high-level objectives, and leaving the low-level objective to be determined by the informed responsible tester (e.g. the Operator Pilot). This looks at:</a:t>
            </a:r>
          </a:p>
          <a:p>
            <a:r>
              <a:rPr lang="en-GB" baseline="0" dirty="0" smtClean="0">
                <a:sym typeface="Wingdings" panose="05000000000000000000" pitchFamily="2" charset="2"/>
              </a:rPr>
              <a:t> H</a:t>
            </a:r>
            <a:r>
              <a:rPr lang="en-GB" baseline="0" dirty="0" smtClean="0"/>
              <a:t>ow Exploratory Testing combines learning about the System (Experimentation) with Software Test Design and Execution.</a:t>
            </a:r>
          </a:p>
          <a:p>
            <a:r>
              <a:rPr lang="en-GB" baseline="0" dirty="0" smtClean="0">
                <a:sym typeface="Wingdings" panose="05000000000000000000" pitchFamily="2" charset="2"/>
              </a:rPr>
              <a:t> H</a:t>
            </a:r>
            <a:r>
              <a:rPr lang="en-GB" baseline="0" dirty="0" smtClean="0"/>
              <a:t>ow a key objective of this approach is to catch un-expected behaviour, and that this approach can be more efficient than standardised testing, allowing spontaneous response.</a:t>
            </a:r>
          </a:p>
          <a:p>
            <a:endParaRPr lang="en-GB" baseline="0" dirty="0" smtClean="0"/>
          </a:p>
          <a:p>
            <a:r>
              <a:rPr lang="en-GB" b="1" baseline="0" dirty="0" smtClean="0"/>
              <a:t>(iii) LIVE</a:t>
            </a:r>
            <a:r>
              <a:rPr lang="en-GB" baseline="0" dirty="0" smtClean="0"/>
              <a:t> exploratory testing. This describes a subset of Exploratory Testing, where in real-time, multiple intermediate variables describing the sub-system behaviour are available to the Experiment Overseer to un-</a:t>
            </a:r>
            <a:r>
              <a:rPr lang="en-GB" baseline="0" dirty="0" err="1" smtClean="0"/>
              <a:t>unsual</a:t>
            </a:r>
            <a:r>
              <a:rPr lang="en-GB" baseline="0" dirty="0" smtClean="0"/>
              <a:t> behaviour can be quickly identified.</a:t>
            </a:r>
          </a:p>
          <a:p>
            <a:endParaRPr lang="en-GB" baseline="0" dirty="0" smtClean="0"/>
          </a:p>
          <a:p>
            <a:r>
              <a:rPr lang="en-GB" b="1" baseline="0" dirty="0" smtClean="0"/>
              <a:t>(iv) Post-Flying Data Mining. </a:t>
            </a:r>
            <a:r>
              <a:rPr lang="en-GB" baseline="0" dirty="0" smtClean="0"/>
              <a:t>A key feature of the OITL simulator is that all outcomes and intermediate variables are recorded This describes the after-the-fact analysis of these “recordings”, to identify repeated outcomes across multiple experiments. </a:t>
            </a:r>
            <a:r>
              <a:rPr lang="en-GB" baseline="0" dirty="0" smtClean="0">
                <a:sym typeface="Wingdings" panose="05000000000000000000" pitchFamily="2" charset="2"/>
              </a:rPr>
              <a:t> Will Link to Josh saying more about this in his slides on “Analysis”. This tool is useful for investigating, addressing and identifying learning effects in the Operators; variability in individual operator behaviour; and groups behaviours, in addition to looking for confounding behaviours.</a:t>
            </a:r>
          </a:p>
          <a:p>
            <a:endParaRPr lang="en-GB" baseline="0" dirty="0" smtClean="0">
              <a:sym typeface="Wingdings" panose="05000000000000000000" pitchFamily="2" charset="2"/>
            </a:endParaRPr>
          </a:p>
          <a:p>
            <a:r>
              <a:rPr lang="en-GB" u="sng" baseline="0" smtClean="0">
                <a:sym typeface="Wingdings" panose="05000000000000000000" pitchFamily="2" charset="2"/>
              </a:rPr>
              <a:t>Question: What to say about assessing variability in operators ?</a:t>
            </a:r>
          </a:p>
          <a:p>
            <a:endParaRPr lang="en-GB"/>
          </a:p>
        </p:txBody>
      </p:sp>
      <p:sp>
        <p:nvSpPr>
          <p:cNvPr id="4" name="Slide Number Placeholder 3"/>
          <p:cNvSpPr>
            <a:spLocks noGrp="1"/>
          </p:cNvSpPr>
          <p:nvPr>
            <p:ph type="sldNum" sz="quarter" idx="10"/>
          </p:nvPr>
        </p:nvSpPr>
        <p:spPr/>
        <p:txBody>
          <a:bodyPr/>
          <a:lstStyle/>
          <a:p>
            <a:fld id="{E53B2E1B-55C9-4087-9594-0732B7797A11}" type="slidenum">
              <a:rPr lang="en-GB" smtClean="0"/>
              <a:t>10</a:t>
            </a:fld>
            <a:endParaRPr lang="en-GB"/>
          </a:p>
        </p:txBody>
      </p:sp>
    </p:spTree>
    <p:extLst>
      <p:ext uri="{BB962C8B-B14F-4D97-AF65-F5344CB8AC3E}">
        <p14:creationId xmlns:p14="http://schemas.microsoft.com/office/powerpoint/2010/main" val="36378411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pic>
        <p:nvPicPr>
          <p:cNvPr id="4" name="BG_Principal"/>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3246120" cy="5148072"/>
          </a:xfrm>
          <a:prstGeom prst="rect">
            <a:avLst/>
          </a:prstGeom>
        </p:spPr>
      </p:pic>
      <p:pic>
        <p:nvPicPr>
          <p:cNvPr id="6" name="BG_GreyForm"/>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4271963" cy="5143500"/>
          </a:xfrm>
          <a:prstGeom prst="rect">
            <a:avLst/>
          </a:prstGeom>
        </p:spPr>
      </p:pic>
      <p:pic>
        <p:nvPicPr>
          <p:cNvPr id="7" name="BG_WhiteLine"/>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571"/>
            <a:ext cx="4271962" cy="5143500"/>
          </a:xfrm>
          <a:prstGeom prst="rect">
            <a:avLst/>
          </a:prstGeom>
        </p:spPr>
      </p:pic>
      <p:sp>
        <p:nvSpPr>
          <p:cNvPr id="2" name="Titre 1"/>
          <p:cNvSpPr>
            <a:spLocks noGrp="1"/>
          </p:cNvSpPr>
          <p:nvPr>
            <p:ph type="title" hasCustomPrompt="1"/>
          </p:nvPr>
        </p:nvSpPr>
        <p:spPr>
          <a:xfrm>
            <a:off x="4265986" y="2745646"/>
            <a:ext cx="4554486" cy="561493"/>
          </a:xfrm>
          <a:prstGeom prst="rect">
            <a:avLst/>
          </a:prstGeom>
        </p:spPr>
        <p:txBody>
          <a:bodyPr lIns="0" tIns="0" rIns="0" bIns="0"/>
          <a:lstStyle>
            <a:lvl1pPr algn="l">
              <a:defRPr sz="2000" i="0" baseline="0"/>
            </a:lvl1pPr>
          </a:lstStyle>
          <a:p>
            <a:r>
              <a:rPr lang="en-GB" noProof="0" dirty="0" smtClean="0"/>
              <a:t>Presentation title </a:t>
            </a:r>
            <a:endParaRPr lang="en-GB" noProof="0" dirty="0"/>
          </a:p>
        </p:txBody>
      </p:sp>
      <p:sp>
        <p:nvSpPr>
          <p:cNvPr id="5" name="Espace réservé du texte 4"/>
          <p:cNvSpPr>
            <a:spLocks noGrp="1"/>
          </p:cNvSpPr>
          <p:nvPr>
            <p:ph type="body" sz="quarter" idx="10" hasCustomPrompt="1"/>
          </p:nvPr>
        </p:nvSpPr>
        <p:spPr>
          <a:xfrm>
            <a:off x="4271962" y="3367196"/>
            <a:ext cx="4548510" cy="360040"/>
          </a:xfrm>
          <a:prstGeom prst="rect">
            <a:avLst/>
          </a:prstGeom>
        </p:spPr>
        <p:txBody>
          <a:bodyPr lIns="0" tIns="0" rIns="0" bIns="0"/>
          <a:lstStyle>
            <a:lvl1pPr marL="0" indent="0" algn="l">
              <a:buNone/>
              <a:defRPr lang="fr-FR" sz="1600" b="0" i="0" kern="1200" baseline="0" noProof="0" dirty="0">
                <a:solidFill>
                  <a:srgbClr val="D22432"/>
                </a:solidFill>
                <a:latin typeface="Arial" panose="020B0604020202020204" pitchFamily="34" charset="0"/>
                <a:ea typeface="+mj-ea"/>
                <a:cs typeface="Arial" panose="020B0604020202020204" pitchFamily="34" charset="0"/>
              </a:defRPr>
            </a:lvl1pPr>
          </a:lstStyle>
          <a:p>
            <a:pPr lvl="0"/>
            <a:r>
              <a:rPr lang="en-GB" noProof="0" dirty="0" smtClean="0"/>
              <a:t>Other title</a:t>
            </a:r>
            <a:endParaRPr lang="en-GB" noProof="0" dirty="0"/>
          </a:p>
        </p:txBody>
      </p:sp>
      <p:pic>
        <p:nvPicPr>
          <p:cNvPr id="11" name="Image 5" descr="Logo MBDA.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857608" y="4587974"/>
            <a:ext cx="1415058" cy="24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0938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2" name="BG_Courant"/>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128016" y="91440"/>
            <a:ext cx="758952" cy="576072"/>
          </a:xfrm>
          <a:prstGeom prst="rect">
            <a:avLst/>
          </a:prstGeom>
        </p:spPr>
      </p:pic>
      <p:pic>
        <p:nvPicPr>
          <p:cNvPr id="13" name="BG_GreyForm"/>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4850" y="87678"/>
            <a:ext cx="8174061" cy="579072"/>
          </a:xfrm>
          <a:prstGeom prst="rect">
            <a:avLst/>
          </a:prstGeom>
        </p:spPr>
      </p:pic>
      <p:pic>
        <p:nvPicPr>
          <p:cNvPr id="18" name="BG_WhiteLine"/>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41350" y="57150"/>
            <a:ext cx="371825" cy="627836"/>
          </a:xfrm>
          <a:prstGeom prst="rect">
            <a:avLst/>
          </a:prstGeom>
        </p:spPr>
      </p:pic>
      <p:sp>
        <p:nvSpPr>
          <p:cNvPr id="24" name="Espace réservé du titre 1"/>
          <p:cNvSpPr>
            <a:spLocks noGrp="1"/>
          </p:cNvSpPr>
          <p:nvPr>
            <p:ph type="title" hasCustomPrompt="1"/>
          </p:nvPr>
        </p:nvSpPr>
        <p:spPr>
          <a:xfrm>
            <a:off x="1281520" y="84746"/>
            <a:ext cx="7610960" cy="577087"/>
          </a:xfrm>
          <a:prstGeom prst="rect">
            <a:avLst/>
          </a:prstGeom>
        </p:spPr>
        <p:txBody>
          <a:bodyPr vert="horz" lIns="91440" tIns="45720" rIns="91440" bIns="45720" rtlCol="0" anchor="ctr">
            <a:normAutofit/>
          </a:bodyPr>
          <a:lstStyle>
            <a:lvl1pPr>
              <a:defRPr/>
            </a:lvl1pPr>
          </a:lstStyle>
          <a:p>
            <a:r>
              <a:rPr lang="en-GB" noProof="0" dirty="0" smtClean="0"/>
              <a:t>Slide title</a:t>
            </a:r>
            <a:br>
              <a:rPr lang="en-GB" noProof="0" dirty="0" smtClean="0"/>
            </a:br>
            <a:r>
              <a:rPr lang="en-GB" noProof="0" dirty="0" smtClean="0"/>
              <a:t>from one to three lines available</a:t>
            </a:r>
            <a:endParaRPr lang="en-GB" noProof="0" dirty="0"/>
          </a:p>
        </p:txBody>
      </p:sp>
      <p:sp>
        <p:nvSpPr>
          <p:cNvPr id="37" name="Espace réservé du contenu 36"/>
          <p:cNvSpPr>
            <a:spLocks noGrp="1"/>
          </p:cNvSpPr>
          <p:nvPr>
            <p:ph sz="quarter" idx="10" hasCustomPrompt="1"/>
          </p:nvPr>
        </p:nvSpPr>
        <p:spPr>
          <a:xfrm>
            <a:off x="827584" y="789385"/>
            <a:ext cx="8053414" cy="3942159"/>
          </a:xfrm>
          <a:prstGeom prst="rect">
            <a:avLst/>
          </a:prstGeom>
        </p:spPr>
        <p:txBody>
          <a:bodyPr/>
          <a:lstStyle>
            <a:lvl1pPr>
              <a:buClr>
                <a:srgbClr val="D22432"/>
              </a:buClr>
              <a:defRPr sz="1800" b="1">
                <a:latin typeface="Arial" panose="020B0604020202020204" pitchFamily="34" charset="0"/>
                <a:cs typeface="Arial" panose="020B0604020202020204" pitchFamily="34" charset="0"/>
              </a:defRPr>
            </a:lvl1pPr>
            <a:lvl2pPr>
              <a:defRPr sz="1400"/>
            </a:lvl2pPr>
            <a:lvl3pPr marL="1143000" indent="-228600">
              <a:buFont typeface="Arial" panose="020B0604020202020204" pitchFamily="34" charset="0"/>
              <a:buChar char="•"/>
              <a:defRPr sz="1200">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100">
                <a:latin typeface="Arial" panose="020B0604020202020204" pitchFamily="34" charset="0"/>
                <a:cs typeface="Arial" panose="020B0604020202020204" pitchFamily="34" charset="0"/>
              </a:defRPr>
            </a:lvl4pPr>
            <a:lvl5pPr marL="2057400" indent="-228600">
              <a:buFont typeface="Arial" panose="020B0604020202020204" pitchFamily="34" charset="0"/>
              <a:buChar char="•"/>
              <a:defRPr sz="900">
                <a:latin typeface="Arial" panose="020B0604020202020204" pitchFamily="34" charset="0"/>
                <a:cs typeface="Arial" panose="020B0604020202020204" pitchFamily="34" charset="0"/>
              </a:defRPr>
            </a:lvl5pPr>
          </a:lstStyle>
          <a:p>
            <a:pPr lvl="0"/>
            <a:r>
              <a:rPr lang="en-GB" noProof="0" dirty="0" smtClean="0"/>
              <a:t>First level</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10" name="Image 5" descr="Logo MBDA.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596336" y="4803998"/>
            <a:ext cx="1415058" cy="24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Espace réservé du numéro de diapositive 5"/>
          <p:cNvSpPr>
            <a:spLocks noGrp="1"/>
          </p:cNvSpPr>
          <p:nvPr>
            <p:ph type="sldNum" sz="quarter" idx="4"/>
          </p:nvPr>
        </p:nvSpPr>
        <p:spPr>
          <a:xfrm>
            <a:off x="488282" y="4759027"/>
            <a:ext cx="181394" cy="175941"/>
          </a:xfrm>
          <a:prstGeom prst="rect">
            <a:avLst/>
          </a:prstGeom>
        </p:spPr>
        <p:txBody>
          <a:bodyPr vert="horz" wrap="none" lIns="0" tIns="0" rIns="0" bIns="0" rtlCol="0" anchor="ctr"/>
          <a:lstStyle>
            <a:lvl1pPr algn="l">
              <a:defRPr sz="700" b="1">
                <a:solidFill>
                  <a:srgbClr val="D22432"/>
                </a:solidFill>
                <a:latin typeface="Arial" panose="020B0604020202020204" pitchFamily="34" charset="0"/>
                <a:cs typeface="Arial" panose="020B0604020202020204" pitchFamily="34" charset="0"/>
              </a:defRPr>
            </a:lvl1pPr>
          </a:lstStyle>
          <a:p>
            <a:fld id="{DF441E96-6251-4381-8D2A-634956F20C97}" type="slidenum">
              <a:rPr lang="en-GB" smtClean="0"/>
              <a:pPr/>
              <a:t>‹#›</a:t>
            </a:fld>
            <a:endParaRPr lang="en-GB" dirty="0"/>
          </a:p>
        </p:txBody>
      </p:sp>
      <p:sp>
        <p:nvSpPr>
          <p:cNvPr id="22" name="Text Box 6"/>
          <p:cNvSpPr txBox="1">
            <a:spLocks noChangeArrowheads="1"/>
          </p:cNvSpPr>
          <p:nvPr userDrawn="1"/>
        </p:nvSpPr>
        <p:spPr bwMode="auto">
          <a:xfrm>
            <a:off x="187896" y="4795198"/>
            <a:ext cx="269304"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lIns="0" tIns="0" rIns="0" bIns="0">
            <a:spAutoFit/>
          </a:bodyPr>
          <a:lstStyle>
            <a:lvl1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1pPr>
            <a:lvl2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2pPr>
            <a:lvl3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3pPr>
            <a:lvl4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4pPr>
            <a:lvl5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9pPr>
          </a:lstStyle>
          <a:p>
            <a:pPr rtl="0" eaLnBrk="1" hangingPunct="1">
              <a:buClrTx/>
              <a:buFontTx/>
              <a:buNone/>
              <a:defRPr/>
            </a:pPr>
            <a:r>
              <a:rPr lang="fr-FR" altLang="fr-FR" sz="700" b="1" dirty="0" smtClean="0">
                <a:solidFill>
                  <a:srgbClr val="D22432"/>
                </a:solidFill>
                <a:latin typeface="Arial" pitchFamily="34" charset="0"/>
                <a:cs typeface="Arial" pitchFamily="34" charset="0"/>
              </a:rPr>
              <a:t>Page :</a:t>
            </a:r>
            <a:endParaRPr lang="it-IT" altLang="fr-FR" sz="700" b="1" dirty="0" smtClean="0">
              <a:solidFill>
                <a:srgbClr val="D22432"/>
              </a:solidFill>
              <a:latin typeface="Arial" pitchFamily="34" charset="0"/>
              <a:cs typeface="Arial" pitchFamily="34" charset="0"/>
            </a:endParaRPr>
          </a:p>
        </p:txBody>
      </p:sp>
    </p:spTree>
    <p:extLst>
      <p:ext uri="{BB962C8B-B14F-4D97-AF65-F5344CB8AC3E}">
        <p14:creationId xmlns:p14="http://schemas.microsoft.com/office/powerpoint/2010/main" val="315990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2" name="BG_Courant"/>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128016" y="91440"/>
            <a:ext cx="758952" cy="576072"/>
          </a:xfrm>
          <a:prstGeom prst="rect">
            <a:avLst/>
          </a:prstGeom>
        </p:spPr>
      </p:pic>
      <p:pic>
        <p:nvPicPr>
          <p:cNvPr id="17" name="BG_GreyForm"/>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4850" y="87678"/>
            <a:ext cx="8174061" cy="579072"/>
          </a:xfrm>
          <a:prstGeom prst="rect">
            <a:avLst/>
          </a:prstGeom>
        </p:spPr>
      </p:pic>
      <p:pic>
        <p:nvPicPr>
          <p:cNvPr id="18" name="BG_WhiteLine"/>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41350" y="57150"/>
            <a:ext cx="371825" cy="627836"/>
          </a:xfrm>
          <a:prstGeom prst="rect">
            <a:avLst/>
          </a:prstGeom>
        </p:spPr>
      </p:pic>
      <p:sp>
        <p:nvSpPr>
          <p:cNvPr id="24" name="Espace réservé du texte 23"/>
          <p:cNvSpPr>
            <a:spLocks noGrp="1"/>
          </p:cNvSpPr>
          <p:nvPr>
            <p:ph type="body" sz="quarter" idx="10" hasCustomPrompt="1"/>
          </p:nvPr>
        </p:nvSpPr>
        <p:spPr>
          <a:xfrm>
            <a:off x="827584" y="789385"/>
            <a:ext cx="8053414" cy="3942159"/>
          </a:xfrm>
          <a:prstGeom prst="rect">
            <a:avLst/>
          </a:prstGeom>
        </p:spPr>
        <p:txBody>
          <a:bodyPr/>
          <a:lstStyle>
            <a:lvl1pPr>
              <a:buClr>
                <a:srgbClr val="D22432"/>
              </a:buClr>
              <a:defRPr lang="fr-FR" sz="1800" b="1" dirty="0" smtClean="0">
                <a:latin typeface="Arial" panose="020B0604020202020204" pitchFamily="34" charset="0"/>
                <a:cs typeface="Arial" panose="020B0604020202020204" pitchFamily="34" charset="0"/>
              </a:defRPr>
            </a:lvl1pPr>
            <a:lvl2pPr>
              <a:defRPr lang="fr-FR" sz="1400" dirty="0" smtClean="0"/>
            </a:lvl2pPr>
            <a:lvl3pPr>
              <a:defRPr lang="fr-FR" sz="1200" dirty="0" smtClean="0">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lang="fr-FR" sz="1100" dirty="0" smtClean="0">
                <a:latin typeface="Arial" panose="020B0604020202020204" pitchFamily="34" charset="0"/>
                <a:cs typeface="Arial" panose="020B0604020202020204" pitchFamily="34" charset="0"/>
              </a:defRPr>
            </a:lvl4pPr>
            <a:lvl5pPr marL="2057400" indent="-228600">
              <a:buFont typeface="Arial" panose="020B0604020202020204" pitchFamily="34" charset="0"/>
              <a:buChar char="•"/>
              <a:defRPr lang="en-GB" sz="900" dirty="0">
                <a:latin typeface="Arial" panose="020B0604020202020204" pitchFamily="34" charset="0"/>
                <a:cs typeface="Arial" panose="020B0604020202020204" pitchFamily="34" charset="0"/>
              </a:defRPr>
            </a:lvl5pPr>
          </a:lstStyle>
          <a:p>
            <a:pPr lvl="0"/>
            <a:r>
              <a:rPr lang="en-GB" noProof="0" dirty="0" smtClean="0"/>
              <a:t>First level</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10" name="Image 5" descr="Logo MBDA.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596336" y="4803998"/>
            <a:ext cx="1415058" cy="24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Espace réservé du titre 1"/>
          <p:cNvSpPr>
            <a:spLocks noGrp="1"/>
          </p:cNvSpPr>
          <p:nvPr>
            <p:ph type="title" hasCustomPrompt="1"/>
          </p:nvPr>
        </p:nvSpPr>
        <p:spPr>
          <a:xfrm>
            <a:off x="1281520" y="84746"/>
            <a:ext cx="7610960" cy="577087"/>
          </a:xfrm>
          <a:prstGeom prst="rect">
            <a:avLst/>
          </a:prstGeom>
        </p:spPr>
        <p:txBody>
          <a:bodyPr vert="horz" lIns="91440" tIns="45720" rIns="91440" bIns="45720" rtlCol="0" anchor="ctr">
            <a:normAutofit/>
          </a:bodyPr>
          <a:lstStyle>
            <a:lvl1pPr>
              <a:defRPr/>
            </a:lvl1pPr>
          </a:lstStyle>
          <a:p>
            <a:r>
              <a:rPr lang="en-GB" noProof="0" dirty="0" smtClean="0"/>
              <a:t>Slide title</a:t>
            </a:r>
            <a:br>
              <a:rPr lang="en-GB" noProof="0" dirty="0" smtClean="0"/>
            </a:br>
            <a:r>
              <a:rPr lang="en-GB" noProof="0" dirty="0" smtClean="0"/>
              <a:t>from one to three lines available</a:t>
            </a:r>
            <a:endParaRPr lang="en-GB" noProof="0" dirty="0"/>
          </a:p>
        </p:txBody>
      </p:sp>
      <p:sp>
        <p:nvSpPr>
          <p:cNvPr id="22" name="Espace réservé du numéro de diapositive 5"/>
          <p:cNvSpPr>
            <a:spLocks noGrp="1"/>
          </p:cNvSpPr>
          <p:nvPr>
            <p:ph type="sldNum" sz="quarter" idx="4"/>
          </p:nvPr>
        </p:nvSpPr>
        <p:spPr>
          <a:xfrm>
            <a:off x="488282" y="4759027"/>
            <a:ext cx="181394" cy="175941"/>
          </a:xfrm>
          <a:prstGeom prst="rect">
            <a:avLst/>
          </a:prstGeom>
        </p:spPr>
        <p:txBody>
          <a:bodyPr vert="horz" wrap="none" lIns="0" tIns="0" rIns="0" bIns="0" rtlCol="0" anchor="ctr"/>
          <a:lstStyle>
            <a:lvl1pPr algn="l">
              <a:defRPr sz="700" b="1">
                <a:solidFill>
                  <a:srgbClr val="D22432"/>
                </a:solidFill>
                <a:latin typeface="Arial" panose="020B0604020202020204" pitchFamily="34" charset="0"/>
                <a:cs typeface="Arial" panose="020B0604020202020204" pitchFamily="34" charset="0"/>
              </a:defRPr>
            </a:lvl1pPr>
          </a:lstStyle>
          <a:p>
            <a:fld id="{DF441E96-6251-4381-8D2A-634956F20C97}" type="slidenum">
              <a:rPr lang="en-GB" smtClean="0"/>
              <a:pPr/>
              <a:t>‹#›</a:t>
            </a:fld>
            <a:endParaRPr lang="en-GB" dirty="0"/>
          </a:p>
        </p:txBody>
      </p:sp>
      <p:sp>
        <p:nvSpPr>
          <p:cNvPr id="23" name="Text Box 6"/>
          <p:cNvSpPr txBox="1">
            <a:spLocks noChangeArrowheads="1"/>
          </p:cNvSpPr>
          <p:nvPr userDrawn="1"/>
        </p:nvSpPr>
        <p:spPr bwMode="auto">
          <a:xfrm>
            <a:off x="187896" y="4795198"/>
            <a:ext cx="269304"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lIns="0" tIns="0" rIns="0" bIns="0">
            <a:spAutoFit/>
          </a:bodyPr>
          <a:lstStyle>
            <a:lvl1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1pPr>
            <a:lvl2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2pPr>
            <a:lvl3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3pPr>
            <a:lvl4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4pPr>
            <a:lvl5pPr eaLnBrk="0" hangingPunc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95300" algn="l"/>
                <a:tab pos="992188" algn="l"/>
                <a:tab pos="1489075" algn="l"/>
                <a:tab pos="1985963" algn="l"/>
                <a:tab pos="2482850" algn="l"/>
                <a:tab pos="2979738" algn="l"/>
                <a:tab pos="3476625" algn="l"/>
                <a:tab pos="3973513" algn="l"/>
                <a:tab pos="4470400" algn="l"/>
                <a:tab pos="4967288" algn="l"/>
                <a:tab pos="5464175" algn="l"/>
                <a:tab pos="5961063" algn="l"/>
                <a:tab pos="6457950" algn="l"/>
                <a:tab pos="6954838" algn="l"/>
                <a:tab pos="7451725" algn="l"/>
                <a:tab pos="7948613" algn="l"/>
                <a:tab pos="8445500" algn="l"/>
                <a:tab pos="8942388" algn="l"/>
                <a:tab pos="9439275" algn="l"/>
                <a:tab pos="9936163" algn="l"/>
              </a:tabLst>
              <a:defRPr sz="2000">
                <a:solidFill>
                  <a:schemeClr val="bg1"/>
                </a:solidFill>
                <a:latin typeface="Calibri" pitchFamily="34" charset="0"/>
                <a:ea typeface="MS PGothic" pitchFamily="34" charset="-128"/>
              </a:defRPr>
            </a:lvl9pPr>
          </a:lstStyle>
          <a:p>
            <a:pPr rtl="0" eaLnBrk="1" hangingPunct="1">
              <a:buClrTx/>
              <a:buFontTx/>
              <a:buNone/>
              <a:defRPr/>
            </a:pPr>
            <a:r>
              <a:rPr lang="fr-FR" altLang="fr-FR" sz="700" b="1" dirty="0" smtClean="0">
                <a:solidFill>
                  <a:srgbClr val="D22432"/>
                </a:solidFill>
                <a:latin typeface="Arial" pitchFamily="34" charset="0"/>
                <a:cs typeface="Arial" pitchFamily="34" charset="0"/>
              </a:rPr>
              <a:t>Page :</a:t>
            </a:r>
            <a:endParaRPr lang="it-IT" altLang="fr-FR" sz="700" b="1" dirty="0" smtClean="0">
              <a:solidFill>
                <a:srgbClr val="D22432"/>
              </a:solidFill>
              <a:latin typeface="Arial" pitchFamily="34" charset="0"/>
              <a:cs typeface="Arial" pitchFamily="34" charset="0"/>
            </a:endParaRPr>
          </a:p>
        </p:txBody>
      </p:sp>
    </p:spTree>
    <p:extLst>
      <p:ext uri="{BB962C8B-B14F-4D97-AF65-F5344CB8AC3E}">
        <p14:creationId xmlns:p14="http://schemas.microsoft.com/office/powerpoint/2010/main" val="9428800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4767720"/>
            <a:ext cx="9144000" cy="30777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0000"/>
                </a:solidFill>
                <a:effectLst/>
                <a:uLnTx/>
                <a:uFillTx/>
                <a:latin typeface="+mn-lt"/>
                <a:ea typeface="+mn-ea"/>
                <a:cs typeface="+mn-cs"/>
              </a:rPr>
              <a:t>Not Protectively Marked.</a:t>
            </a:r>
            <a:endParaRPr kumimoji="0" lang="en-GB" sz="1400" b="0" i="0" u="none" strike="noStrike" kern="1200" cap="none" spc="0" normalizeH="0" baseline="0" noProof="0" dirty="0">
              <a:ln>
                <a:noFill/>
              </a:ln>
              <a:solidFill>
                <a:srgbClr val="FF0000"/>
              </a:solidFill>
              <a:effectLst/>
              <a:uLnTx/>
              <a:uFillTx/>
              <a:latin typeface="+mn-lt"/>
              <a:ea typeface="+mn-ea"/>
              <a:cs typeface="+mn-cs"/>
            </a:endParaRPr>
          </a:p>
        </p:txBody>
      </p:sp>
      <p:sp>
        <p:nvSpPr>
          <p:cNvPr id="3" name="Rectangle 2"/>
          <p:cNvSpPr/>
          <p:nvPr userDrawn="1"/>
        </p:nvSpPr>
        <p:spPr>
          <a:xfrm>
            <a:off x="37018" y="4960081"/>
            <a:ext cx="9068779" cy="2308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schemeClr val="tx1"/>
                </a:solidFill>
                <a:effectLst/>
                <a:uLnTx/>
                <a:uFillTx/>
                <a:latin typeface="+mn-lt"/>
                <a:ea typeface="+mn-ea"/>
                <a:cs typeface="+mn-cs"/>
              </a:rPr>
              <a:t>Copyright MBDA UK Ltd, all rights reserved</a:t>
            </a:r>
            <a:r>
              <a:rPr kumimoji="0" lang="en-GB" sz="900" b="0" i="0" u="none" strike="noStrike" kern="1200" cap="none" spc="0" normalizeH="0" baseline="0" noProof="0" dirty="0" smtClean="0">
                <a:ln>
                  <a:noFill/>
                </a:ln>
                <a:solidFill>
                  <a:srgbClr val="FF0000"/>
                </a:solidFill>
                <a:effectLst/>
                <a:uLnTx/>
                <a:uFillTx/>
                <a:latin typeface="+mn-lt"/>
                <a:ea typeface="+mn-ea"/>
                <a:cs typeface="+mn-cs"/>
              </a:rPr>
              <a:t>.</a:t>
            </a:r>
            <a:endParaRPr kumimoji="0" lang="en-GB" sz="900" b="0" i="0" u="none" strike="noStrike" kern="1200" cap="none" spc="0" normalizeH="0" baseline="0" noProof="0" dirty="0">
              <a:ln>
                <a:noFill/>
              </a:ln>
              <a:solidFill>
                <a:srgbClr val="FF0000"/>
              </a:solidFill>
              <a:effectLst/>
              <a:uLnTx/>
              <a:uFillTx/>
              <a:latin typeface="+mn-lt"/>
              <a:ea typeface="+mn-ea"/>
              <a:cs typeface="+mn-cs"/>
            </a:endParaRPr>
          </a:p>
        </p:txBody>
      </p:sp>
    </p:spTree>
    <p:extLst>
      <p:ext uri="{BB962C8B-B14F-4D97-AF65-F5344CB8AC3E}">
        <p14:creationId xmlns:p14="http://schemas.microsoft.com/office/powerpoint/2010/main" val="155143976"/>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Lst>
  <p:hf hdr="0" dt="0"/>
  <p:txStyles>
    <p:titleStyle>
      <a:lvl1pPr algn="r" defTabSz="914400" rtl="0" eaLnBrk="1" latinLnBrk="0" hangingPunct="1">
        <a:spcBef>
          <a:spcPct val="0"/>
        </a:spcBef>
        <a:buNone/>
        <a:defRPr sz="1600" b="1" i="1" kern="1200" baseline="0">
          <a:solidFill>
            <a:srgbClr val="D22432"/>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rgbClr val="FF0000"/>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F7F7F"/>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265986" y="2190277"/>
            <a:ext cx="4554486" cy="561493"/>
          </a:xfrm>
        </p:spPr>
        <p:txBody>
          <a:bodyPr/>
          <a:lstStyle/>
          <a:p>
            <a:r>
              <a:rPr lang="en-GB" dirty="0" smtClean="0"/>
              <a:t>Operator in the Loop Simulation for Experimentation</a:t>
            </a:r>
            <a:endParaRPr lang="en-GB" dirty="0"/>
          </a:p>
        </p:txBody>
      </p:sp>
      <p:sp>
        <p:nvSpPr>
          <p:cNvPr id="5" name="Espace réservé du texte 4"/>
          <p:cNvSpPr>
            <a:spLocks noGrp="1"/>
          </p:cNvSpPr>
          <p:nvPr>
            <p:ph type="body" sz="quarter" idx="10"/>
          </p:nvPr>
        </p:nvSpPr>
        <p:spPr>
          <a:xfrm>
            <a:off x="4271962" y="3219822"/>
            <a:ext cx="4548510" cy="1224136"/>
          </a:xfrm>
        </p:spPr>
        <p:txBody>
          <a:bodyPr/>
          <a:lstStyle/>
          <a:p>
            <a:r>
              <a:rPr lang="en-GB" dirty="0" smtClean="0"/>
              <a:t>Presented by Joshua Ellington &amp; Harvey Williams</a:t>
            </a:r>
          </a:p>
          <a:p>
            <a:endParaRPr lang="en-GB" dirty="0" smtClean="0"/>
          </a:p>
          <a:p>
            <a:r>
              <a:rPr lang="en-GB" dirty="0" smtClean="0"/>
              <a:t>Contribution from William Brown &amp; Adrien Sellar</a:t>
            </a:r>
            <a:endParaRPr lang="en-GB" dirty="0"/>
          </a:p>
        </p:txBody>
      </p:sp>
      <p:sp>
        <p:nvSpPr>
          <p:cNvPr id="6" name="Espace réservé du texte 4"/>
          <p:cNvSpPr txBox="1">
            <a:spLocks/>
          </p:cNvSpPr>
          <p:nvPr/>
        </p:nvSpPr>
        <p:spPr>
          <a:xfrm>
            <a:off x="4482010" y="2283718"/>
            <a:ext cx="4548510" cy="1800200"/>
          </a:xfrm>
          <a:prstGeom prst="rect">
            <a:avLst/>
          </a:prstGeom>
        </p:spPr>
        <p:txBody>
          <a:bodyPr lIns="0" tIns="0" rIns="0" bIns="0"/>
          <a:lstStyle>
            <a:lvl1pPr marL="0" indent="0" algn="l" defTabSz="914400" rtl="0" eaLnBrk="1" latinLnBrk="0" hangingPunct="1">
              <a:spcBef>
                <a:spcPct val="20000"/>
              </a:spcBef>
              <a:buClr>
                <a:srgbClr val="FF0000"/>
              </a:buClr>
              <a:buFont typeface="Arial" panose="020B0604020202020204" pitchFamily="34" charset="0"/>
              <a:buNone/>
              <a:defRPr lang="fr-FR" sz="1600" b="0" i="0" kern="1200" baseline="0" noProof="0" dirty="0">
                <a:solidFill>
                  <a:srgbClr val="D22432"/>
                </a:solidFill>
                <a:latin typeface="Arial" panose="020B0604020202020204" pitchFamily="34" charset="0"/>
                <a:ea typeface="+mj-ea"/>
                <a:cs typeface="Arial" panose="020B0604020202020204" pitchFamily="34" charset="0"/>
              </a:defRPr>
            </a:lvl1pPr>
            <a:lvl2pPr marL="742950" indent="-285750" algn="l" defTabSz="914400" rtl="0" eaLnBrk="1" latinLnBrk="0" hangingPunct="1">
              <a:spcBef>
                <a:spcPct val="20000"/>
              </a:spcBef>
              <a:buClr>
                <a:srgbClr val="7F7F7F"/>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endParaRPr lang="en-GB" dirty="0">
              <a:solidFill>
                <a:schemeClr val="tx1"/>
              </a:solidFill>
            </a:endParaRPr>
          </a:p>
        </p:txBody>
      </p:sp>
    </p:spTree>
    <p:extLst>
      <p:ext uri="{BB962C8B-B14F-4D97-AF65-F5344CB8AC3E}">
        <p14:creationId xmlns:p14="http://schemas.microsoft.com/office/powerpoint/2010/main" val="2586212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Routes </a:t>
            </a:r>
            <a:r>
              <a:rPr lang="en-GB" dirty="0"/>
              <a:t>to </a:t>
            </a:r>
            <a:r>
              <a:rPr lang="en-GB" dirty="0" smtClean="0"/>
              <a:t>Verification </a:t>
            </a:r>
            <a:r>
              <a:rPr lang="en-GB" dirty="0"/>
              <a:t>and Validation</a:t>
            </a:r>
          </a:p>
        </p:txBody>
      </p:sp>
      <p:sp>
        <p:nvSpPr>
          <p:cNvPr id="3" name="Content Placeholder 2"/>
          <p:cNvSpPr>
            <a:spLocks noGrp="1"/>
          </p:cNvSpPr>
          <p:nvPr>
            <p:ph sz="quarter" idx="10"/>
          </p:nvPr>
        </p:nvSpPr>
        <p:spPr>
          <a:xfrm>
            <a:off x="107504" y="373289"/>
            <a:ext cx="7632848" cy="4320480"/>
          </a:xfrm>
        </p:spPr>
        <p:txBody>
          <a:bodyPr/>
          <a:lstStyle/>
          <a:p>
            <a:pPr marL="0" indent="0">
              <a:buNone/>
            </a:pPr>
            <a:endParaRPr lang="en-GB" sz="2400" dirty="0"/>
          </a:p>
          <a:p>
            <a:r>
              <a:rPr lang="en-GB" sz="2400" dirty="0" smtClean="0"/>
              <a:t>Sub-model development and testing</a:t>
            </a:r>
          </a:p>
          <a:p>
            <a:endParaRPr lang="en-GB" sz="2400" dirty="0"/>
          </a:p>
          <a:p>
            <a:r>
              <a:rPr lang="en-GB" sz="2400" dirty="0" smtClean="0"/>
              <a:t>Automated system testing</a:t>
            </a:r>
          </a:p>
          <a:p>
            <a:endParaRPr lang="en-GB" sz="2400" dirty="0"/>
          </a:p>
          <a:p>
            <a:r>
              <a:rPr lang="en-GB" sz="2400" dirty="0" smtClean="0"/>
              <a:t>Live Exploratory Testing</a:t>
            </a:r>
          </a:p>
          <a:p>
            <a:endParaRPr lang="en-GB" sz="2400" dirty="0" smtClean="0"/>
          </a:p>
          <a:p>
            <a:r>
              <a:rPr lang="en-GB" sz="2400" dirty="0" smtClean="0"/>
              <a:t>Post-flying  Data Mining</a:t>
            </a:r>
            <a:endParaRPr lang="en-GB" sz="2400" dirty="0"/>
          </a:p>
        </p:txBody>
      </p:sp>
      <p:sp>
        <p:nvSpPr>
          <p:cNvPr id="5" name="Slide Number Placeholder 4"/>
          <p:cNvSpPr>
            <a:spLocks noGrp="1"/>
          </p:cNvSpPr>
          <p:nvPr>
            <p:ph type="sldNum" sz="quarter" idx="4"/>
          </p:nvPr>
        </p:nvSpPr>
        <p:spPr/>
        <p:txBody>
          <a:bodyPr/>
          <a:lstStyle/>
          <a:p>
            <a:fld id="{DF441E96-6251-4381-8D2A-634956F20C97}" type="slidenum">
              <a:rPr lang="en-GB" smtClean="0"/>
              <a:pPr/>
              <a:t>10</a:t>
            </a:fld>
            <a:endParaRPr lang="en-GB" dirty="0"/>
          </a:p>
        </p:txBody>
      </p:sp>
      <p:sp>
        <p:nvSpPr>
          <p:cNvPr id="7" name="Right Triangle 6"/>
          <p:cNvSpPr/>
          <p:nvPr/>
        </p:nvSpPr>
        <p:spPr>
          <a:xfrm rot="5400000">
            <a:off x="7238" y="5145"/>
            <a:ext cx="190341" cy="190341"/>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a:stretch>
            <a:fillRect/>
          </a:stretch>
        </p:blipFill>
        <p:spPr>
          <a:xfrm>
            <a:off x="4819533" y="1275606"/>
            <a:ext cx="4097354" cy="3450041"/>
          </a:xfrm>
          <a:prstGeom prst="rect">
            <a:avLst/>
          </a:prstGeom>
        </p:spPr>
      </p:pic>
    </p:spTree>
    <p:extLst>
      <p:ext uri="{BB962C8B-B14F-4D97-AF65-F5344CB8AC3E}">
        <p14:creationId xmlns:p14="http://schemas.microsoft.com/office/powerpoint/2010/main" val="10809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Fitness for Purpose</a:t>
            </a:r>
            <a:endParaRPr lang="en-GB" dirty="0"/>
          </a:p>
        </p:txBody>
      </p:sp>
      <p:sp>
        <p:nvSpPr>
          <p:cNvPr id="5" name="Slide Number Placeholder 4"/>
          <p:cNvSpPr>
            <a:spLocks noGrp="1"/>
          </p:cNvSpPr>
          <p:nvPr>
            <p:ph type="sldNum" sz="quarter" idx="4"/>
          </p:nvPr>
        </p:nvSpPr>
        <p:spPr>
          <a:xfrm>
            <a:off x="488282" y="4770370"/>
            <a:ext cx="181394" cy="175941"/>
          </a:xfrm>
        </p:spPr>
        <p:txBody>
          <a:bodyPr/>
          <a:lstStyle/>
          <a:p>
            <a:fld id="{DF441E96-6251-4381-8D2A-634956F20C97}" type="slidenum">
              <a:rPr lang="en-GB" smtClean="0"/>
              <a:pPr/>
              <a:t>11</a:t>
            </a:fld>
            <a:endParaRPr lang="en-GB" dirty="0"/>
          </a:p>
        </p:txBody>
      </p:sp>
      <p:sp>
        <p:nvSpPr>
          <p:cNvPr id="6" name="Right Triangle 5"/>
          <p:cNvSpPr/>
          <p:nvPr/>
        </p:nvSpPr>
        <p:spPr>
          <a:xfrm rot="5400000">
            <a:off x="7238" y="5145"/>
            <a:ext cx="190341" cy="19034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359946" y="699542"/>
            <a:ext cx="2703484" cy="4154984"/>
          </a:xfrm>
          <a:prstGeom prst="rect">
            <a:avLst/>
          </a:prstGeom>
          <a:noFill/>
        </p:spPr>
        <p:txBody>
          <a:bodyPr wrap="square" rtlCol="0">
            <a:spAutoFit/>
          </a:bodyPr>
          <a:lstStyle/>
          <a:p>
            <a:pPr algn="ctr"/>
            <a:r>
              <a:rPr lang="en-GB" sz="2200" b="1" dirty="0" smtClean="0"/>
              <a:t>WHO</a:t>
            </a:r>
          </a:p>
          <a:p>
            <a:pPr algn="ctr"/>
            <a:endParaRPr lang="en-GB" sz="2200" b="1" dirty="0" smtClean="0"/>
          </a:p>
          <a:p>
            <a:r>
              <a:rPr lang="en-GB" sz="2200" dirty="0" smtClean="0"/>
              <a:t>Senior Stakeholders</a:t>
            </a:r>
          </a:p>
          <a:p>
            <a:endParaRPr lang="en-GB" sz="2200" dirty="0" smtClean="0"/>
          </a:p>
          <a:p>
            <a:r>
              <a:rPr lang="en-GB" sz="2200" dirty="0" smtClean="0"/>
              <a:t>Customer(s)</a:t>
            </a:r>
          </a:p>
          <a:p>
            <a:endParaRPr lang="en-GB" sz="2200" dirty="0" smtClean="0"/>
          </a:p>
          <a:p>
            <a:r>
              <a:rPr lang="en-GB" sz="2200" dirty="0" smtClean="0"/>
              <a:t>Trial Director</a:t>
            </a:r>
          </a:p>
          <a:p>
            <a:endParaRPr lang="en-GB" sz="2200" dirty="0" smtClean="0"/>
          </a:p>
          <a:p>
            <a:r>
              <a:rPr lang="en-GB" sz="2200" dirty="0"/>
              <a:t>Chief </a:t>
            </a:r>
            <a:r>
              <a:rPr lang="en-GB" sz="2200" dirty="0" smtClean="0"/>
              <a:t>Analyst</a:t>
            </a:r>
          </a:p>
          <a:p>
            <a:endParaRPr lang="en-GB" sz="2200" dirty="0"/>
          </a:p>
          <a:p>
            <a:r>
              <a:rPr lang="en-GB" sz="2200" dirty="0" smtClean="0"/>
              <a:t>Technical Experts</a:t>
            </a:r>
          </a:p>
          <a:p>
            <a:endParaRPr lang="en-GB" sz="2200" dirty="0"/>
          </a:p>
        </p:txBody>
      </p:sp>
      <p:sp>
        <p:nvSpPr>
          <p:cNvPr id="8" name="TextBox 7"/>
          <p:cNvSpPr txBox="1"/>
          <p:nvPr/>
        </p:nvSpPr>
        <p:spPr>
          <a:xfrm>
            <a:off x="197578" y="710463"/>
            <a:ext cx="3002327" cy="3816429"/>
          </a:xfrm>
          <a:prstGeom prst="rect">
            <a:avLst/>
          </a:prstGeom>
          <a:noFill/>
        </p:spPr>
        <p:txBody>
          <a:bodyPr wrap="square" rtlCol="0">
            <a:spAutoFit/>
          </a:bodyPr>
          <a:lstStyle/>
          <a:p>
            <a:pPr algn="ctr"/>
            <a:r>
              <a:rPr lang="en-GB" sz="2200" b="1" dirty="0" smtClean="0"/>
              <a:t>WHAT</a:t>
            </a:r>
          </a:p>
          <a:p>
            <a:pPr algn="ctr"/>
            <a:endParaRPr lang="en-GB" sz="2200" b="1" dirty="0" smtClean="0"/>
          </a:p>
          <a:p>
            <a:r>
              <a:rPr lang="en-GB" sz="2200" dirty="0" smtClean="0"/>
              <a:t>Trial Plan</a:t>
            </a:r>
          </a:p>
          <a:p>
            <a:endParaRPr lang="en-GB" sz="2200" dirty="0" smtClean="0"/>
          </a:p>
          <a:p>
            <a:r>
              <a:rPr lang="en-GB" sz="2200" dirty="0" smtClean="0"/>
              <a:t>Test Specification</a:t>
            </a:r>
          </a:p>
          <a:p>
            <a:endParaRPr lang="en-GB" sz="2200" dirty="0" smtClean="0"/>
          </a:p>
          <a:p>
            <a:r>
              <a:rPr lang="en-GB" sz="2200" dirty="0" smtClean="0"/>
              <a:t>Models and Assumptions</a:t>
            </a:r>
          </a:p>
          <a:p>
            <a:endParaRPr lang="en-GB" sz="2200" dirty="0" smtClean="0"/>
          </a:p>
          <a:p>
            <a:r>
              <a:rPr lang="en-GB" sz="2200" dirty="0" smtClean="0"/>
              <a:t>Understanding of potential outcomes</a:t>
            </a:r>
            <a:endParaRPr lang="en-GB" sz="2200" dirty="0"/>
          </a:p>
        </p:txBody>
      </p:sp>
      <p:sp>
        <p:nvSpPr>
          <p:cNvPr id="9" name="TextBox 8"/>
          <p:cNvSpPr txBox="1"/>
          <p:nvPr/>
        </p:nvSpPr>
        <p:spPr>
          <a:xfrm>
            <a:off x="6219526" y="714782"/>
            <a:ext cx="2924473" cy="4493538"/>
          </a:xfrm>
          <a:prstGeom prst="rect">
            <a:avLst/>
          </a:prstGeom>
          <a:noFill/>
        </p:spPr>
        <p:txBody>
          <a:bodyPr wrap="square" rtlCol="0">
            <a:spAutoFit/>
          </a:bodyPr>
          <a:lstStyle/>
          <a:p>
            <a:pPr algn="ctr"/>
            <a:r>
              <a:rPr lang="en-GB" sz="2200" b="1" dirty="0" smtClean="0"/>
              <a:t>WHY</a:t>
            </a:r>
          </a:p>
          <a:p>
            <a:pPr algn="ctr"/>
            <a:endParaRPr lang="en-GB" sz="2200" b="1" dirty="0" smtClean="0"/>
          </a:p>
          <a:p>
            <a:r>
              <a:rPr lang="en-GB" sz="2200" dirty="0" smtClean="0"/>
              <a:t>Clear Objectives (Purpose)</a:t>
            </a:r>
          </a:p>
          <a:p>
            <a:endParaRPr lang="en-GB" sz="2200" dirty="0" smtClean="0"/>
          </a:p>
          <a:p>
            <a:r>
              <a:rPr lang="en-GB" sz="2200" dirty="0" smtClean="0"/>
              <a:t>Are the plan, facility, data and models appropriate?</a:t>
            </a:r>
          </a:p>
          <a:p>
            <a:endParaRPr lang="en-GB" sz="2200" dirty="0"/>
          </a:p>
          <a:p>
            <a:r>
              <a:rPr lang="en-GB" sz="2200" dirty="0" smtClean="0"/>
              <a:t>Strategic Objectives</a:t>
            </a:r>
          </a:p>
          <a:p>
            <a:endParaRPr lang="en-GB" sz="2200" dirty="0"/>
          </a:p>
          <a:p>
            <a:r>
              <a:rPr lang="en-GB" sz="2200" dirty="0" smtClean="0"/>
              <a:t>Risk Mitigations</a:t>
            </a:r>
          </a:p>
          <a:p>
            <a:endParaRPr lang="en-GB" sz="2200" b="1" dirty="0"/>
          </a:p>
        </p:txBody>
      </p:sp>
      <p:cxnSp>
        <p:nvCxnSpPr>
          <p:cNvPr id="11" name="Straight Connector 10"/>
          <p:cNvCxnSpPr/>
          <p:nvPr/>
        </p:nvCxnSpPr>
        <p:spPr>
          <a:xfrm>
            <a:off x="3203848" y="710463"/>
            <a:ext cx="0" cy="3832703"/>
          </a:xfrm>
          <a:prstGeom prst="line">
            <a:avLst/>
          </a:prstGeom>
          <a:ln w="19050"/>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6067372" y="699542"/>
            <a:ext cx="0" cy="3832703"/>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41660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a:xfrm>
            <a:off x="3747432" y="751272"/>
            <a:ext cx="2733973" cy="395026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179512" y="751272"/>
            <a:ext cx="3567919" cy="39502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6444208" y="751272"/>
            <a:ext cx="2448272" cy="395026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OITL Simulator Use</a:t>
            </a:r>
            <a:endParaRPr lang="en-GB" dirty="0"/>
          </a:p>
        </p:txBody>
      </p:sp>
      <p:sp>
        <p:nvSpPr>
          <p:cNvPr id="5" name="Slide Number Placeholder 4"/>
          <p:cNvSpPr>
            <a:spLocks noGrp="1"/>
          </p:cNvSpPr>
          <p:nvPr>
            <p:ph type="sldNum" sz="quarter" idx="4"/>
          </p:nvPr>
        </p:nvSpPr>
        <p:spPr/>
        <p:txBody>
          <a:bodyPr/>
          <a:lstStyle/>
          <a:p>
            <a:fld id="{DF441E96-6251-4381-8D2A-634956F20C97}" type="slidenum">
              <a:rPr lang="en-GB" smtClean="0"/>
              <a:pPr/>
              <a:t>12</a:t>
            </a:fld>
            <a:endParaRPr lang="en-GB" dirty="0"/>
          </a:p>
        </p:txBody>
      </p:sp>
      <p:grpSp>
        <p:nvGrpSpPr>
          <p:cNvPr id="16" name="Group 15"/>
          <p:cNvGrpSpPr/>
          <p:nvPr/>
        </p:nvGrpSpPr>
        <p:grpSpPr>
          <a:xfrm>
            <a:off x="3952933" y="2265730"/>
            <a:ext cx="2330147" cy="1135161"/>
            <a:chOff x="3247585" y="2335468"/>
            <a:chExt cx="2330147" cy="1167999"/>
          </a:xfrm>
          <a:noFill/>
        </p:grpSpPr>
        <p:sp>
          <p:nvSpPr>
            <p:cNvPr id="8" name="Oval 7"/>
            <p:cNvSpPr/>
            <p:nvPr/>
          </p:nvSpPr>
          <p:spPr>
            <a:xfrm>
              <a:off x="3247585" y="2335468"/>
              <a:ext cx="2330147" cy="1167999"/>
            </a:xfrm>
            <a:prstGeom prst="ellipse">
              <a:avLst/>
            </a:prstGeom>
            <a:grp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9" name="TextBox 8"/>
            <p:cNvSpPr txBox="1"/>
            <p:nvPr/>
          </p:nvSpPr>
          <p:spPr>
            <a:xfrm>
              <a:off x="3448170" y="2560035"/>
              <a:ext cx="1945093" cy="728364"/>
            </a:xfrm>
            <a:prstGeom prst="rect">
              <a:avLst/>
            </a:prstGeom>
            <a:grpFill/>
          </p:spPr>
          <p:txBody>
            <a:bodyPr wrap="square" rtlCol="0">
              <a:spAutoFit/>
            </a:bodyPr>
            <a:lstStyle/>
            <a:p>
              <a:pPr algn="ctr"/>
              <a:r>
                <a:rPr lang="en-GB" sz="2000" b="1" dirty="0" smtClean="0"/>
                <a:t>Operator In The Loop Simulator</a:t>
              </a:r>
              <a:endParaRPr lang="en-GB" sz="2000" b="1" dirty="0"/>
            </a:p>
          </p:txBody>
        </p:sp>
      </p:grpSp>
      <p:grpSp>
        <p:nvGrpSpPr>
          <p:cNvPr id="23" name="Group 22"/>
          <p:cNvGrpSpPr/>
          <p:nvPr/>
        </p:nvGrpSpPr>
        <p:grpSpPr>
          <a:xfrm>
            <a:off x="282947" y="1121259"/>
            <a:ext cx="1721858" cy="855904"/>
            <a:chOff x="211605" y="1250592"/>
            <a:chExt cx="1923167" cy="855904"/>
          </a:xfrm>
          <a:solidFill>
            <a:schemeClr val="accent4">
              <a:lumMod val="40000"/>
              <a:lumOff val="60000"/>
            </a:schemeClr>
          </a:solidFill>
        </p:grpSpPr>
        <p:sp>
          <p:nvSpPr>
            <p:cNvPr id="10" name="Oval 9"/>
            <p:cNvSpPr/>
            <p:nvPr/>
          </p:nvSpPr>
          <p:spPr>
            <a:xfrm>
              <a:off x="211605" y="1250592"/>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1" name="TextBox 10"/>
            <p:cNvSpPr txBox="1"/>
            <p:nvPr/>
          </p:nvSpPr>
          <p:spPr>
            <a:xfrm>
              <a:off x="461698" y="1335964"/>
              <a:ext cx="1422982" cy="707886"/>
            </a:xfrm>
            <a:prstGeom prst="rect">
              <a:avLst/>
            </a:prstGeom>
            <a:noFill/>
          </p:spPr>
          <p:txBody>
            <a:bodyPr wrap="square" rtlCol="0">
              <a:spAutoFit/>
            </a:bodyPr>
            <a:lstStyle/>
            <a:p>
              <a:pPr algn="ctr"/>
              <a:r>
                <a:rPr lang="en-GB" sz="2000" dirty="0" smtClean="0">
                  <a:solidFill>
                    <a:schemeClr val="bg1"/>
                  </a:solidFill>
                </a:rPr>
                <a:t>Technical </a:t>
              </a:r>
            </a:p>
            <a:p>
              <a:pPr algn="ctr"/>
              <a:r>
                <a:rPr lang="en-GB" sz="2000" dirty="0" smtClean="0">
                  <a:solidFill>
                    <a:schemeClr val="bg1"/>
                  </a:solidFill>
                </a:rPr>
                <a:t>Objective</a:t>
              </a:r>
              <a:endParaRPr lang="en-GB" sz="2000" dirty="0">
                <a:solidFill>
                  <a:schemeClr val="bg1"/>
                </a:solidFill>
              </a:endParaRPr>
            </a:p>
          </p:txBody>
        </p:sp>
      </p:grpSp>
      <p:grpSp>
        <p:nvGrpSpPr>
          <p:cNvPr id="25" name="Group 24"/>
          <p:cNvGrpSpPr/>
          <p:nvPr/>
        </p:nvGrpSpPr>
        <p:grpSpPr>
          <a:xfrm>
            <a:off x="274635" y="2010146"/>
            <a:ext cx="1683743" cy="855904"/>
            <a:chOff x="109116" y="2443998"/>
            <a:chExt cx="1923167" cy="855904"/>
          </a:xfrm>
        </p:grpSpPr>
        <p:sp>
          <p:nvSpPr>
            <p:cNvPr id="38" name="Oval 37"/>
            <p:cNvSpPr/>
            <p:nvPr/>
          </p:nvSpPr>
          <p:spPr>
            <a:xfrm>
              <a:off x="109116" y="2443998"/>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2" name="TextBox 11"/>
            <p:cNvSpPr txBox="1"/>
            <p:nvPr/>
          </p:nvSpPr>
          <p:spPr>
            <a:xfrm>
              <a:off x="186612" y="2514462"/>
              <a:ext cx="1768174" cy="707886"/>
            </a:xfrm>
            <a:prstGeom prst="rect">
              <a:avLst/>
            </a:prstGeom>
            <a:noFill/>
          </p:spPr>
          <p:txBody>
            <a:bodyPr wrap="square" rtlCol="0">
              <a:spAutoFit/>
            </a:bodyPr>
            <a:lstStyle/>
            <a:p>
              <a:pPr algn="ctr"/>
              <a:r>
                <a:rPr lang="en-GB" sz="2000" dirty="0" smtClean="0">
                  <a:solidFill>
                    <a:schemeClr val="bg1"/>
                  </a:solidFill>
                </a:rPr>
                <a:t>Operator Training</a:t>
              </a:r>
              <a:endParaRPr lang="en-GB" sz="2000" dirty="0">
                <a:solidFill>
                  <a:schemeClr val="bg1"/>
                </a:solidFill>
              </a:endParaRPr>
            </a:p>
          </p:txBody>
        </p:sp>
      </p:grpSp>
      <p:grpSp>
        <p:nvGrpSpPr>
          <p:cNvPr id="26" name="Group 25"/>
          <p:cNvGrpSpPr/>
          <p:nvPr/>
        </p:nvGrpSpPr>
        <p:grpSpPr>
          <a:xfrm>
            <a:off x="256841" y="2908321"/>
            <a:ext cx="1683242" cy="855904"/>
            <a:chOff x="112499" y="3645530"/>
            <a:chExt cx="1923167" cy="855904"/>
          </a:xfrm>
        </p:grpSpPr>
        <p:sp>
          <p:nvSpPr>
            <p:cNvPr id="39" name="Oval 38"/>
            <p:cNvSpPr/>
            <p:nvPr/>
          </p:nvSpPr>
          <p:spPr>
            <a:xfrm>
              <a:off x="112499" y="3645530"/>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p:cNvSpPr txBox="1"/>
            <p:nvPr/>
          </p:nvSpPr>
          <p:spPr>
            <a:xfrm>
              <a:off x="126166" y="3708225"/>
              <a:ext cx="1791884" cy="707886"/>
            </a:xfrm>
            <a:prstGeom prst="rect">
              <a:avLst/>
            </a:prstGeom>
            <a:noFill/>
          </p:spPr>
          <p:txBody>
            <a:bodyPr wrap="square" rtlCol="0">
              <a:spAutoFit/>
            </a:bodyPr>
            <a:lstStyle/>
            <a:p>
              <a:pPr algn="ctr"/>
              <a:r>
                <a:rPr lang="en-GB" sz="2000" dirty="0" smtClean="0">
                  <a:solidFill>
                    <a:schemeClr val="bg1"/>
                  </a:solidFill>
                </a:rPr>
                <a:t>Build &amp; </a:t>
              </a:r>
            </a:p>
            <a:p>
              <a:pPr algn="ctr"/>
              <a:r>
                <a:rPr lang="en-GB" sz="2000" dirty="0">
                  <a:solidFill>
                    <a:schemeClr val="bg1"/>
                  </a:solidFill>
                </a:rPr>
                <a:t>C</a:t>
              </a:r>
              <a:r>
                <a:rPr lang="en-GB" sz="2000" dirty="0" smtClean="0">
                  <a:solidFill>
                    <a:schemeClr val="bg1"/>
                  </a:solidFill>
                </a:rPr>
                <a:t>onfig</a:t>
              </a:r>
              <a:endParaRPr lang="en-GB" sz="2000" dirty="0">
                <a:solidFill>
                  <a:schemeClr val="bg1"/>
                </a:solidFill>
              </a:endParaRPr>
            </a:p>
          </p:txBody>
        </p:sp>
      </p:grpSp>
      <p:grpSp>
        <p:nvGrpSpPr>
          <p:cNvPr id="18" name="Group 17"/>
          <p:cNvGrpSpPr/>
          <p:nvPr/>
        </p:nvGrpSpPr>
        <p:grpSpPr>
          <a:xfrm>
            <a:off x="6764265" y="1275606"/>
            <a:ext cx="1923167" cy="855904"/>
            <a:chOff x="6393249" y="1233215"/>
            <a:chExt cx="1923167" cy="855904"/>
          </a:xfrm>
          <a:solidFill>
            <a:schemeClr val="accent4">
              <a:lumMod val="75000"/>
            </a:schemeClr>
          </a:solidFill>
        </p:grpSpPr>
        <p:sp>
          <p:nvSpPr>
            <p:cNvPr id="40" name="Oval 39"/>
            <p:cNvSpPr/>
            <p:nvPr/>
          </p:nvSpPr>
          <p:spPr>
            <a:xfrm>
              <a:off x="6393249" y="1233215"/>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17" name="TextBox 16"/>
            <p:cNvSpPr txBox="1"/>
            <p:nvPr/>
          </p:nvSpPr>
          <p:spPr>
            <a:xfrm>
              <a:off x="6733310" y="1323539"/>
              <a:ext cx="1239214" cy="707886"/>
            </a:xfrm>
            <a:prstGeom prst="rect">
              <a:avLst/>
            </a:prstGeom>
            <a:noFill/>
          </p:spPr>
          <p:txBody>
            <a:bodyPr wrap="square" rtlCol="0">
              <a:spAutoFit/>
            </a:bodyPr>
            <a:lstStyle/>
            <a:p>
              <a:pPr algn="ctr"/>
              <a:r>
                <a:rPr lang="en-GB" sz="2000" dirty="0" smtClean="0">
                  <a:solidFill>
                    <a:schemeClr val="bg1"/>
                  </a:solidFill>
                </a:rPr>
                <a:t>Technical </a:t>
              </a:r>
            </a:p>
            <a:p>
              <a:pPr algn="ctr"/>
              <a:r>
                <a:rPr lang="en-GB" sz="2000" dirty="0" smtClean="0">
                  <a:solidFill>
                    <a:schemeClr val="bg1"/>
                  </a:solidFill>
                </a:rPr>
                <a:t>Outcome</a:t>
              </a:r>
              <a:endParaRPr lang="en-GB" sz="2000" dirty="0">
                <a:solidFill>
                  <a:schemeClr val="bg1"/>
                </a:solidFill>
              </a:endParaRPr>
            </a:p>
          </p:txBody>
        </p:sp>
      </p:grpSp>
      <p:grpSp>
        <p:nvGrpSpPr>
          <p:cNvPr id="20" name="Group 19"/>
          <p:cNvGrpSpPr/>
          <p:nvPr/>
        </p:nvGrpSpPr>
        <p:grpSpPr>
          <a:xfrm>
            <a:off x="4165745" y="3598602"/>
            <a:ext cx="1930315" cy="855904"/>
            <a:chOff x="6707361" y="2412336"/>
            <a:chExt cx="1923167" cy="855904"/>
          </a:xfrm>
        </p:grpSpPr>
        <p:sp>
          <p:nvSpPr>
            <p:cNvPr id="41" name="Oval 40"/>
            <p:cNvSpPr/>
            <p:nvPr/>
          </p:nvSpPr>
          <p:spPr>
            <a:xfrm>
              <a:off x="6707361" y="2412336"/>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19" name="TextBox 18"/>
            <p:cNvSpPr txBox="1"/>
            <p:nvPr/>
          </p:nvSpPr>
          <p:spPr>
            <a:xfrm>
              <a:off x="6952335" y="2457959"/>
              <a:ext cx="1465052" cy="707886"/>
            </a:xfrm>
            <a:prstGeom prst="rect">
              <a:avLst/>
            </a:prstGeom>
            <a:noFill/>
          </p:spPr>
          <p:txBody>
            <a:bodyPr wrap="square" rtlCol="0">
              <a:spAutoFit/>
            </a:bodyPr>
            <a:lstStyle/>
            <a:p>
              <a:pPr algn="ctr"/>
              <a:r>
                <a:rPr lang="en-GB" sz="2000" dirty="0" smtClean="0">
                  <a:solidFill>
                    <a:schemeClr val="bg1"/>
                  </a:solidFill>
                </a:rPr>
                <a:t>Operator Inputs</a:t>
              </a:r>
              <a:endParaRPr lang="en-GB" sz="2000" dirty="0">
                <a:solidFill>
                  <a:schemeClr val="bg1"/>
                </a:solidFill>
              </a:endParaRPr>
            </a:p>
          </p:txBody>
        </p:sp>
      </p:grpSp>
      <p:grpSp>
        <p:nvGrpSpPr>
          <p:cNvPr id="22" name="Group 21"/>
          <p:cNvGrpSpPr/>
          <p:nvPr/>
        </p:nvGrpSpPr>
        <p:grpSpPr>
          <a:xfrm>
            <a:off x="6753289" y="2435926"/>
            <a:ext cx="1923167" cy="855904"/>
            <a:chOff x="6422018" y="3604873"/>
            <a:chExt cx="1923167" cy="855904"/>
          </a:xfrm>
          <a:solidFill>
            <a:schemeClr val="accent4"/>
          </a:solidFill>
        </p:grpSpPr>
        <p:sp>
          <p:nvSpPr>
            <p:cNvPr id="42" name="Oval 41"/>
            <p:cNvSpPr/>
            <p:nvPr/>
          </p:nvSpPr>
          <p:spPr>
            <a:xfrm>
              <a:off x="6422018" y="3604873"/>
              <a:ext cx="1923167" cy="855904"/>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21" name="TextBox 20"/>
            <p:cNvSpPr txBox="1"/>
            <p:nvPr/>
          </p:nvSpPr>
          <p:spPr>
            <a:xfrm>
              <a:off x="6645288" y="3678882"/>
              <a:ext cx="1472795" cy="707886"/>
            </a:xfrm>
            <a:prstGeom prst="rect">
              <a:avLst/>
            </a:prstGeom>
            <a:noFill/>
          </p:spPr>
          <p:txBody>
            <a:bodyPr wrap="square" rtlCol="0">
              <a:spAutoFit/>
            </a:bodyPr>
            <a:lstStyle/>
            <a:p>
              <a:pPr algn="ctr"/>
              <a:r>
                <a:rPr lang="en-GB" sz="2000" dirty="0" smtClean="0">
                  <a:solidFill>
                    <a:schemeClr val="bg1"/>
                  </a:solidFill>
                </a:rPr>
                <a:t>Data</a:t>
              </a:r>
            </a:p>
            <a:p>
              <a:pPr algn="ctr"/>
              <a:r>
                <a:rPr lang="en-GB" sz="2000" dirty="0" smtClean="0">
                  <a:solidFill>
                    <a:schemeClr val="bg1"/>
                  </a:solidFill>
                </a:rPr>
                <a:t>Extraction</a:t>
              </a:r>
              <a:endParaRPr lang="en-GB" sz="2000" dirty="0">
                <a:solidFill>
                  <a:schemeClr val="bg1"/>
                </a:solidFill>
              </a:endParaRPr>
            </a:p>
          </p:txBody>
        </p:sp>
      </p:grpSp>
      <p:sp>
        <p:nvSpPr>
          <p:cNvPr id="3" name="TextBox 2"/>
          <p:cNvSpPr txBox="1"/>
          <p:nvPr/>
        </p:nvSpPr>
        <p:spPr>
          <a:xfrm>
            <a:off x="179510" y="739745"/>
            <a:ext cx="3702887" cy="461665"/>
          </a:xfrm>
          <a:prstGeom prst="rect">
            <a:avLst/>
          </a:prstGeom>
          <a:noFill/>
        </p:spPr>
        <p:txBody>
          <a:bodyPr wrap="square" rtlCol="0">
            <a:spAutoFit/>
          </a:bodyPr>
          <a:lstStyle/>
          <a:p>
            <a:pPr algn="ctr"/>
            <a:r>
              <a:rPr lang="en-GB" sz="2400" b="1" dirty="0" smtClean="0">
                <a:solidFill>
                  <a:schemeClr val="tx2">
                    <a:lumMod val="75000"/>
                  </a:schemeClr>
                </a:solidFill>
              </a:rPr>
              <a:t>PLANNING</a:t>
            </a:r>
            <a:endParaRPr lang="en-GB" sz="2400" b="1" dirty="0">
              <a:solidFill>
                <a:schemeClr val="tx2">
                  <a:lumMod val="75000"/>
                </a:schemeClr>
              </a:solidFill>
            </a:endParaRPr>
          </a:p>
        </p:txBody>
      </p:sp>
      <p:sp>
        <p:nvSpPr>
          <p:cNvPr id="43" name="TextBox 42"/>
          <p:cNvSpPr txBox="1"/>
          <p:nvPr/>
        </p:nvSpPr>
        <p:spPr>
          <a:xfrm>
            <a:off x="3776435" y="745671"/>
            <a:ext cx="2667773" cy="461665"/>
          </a:xfrm>
          <a:prstGeom prst="rect">
            <a:avLst/>
          </a:prstGeom>
          <a:noFill/>
        </p:spPr>
        <p:txBody>
          <a:bodyPr wrap="square" rtlCol="0">
            <a:spAutoFit/>
          </a:bodyPr>
          <a:lstStyle/>
          <a:p>
            <a:pPr algn="ctr"/>
            <a:r>
              <a:rPr lang="en-GB" sz="2400" b="1" dirty="0" smtClean="0">
                <a:solidFill>
                  <a:schemeClr val="tx2">
                    <a:lumMod val="75000"/>
                  </a:schemeClr>
                </a:solidFill>
              </a:rPr>
              <a:t>DELIVERY</a:t>
            </a:r>
            <a:endParaRPr lang="en-GB" sz="2400" b="1" dirty="0">
              <a:solidFill>
                <a:schemeClr val="tx2">
                  <a:lumMod val="75000"/>
                </a:schemeClr>
              </a:solidFill>
            </a:endParaRPr>
          </a:p>
        </p:txBody>
      </p:sp>
      <p:sp>
        <p:nvSpPr>
          <p:cNvPr id="44" name="TextBox 43"/>
          <p:cNvSpPr txBox="1"/>
          <p:nvPr/>
        </p:nvSpPr>
        <p:spPr>
          <a:xfrm>
            <a:off x="6559220" y="739744"/>
            <a:ext cx="2333259" cy="461665"/>
          </a:xfrm>
          <a:prstGeom prst="rect">
            <a:avLst/>
          </a:prstGeom>
          <a:noFill/>
        </p:spPr>
        <p:txBody>
          <a:bodyPr wrap="square" rtlCol="0">
            <a:spAutoFit/>
          </a:bodyPr>
          <a:lstStyle/>
          <a:p>
            <a:pPr algn="ctr"/>
            <a:r>
              <a:rPr lang="en-GB" sz="2400" b="1" dirty="0" smtClean="0">
                <a:solidFill>
                  <a:schemeClr val="tx2">
                    <a:lumMod val="75000"/>
                  </a:schemeClr>
                </a:solidFill>
              </a:rPr>
              <a:t>ANALYSIS</a:t>
            </a:r>
            <a:endParaRPr lang="en-GB" sz="2400" b="1" dirty="0">
              <a:solidFill>
                <a:schemeClr val="tx2">
                  <a:lumMod val="75000"/>
                </a:schemeClr>
              </a:solidFill>
            </a:endParaRPr>
          </a:p>
        </p:txBody>
      </p:sp>
      <p:grpSp>
        <p:nvGrpSpPr>
          <p:cNvPr id="49" name="Group 48"/>
          <p:cNvGrpSpPr/>
          <p:nvPr/>
        </p:nvGrpSpPr>
        <p:grpSpPr>
          <a:xfrm>
            <a:off x="4172893" y="1275606"/>
            <a:ext cx="1923167" cy="855904"/>
            <a:chOff x="410939" y="1253699"/>
            <a:chExt cx="1923167" cy="855904"/>
          </a:xfrm>
          <a:solidFill>
            <a:schemeClr val="accent4">
              <a:lumMod val="60000"/>
              <a:lumOff val="40000"/>
            </a:schemeClr>
          </a:solidFill>
        </p:grpSpPr>
        <p:sp>
          <p:nvSpPr>
            <p:cNvPr id="50" name="Oval 49"/>
            <p:cNvSpPr/>
            <p:nvPr/>
          </p:nvSpPr>
          <p:spPr>
            <a:xfrm>
              <a:off x="410939" y="1253699"/>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51" name="TextBox 50"/>
            <p:cNvSpPr txBox="1"/>
            <p:nvPr/>
          </p:nvSpPr>
          <p:spPr>
            <a:xfrm>
              <a:off x="789724" y="1280344"/>
              <a:ext cx="1237707" cy="707886"/>
            </a:xfrm>
            <a:prstGeom prst="rect">
              <a:avLst/>
            </a:prstGeom>
            <a:noFill/>
          </p:spPr>
          <p:txBody>
            <a:bodyPr wrap="square" rtlCol="0">
              <a:spAutoFit/>
            </a:bodyPr>
            <a:lstStyle/>
            <a:p>
              <a:pPr algn="ctr"/>
              <a:r>
                <a:rPr lang="en-GB" sz="2000" dirty="0" smtClean="0">
                  <a:solidFill>
                    <a:schemeClr val="bg1"/>
                  </a:solidFill>
                </a:rPr>
                <a:t>Live Analysis</a:t>
              </a:r>
              <a:endParaRPr lang="en-GB" sz="2000" dirty="0">
                <a:solidFill>
                  <a:schemeClr val="bg1"/>
                </a:solidFill>
              </a:endParaRPr>
            </a:p>
          </p:txBody>
        </p:sp>
      </p:grpSp>
      <p:grpSp>
        <p:nvGrpSpPr>
          <p:cNvPr id="52" name="Group 51"/>
          <p:cNvGrpSpPr/>
          <p:nvPr/>
        </p:nvGrpSpPr>
        <p:grpSpPr>
          <a:xfrm>
            <a:off x="1907704" y="2435926"/>
            <a:ext cx="1725849" cy="855904"/>
            <a:chOff x="211605" y="1250592"/>
            <a:chExt cx="1923167" cy="855904"/>
          </a:xfrm>
          <a:solidFill>
            <a:schemeClr val="accent4">
              <a:lumMod val="60000"/>
              <a:lumOff val="40000"/>
            </a:schemeClr>
          </a:solidFill>
        </p:grpSpPr>
        <p:sp>
          <p:nvSpPr>
            <p:cNvPr id="53" name="Oval 52"/>
            <p:cNvSpPr/>
            <p:nvPr/>
          </p:nvSpPr>
          <p:spPr>
            <a:xfrm>
              <a:off x="211605" y="1250592"/>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54" name="TextBox 53"/>
            <p:cNvSpPr txBox="1"/>
            <p:nvPr/>
          </p:nvSpPr>
          <p:spPr>
            <a:xfrm>
              <a:off x="442217" y="1315266"/>
              <a:ext cx="1403142" cy="707886"/>
            </a:xfrm>
            <a:prstGeom prst="rect">
              <a:avLst/>
            </a:prstGeom>
            <a:noFill/>
          </p:spPr>
          <p:txBody>
            <a:bodyPr wrap="square" rtlCol="0">
              <a:spAutoFit/>
            </a:bodyPr>
            <a:lstStyle/>
            <a:p>
              <a:pPr algn="ctr"/>
              <a:r>
                <a:rPr lang="en-GB" sz="2000" dirty="0" smtClean="0">
                  <a:solidFill>
                    <a:schemeClr val="bg1"/>
                  </a:solidFill>
                </a:rPr>
                <a:t>Fit For Purpose ?</a:t>
              </a:r>
              <a:endParaRPr lang="en-GB" sz="2000" dirty="0">
                <a:solidFill>
                  <a:schemeClr val="bg1"/>
                </a:solidFill>
              </a:endParaRPr>
            </a:p>
          </p:txBody>
        </p:sp>
      </p:grpSp>
      <p:sp>
        <p:nvSpPr>
          <p:cNvPr id="56" name="Right Arrow 55"/>
          <p:cNvSpPr/>
          <p:nvPr/>
        </p:nvSpPr>
        <p:spPr>
          <a:xfrm>
            <a:off x="6262141" y="1785143"/>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58" name="Right Arrow 57"/>
          <p:cNvSpPr/>
          <p:nvPr/>
        </p:nvSpPr>
        <p:spPr>
          <a:xfrm>
            <a:off x="6245785" y="3369319"/>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grpSp>
        <p:nvGrpSpPr>
          <p:cNvPr id="59" name="Group 58"/>
          <p:cNvGrpSpPr/>
          <p:nvPr/>
        </p:nvGrpSpPr>
        <p:grpSpPr>
          <a:xfrm>
            <a:off x="251520" y="3802326"/>
            <a:ext cx="1683743" cy="855904"/>
            <a:chOff x="109116" y="2443998"/>
            <a:chExt cx="1923167" cy="855904"/>
          </a:xfrm>
        </p:grpSpPr>
        <p:sp>
          <p:nvSpPr>
            <p:cNvPr id="60" name="Oval 59"/>
            <p:cNvSpPr/>
            <p:nvPr/>
          </p:nvSpPr>
          <p:spPr>
            <a:xfrm>
              <a:off x="109116" y="2443998"/>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61" name="TextBox 60"/>
            <p:cNvSpPr txBox="1"/>
            <p:nvPr/>
          </p:nvSpPr>
          <p:spPr>
            <a:xfrm>
              <a:off x="186612" y="2514462"/>
              <a:ext cx="1768174" cy="707886"/>
            </a:xfrm>
            <a:prstGeom prst="rect">
              <a:avLst/>
            </a:prstGeom>
            <a:noFill/>
          </p:spPr>
          <p:txBody>
            <a:bodyPr wrap="square" rtlCol="0">
              <a:spAutoFit/>
            </a:bodyPr>
            <a:lstStyle/>
            <a:p>
              <a:pPr algn="ctr"/>
              <a:r>
                <a:rPr lang="en-GB" sz="2000" dirty="0" smtClean="0">
                  <a:solidFill>
                    <a:schemeClr val="bg1"/>
                  </a:solidFill>
                </a:rPr>
                <a:t>Validate &amp; Verify</a:t>
              </a:r>
              <a:endParaRPr lang="en-GB" sz="2000" dirty="0">
                <a:solidFill>
                  <a:schemeClr val="bg1"/>
                </a:solidFill>
              </a:endParaRPr>
            </a:p>
          </p:txBody>
        </p:sp>
      </p:grpSp>
      <p:sp>
        <p:nvSpPr>
          <p:cNvPr id="62" name="Right Arrow 61"/>
          <p:cNvSpPr/>
          <p:nvPr/>
        </p:nvSpPr>
        <p:spPr>
          <a:xfrm>
            <a:off x="3563888" y="1785143"/>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63" name="Right Arrow 62"/>
          <p:cNvSpPr/>
          <p:nvPr/>
        </p:nvSpPr>
        <p:spPr>
          <a:xfrm>
            <a:off x="3580103" y="3363838"/>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grpSp>
        <p:nvGrpSpPr>
          <p:cNvPr id="57" name="Group 56"/>
          <p:cNvGrpSpPr/>
          <p:nvPr/>
        </p:nvGrpSpPr>
        <p:grpSpPr>
          <a:xfrm>
            <a:off x="6734704" y="3564208"/>
            <a:ext cx="1923167" cy="855904"/>
            <a:chOff x="6422018" y="3604873"/>
            <a:chExt cx="1923167" cy="855904"/>
          </a:xfrm>
          <a:solidFill>
            <a:schemeClr val="accent4"/>
          </a:solidFill>
        </p:grpSpPr>
        <p:sp>
          <p:nvSpPr>
            <p:cNvPr id="64" name="Oval 63"/>
            <p:cNvSpPr/>
            <p:nvPr/>
          </p:nvSpPr>
          <p:spPr>
            <a:xfrm>
              <a:off x="6422018" y="3604873"/>
              <a:ext cx="1923167" cy="855904"/>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65" name="TextBox 64"/>
            <p:cNvSpPr txBox="1"/>
            <p:nvPr/>
          </p:nvSpPr>
          <p:spPr>
            <a:xfrm>
              <a:off x="6645288" y="3678882"/>
              <a:ext cx="1472795" cy="707886"/>
            </a:xfrm>
            <a:prstGeom prst="rect">
              <a:avLst/>
            </a:prstGeom>
            <a:noFill/>
          </p:spPr>
          <p:txBody>
            <a:bodyPr wrap="square" rtlCol="0">
              <a:spAutoFit/>
            </a:bodyPr>
            <a:lstStyle/>
            <a:p>
              <a:pPr algn="ctr"/>
              <a:r>
                <a:rPr lang="en-GB" sz="2000" dirty="0" smtClean="0">
                  <a:solidFill>
                    <a:schemeClr val="bg1"/>
                  </a:solidFill>
                </a:rPr>
                <a:t>Data</a:t>
              </a:r>
            </a:p>
            <a:p>
              <a:pPr algn="ctr"/>
              <a:r>
                <a:rPr lang="en-GB" sz="2000" dirty="0" smtClean="0">
                  <a:solidFill>
                    <a:schemeClr val="bg1"/>
                  </a:solidFill>
                </a:rPr>
                <a:t>Analysis</a:t>
              </a:r>
              <a:endParaRPr lang="en-GB" sz="2000" dirty="0">
                <a:solidFill>
                  <a:schemeClr val="bg1"/>
                </a:solidFill>
              </a:endParaRPr>
            </a:p>
          </p:txBody>
        </p:sp>
      </p:grpSp>
      <p:sp>
        <p:nvSpPr>
          <p:cNvPr id="55" name="Rectangle 54"/>
          <p:cNvSpPr/>
          <p:nvPr/>
        </p:nvSpPr>
        <p:spPr>
          <a:xfrm>
            <a:off x="3747431" y="764405"/>
            <a:ext cx="2696776" cy="393713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45577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Delivery</a:t>
            </a:r>
            <a:endParaRPr lang="en-GB" dirty="0"/>
          </a:p>
        </p:txBody>
      </p:sp>
      <p:sp>
        <p:nvSpPr>
          <p:cNvPr id="3" name="Content Placeholder 2"/>
          <p:cNvSpPr>
            <a:spLocks noGrp="1"/>
          </p:cNvSpPr>
          <p:nvPr>
            <p:ph sz="quarter" idx="10"/>
          </p:nvPr>
        </p:nvSpPr>
        <p:spPr>
          <a:xfrm>
            <a:off x="35496" y="763192"/>
            <a:ext cx="2259801" cy="707886"/>
          </a:xfrm>
          <a:noFill/>
        </p:spPr>
        <p:txBody>
          <a:bodyPr wrap="square" rtlCol="0">
            <a:spAutoFit/>
          </a:bodyPr>
          <a:lstStyle/>
          <a:p>
            <a:pPr marL="0" indent="0" algn="ctr">
              <a:buNone/>
            </a:pPr>
            <a:r>
              <a:rPr lang="en-GB" sz="2000" dirty="0">
                <a:latin typeface="+mn-lt"/>
                <a:cs typeface="+mn-cs"/>
              </a:rPr>
              <a:t>Pilot Briefing </a:t>
            </a:r>
            <a:r>
              <a:rPr lang="en-GB" sz="2000" dirty="0" smtClean="0">
                <a:latin typeface="+mn-lt"/>
                <a:cs typeface="+mn-cs"/>
              </a:rPr>
              <a:t>&amp; </a:t>
            </a:r>
            <a:r>
              <a:rPr lang="en-GB" sz="2000" dirty="0">
                <a:latin typeface="+mn-lt"/>
                <a:cs typeface="+mn-cs"/>
              </a:rPr>
              <a:t>Planning</a:t>
            </a:r>
          </a:p>
        </p:txBody>
      </p:sp>
      <p:sp>
        <p:nvSpPr>
          <p:cNvPr id="5" name="Slide Number Placeholder 4"/>
          <p:cNvSpPr>
            <a:spLocks noGrp="1"/>
          </p:cNvSpPr>
          <p:nvPr>
            <p:ph type="sldNum" sz="quarter" idx="4"/>
          </p:nvPr>
        </p:nvSpPr>
        <p:spPr/>
        <p:txBody>
          <a:bodyPr/>
          <a:lstStyle/>
          <a:p>
            <a:fld id="{DF441E96-6251-4381-8D2A-634956F20C97}" type="slidenum">
              <a:rPr lang="en-GB" smtClean="0"/>
              <a:pPr/>
              <a:t>13</a:t>
            </a:fld>
            <a:endParaRPr lang="en-GB" dirty="0"/>
          </a:p>
        </p:txBody>
      </p:sp>
      <p:sp>
        <p:nvSpPr>
          <p:cNvPr id="7" name="Content Placeholder 2"/>
          <p:cNvSpPr txBox="1">
            <a:spLocks/>
          </p:cNvSpPr>
          <p:nvPr/>
        </p:nvSpPr>
        <p:spPr>
          <a:xfrm>
            <a:off x="2301664" y="855117"/>
            <a:ext cx="3179546" cy="400110"/>
          </a:xfrm>
          <a:prstGeom prst="rect">
            <a:avLst/>
          </a:prstGeom>
          <a:noFill/>
        </p:spPr>
        <p:txBody>
          <a:bodyPr wrap="square" rtlCol="0">
            <a:spAutoFit/>
          </a:bodyPr>
          <a:lstStyle>
            <a:lvl1pPr indent="0" algn="ctr">
              <a:spcBef>
                <a:spcPct val="20000"/>
              </a:spcBef>
              <a:buClr>
                <a:srgbClr val="D22432"/>
              </a:buClr>
              <a:buFont typeface="Arial" panose="020B0604020202020204" pitchFamily="34" charset="0"/>
              <a:buNone/>
              <a:defRPr sz="2000" b="1"/>
            </a:lvl1pPr>
            <a:lvl2pPr marL="742950" indent="-285750">
              <a:spcBef>
                <a:spcPct val="20000"/>
              </a:spcBef>
              <a:buClr>
                <a:srgbClr val="7F7F7F"/>
              </a:buClr>
              <a:buFont typeface="Arial" panose="020B0604020202020204" pitchFamily="34" charset="0"/>
              <a:buChar char="•"/>
              <a:defRPr sz="1400">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200">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100">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900">
                <a:latin typeface="Arial" panose="020B0604020202020204" pitchFamily="34" charset="0"/>
                <a:cs typeface="Arial" panose="020B0604020202020204" pitchFamily="34" charset="0"/>
              </a:defRPr>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a:t>Mission Execution</a:t>
            </a:r>
          </a:p>
        </p:txBody>
      </p:sp>
      <p:sp>
        <p:nvSpPr>
          <p:cNvPr id="8" name="Content Placeholder 2"/>
          <p:cNvSpPr txBox="1">
            <a:spLocks/>
          </p:cNvSpPr>
          <p:nvPr/>
        </p:nvSpPr>
        <p:spPr>
          <a:xfrm>
            <a:off x="5508103" y="755511"/>
            <a:ext cx="3427279" cy="707886"/>
          </a:xfrm>
          <a:prstGeom prst="rect">
            <a:avLst/>
          </a:prstGeom>
          <a:noFill/>
        </p:spPr>
        <p:txBody>
          <a:bodyPr wrap="square" rtlCol="0">
            <a:spAutoFit/>
          </a:bodyPr>
          <a:lstStyle>
            <a:defPPr>
              <a:defRPr lang="fr-FR"/>
            </a:defPPr>
            <a:lvl1pPr indent="0" algn="ctr">
              <a:spcBef>
                <a:spcPct val="20000"/>
              </a:spcBef>
              <a:buClr>
                <a:srgbClr val="D22432"/>
              </a:buClr>
              <a:buFont typeface="Arial" panose="020B0604020202020204" pitchFamily="34" charset="0"/>
              <a:buNone/>
              <a:defRPr sz="2000" b="1"/>
            </a:lvl1pPr>
            <a:lvl2pPr marL="742950" indent="-285750">
              <a:spcBef>
                <a:spcPct val="20000"/>
              </a:spcBef>
              <a:buClr>
                <a:srgbClr val="7F7F7F"/>
              </a:buClr>
              <a:buFont typeface="Arial" panose="020B0604020202020204" pitchFamily="34" charset="0"/>
              <a:buChar char="•"/>
              <a:defRPr sz="1400">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200">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100">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900">
                <a:latin typeface="Arial" panose="020B0604020202020204" pitchFamily="34" charset="0"/>
                <a:cs typeface="Arial" panose="020B0604020202020204" pitchFamily="34" charset="0"/>
              </a:defRPr>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a:t>Replay &amp; De-brief &amp; Observation capture</a:t>
            </a:r>
          </a:p>
        </p:txBody>
      </p:sp>
      <p:grpSp>
        <p:nvGrpSpPr>
          <p:cNvPr id="31" name="Group 30"/>
          <p:cNvGrpSpPr/>
          <p:nvPr/>
        </p:nvGrpSpPr>
        <p:grpSpPr>
          <a:xfrm>
            <a:off x="395536" y="1702020"/>
            <a:ext cx="1459820" cy="1008112"/>
            <a:chOff x="1115616" y="1563638"/>
            <a:chExt cx="1459820" cy="1008112"/>
          </a:xfrm>
        </p:grpSpPr>
        <p:sp>
          <p:nvSpPr>
            <p:cNvPr id="10" name="Rectangle 9"/>
            <p:cNvSpPr/>
            <p:nvPr/>
          </p:nvSpPr>
          <p:spPr>
            <a:xfrm>
              <a:off x="1115616" y="1563638"/>
              <a:ext cx="1459820" cy="100811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reeform 11"/>
            <p:cNvSpPr/>
            <p:nvPr/>
          </p:nvSpPr>
          <p:spPr>
            <a:xfrm>
              <a:off x="1262096" y="1846772"/>
              <a:ext cx="451235" cy="216114"/>
            </a:xfrm>
            <a:custGeom>
              <a:avLst/>
              <a:gdLst>
                <a:gd name="connsiteX0" fmla="*/ 3434 w 588650"/>
                <a:gd name="connsiteY0" fmla="*/ 216114 h 216114"/>
                <a:gd name="connsiteX1" fmla="*/ 61955 w 588650"/>
                <a:gd name="connsiteY1" fmla="*/ 69810 h 216114"/>
                <a:gd name="connsiteX2" fmla="*/ 427715 w 588650"/>
                <a:gd name="connsiteY2" fmla="*/ 3974 h 216114"/>
                <a:gd name="connsiteX3" fmla="*/ 588650 w 588650"/>
                <a:gd name="connsiteY3" fmla="*/ 179538 h 216114"/>
              </a:gdLst>
              <a:ahLst/>
              <a:cxnLst>
                <a:cxn ang="0">
                  <a:pos x="connsiteX0" y="connsiteY0"/>
                </a:cxn>
                <a:cxn ang="0">
                  <a:pos x="connsiteX1" y="connsiteY1"/>
                </a:cxn>
                <a:cxn ang="0">
                  <a:pos x="connsiteX2" y="connsiteY2"/>
                </a:cxn>
                <a:cxn ang="0">
                  <a:pos x="connsiteX3" y="connsiteY3"/>
                </a:cxn>
              </a:cxnLst>
              <a:rect l="l" t="t" r="r" b="b"/>
              <a:pathLst>
                <a:path w="588650" h="216114">
                  <a:moveTo>
                    <a:pt x="3434" y="216114"/>
                  </a:moveTo>
                  <a:cubicBezTo>
                    <a:pt x="-2662" y="160640"/>
                    <a:pt x="-8758" y="105167"/>
                    <a:pt x="61955" y="69810"/>
                  </a:cubicBezTo>
                  <a:cubicBezTo>
                    <a:pt x="132668" y="34453"/>
                    <a:pt x="339933" y="-14314"/>
                    <a:pt x="427715" y="3974"/>
                  </a:cubicBezTo>
                  <a:cubicBezTo>
                    <a:pt x="515497" y="22262"/>
                    <a:pt x="552073" y="100900"/>
                    <a:pt x="588650" y="179538"/>
                  </a:cubicBezTo>
                </a:path>
              </a:pathLst>
            </a:custGeom>
            <a:noFill/>
            <a:ln w="127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reeform 12"/>
            <p:cNvSpPr/>
            <p:nvPr/>
          </p:nvSpPr>
          <p:spPr>
            <a:xfrm>
              <a:off x="1262096" y="1674939"/>
              <a:ext cx="596978" cy="216114"/>
            </a:xfrm>
            <a:custGeom>
              <a:avLst/>
              <a:gdLst>
                <a:gd name="connsiteX0" fmla="*/ 3434 w 588650"/>
                <a:gd name="connsiteY0" fmla="*/ 216114 h 216114"/>
                <a:gd name="connsiteX1" fmla="*/ 61955 w 588650"/>
                <a:gd name="connsiteY1" fmla="*/ 69810 h 216114"/>
                <a:gd name="connsiteX2" fmla="*/ 427715 w 588650"/>
                <a:gd name="connsiteY2" fmla="*/ 3974 h 216114"/>
                <a:gd name="connsiteX3" fmla="*/ 588650 w 588650"/>
                <a:gd name="connsiteY3" fmla="*/ 179538 h 216114"/>
              </a:gdLst>
              <a:ahLst/>
              <a:cxnLst>
                <a:cxn ang="0">
                  <a:pos x="connsiteX0" y="connsiteY0"/>
                </a:cxn>
                <a:cxn ang="0">
                  <a:pos x="connsiteX1" y="connsiteY1"/>
                </a:cxn>
                <a:cxn ang="0">
                  <a:pos x="connsiteX2" y="connsiteY2"/>
                </a:cxn>
                <a:cxn ang="0">
                  <a:pos x="connsiteX3" y="connsiteY3"/>
                </a:cxn>
              </a:cxnLst>
              <a:rect l="l" t="t" r="r" b="b"/>
              <a:pathLst>
                <a:path w="588650" h="216114">
                  <a:moveTo>
                    <a:pt x="3434" y="216114"/>
                  </a:moveTo>
                  <a:cubicBezTo>
                    <a:pt x="-2662" y="160640"/>
                    <a:pt x="-8758" y="105167"/>
                    <a:pt x="61955" y="69810"/>
                  </a:cubicBezTo>
                  <a:cubicBezTo>
                    <a:pt x="132668" y="34453"/>
                    <a:pt x="339933" y="-14314"/>
                    <a:pt x="427715" y="3974"/>
                  </a:cubicBezTo>
                  <a:cubicBezTo>
                    <a:pt x="515497" y="22262"/>
                    <a:pt x="552073" y="100900"/>
                    <a:pt x="588650" y="179538"/>
                  </a:cubicBezTo>
                </a:path>
              </a:pathLst>
            </a:custGeom>
            <a:noFill/>
            <a:ln w="127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13"/>
            <p:cNvSpPr/>
            <p:nvPr/>
          </p:nvSpPr>
          <p:spPr>
            <a:xfrm flipV="1">
              <a:off x="1256047" y="2321031"/>
              <a:ext cx="588650" cy="216114"/>
            </a:xfrm>
            <a:custGeom>
              <a:avLst/>
              <a:gdLst>
                <a:gd name="connsiteX0" fmla="*/ 3434 w 588650"/>
                <a:gd name="connsiteY0" fmla="*/ 216114 h 216114"/>
                <a:gd name="connsiteX1" fmla="*/ 61955 w 588650"/>
                <a:gd name="connsiteY1" fmla="*/ 69810 h 216114"/>
                <a:gd name="connsiteX2" fmla="*/ 427715 w 588650"/>
                <a:gd name="connsiteY2" fmla="*/ 3974 h 216114"/>
                <a:gd name="connsiteX3" fmla="*/ 588650 w 588650"/>
                <a:gd name="connsiteY3" fmla="*/ 179538 h 216114"/>
              </a:gdLst>
              <a:ahLst/>
              <a:cxnLst>
                <a:cxn ang="0">
                  <a:pos x="connsiteX0" y="connsiteY0"/>
                </a:cxn>
                <a:cxn ang="0">
                  <a:pos x="connsiteX1" y="connsiteY1"/>
                </a:cxn>
                <a:cxn ang="0">
                  <a:pos x="connsiteX2" y="connsiteY2"/>
                </a:cxn>
                <a:cxn ang="0">
                  <a:pos x="connsiteX3" y="connsiteY3"/>
                </a:cxn>
              </a:cxnLst>
              <a:rect l="l" t="t" r="r" b="b"/>
              <a:pathLst>
                <a:path w="588650" h="216114">
                  <a:moveTo>
                    <a:pt x="3434" y="216114"/>
                  </a:moveTo>
                  <a:cubicBezTo>
                    <a:pt x="-2662" y="160640"/>
                    <a:pt x="-8758" y="105167"/>
                    <a:pt x="61955" y="69810"/>
                  </a:cubicBezTo>
                  <a:cubicBezTo>
                    <a:pt x="132668" y="34453"/>
                    <a:pt x="339933" y="-14314"/>
                    <a:pt x="427715" y="3974"/>
                  </a:cubicBezTo>
                  <a:cubicBezTo>
                    <a:pt x="515497" y="22262"/>
                    <a:pt x="552073" y="100900"/>
                    <a:pt x="588650" y="179538"/>
                  </a:cubicBezTo>
                </a:path>
              </a:pathLst>
            </a:custGeom>
            <a:noFill/>
            <a:ln w="127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Arrow Connector 15"/>
            <p:cNvCxnSpPr>
              <a:endCxn id="19" idx="1"/>
            </p:cNvCxnSpPr>
            <p:nvPr/>
          </p:nvCxnSpPr>
          <p:spPr>
            <a:xfrm flipV="1">
              <a:off x="1256047" y="2180088"/>
              <a:ext cx="864096" cy="31622"/>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907704" y="1682254"/>
              <a:ext cx="0" cy="86220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120143" y="1995422"/>
              <a:ext cx="284052" cy="369332"/>
            </a:xfrm>
            <a:prstGeom prst="rect">
              <a:avLst/>
            </a:prstGeom>
            <a:noFill/>
          </p:spPr>
          <p:txBody>
            <a:bodyPr wrap="none" rtlCol="0">
              <a:spAutoFit/>
            </a:bodyPr>
            <a:lstStyle/>
            <a:p>
              <a:r>
                <a:rPr lang="en-GB" dirty="0" smtClean="0"/>
                <a:t>x</a:t>
              </a:r>
              <a:endParaRPr lang="en-GB" dirty="0"/>
            </a:p>
          </p:txBody>
        </p:sp>
      </p:grpSp>
      <p:grpSp>
        <p:nvGrpSpPr>
          <p:cNvPr id="30" name="Group 29"/>
          <p:cNvGrpSpPr/>
          <p:nvPr/>
        </p:nvGrpSpPr>
        <p:grpSpPr>
          <a:xfrm>
            <a:off x="394707" y="3095311"/>
            <a:ext cx="1459820" cy="1008112"/>
            <a:chOff x="1114787" y="2761585"/>
            <a:chExt cx="1459820" cy="1008112"/>
          </a:xfrm>
        </p:grpSpPr>
        <p:sp>
          <p:nvSpPr>
            <p:cNvPr id="11" name="Rectangle 10"/>
            <p:cNvSpPr/>
            <p:nvPr/>
          </p:nvSpPr>
          <p:spPr>
            <a:xfrm>
              <a:off x="1114787" y="2761585"/>
              <a:ext cx="1459820" cy="100811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reeform 20"/>
            <p:cNvSpPr/>
            <p:nvPr/>
          </p:nvSpPr>
          <p:spPr>
            <a:xfrm>
              <a:off x="1936722" y="2926080"/>
              <a:ext cx="441008" cy="380946"/>
            </a:xfrm>
            <a:custGeom>
              <a:avLst/>
              <a:gdLst>
                <a:gd name="connsiteX0" fmla="*/ 426088 w 441008"/>
                <a:gd name="connsiteY0" fmla="*/ 0 h 380946"/>
                <a:gd name="connsiteX1" fmla="*/ 1806 w 441008"/>
                <a:gd name="connsiteY1" fmla="*/ 234086 h 380946"/>
                <a:gd name="connsiteX2" fmla="*/ 279784 w 441008"/>
                <a:gd name="connsiteY2" fmla="*/ 380390 h 380946"/>
                <a:gd name="connsiteX3" fmla="*/ 440718 w 441008"/>
                <a:gd name="connsiteY3" fmla="*/ 182880 h 380946"/>
                <a:gd name="connsiteX4" fmla="*/ 316360 w 441008"/>
                <a:gd name="connsiteY4" fmla="*/ 138989 h 380946"/>
                <a:gd name="connsiteX5" fmla="*/ 206632 w 441008"/>
                <a:gd name="connsiteY5" fmla="*/ 175565 h 380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08" h="380946">
                  <a:moveTo>
                    <a:pt x="426088" y="0"/>
                  </a:moveTo>
                  <a:cubicBezTo>
                    <a:pt x="226139" y="85344"/>
                    <a:pt x="26190" y="170688"/>
                    <a:pt x="1806" y="234086"/>
                  </a:cubicBezTo>
                  <a:cubicBezTo>
                    <a:pt x="-22578" y="297484"/>
                    <a:pt x="206632" y="388924"/>
                    <a:pt x="279784" y="380390"/>
                  </a:cubicBezTo>
                  <a:cubicBezTo>
                    <a:pt x="352936" y="371856"/>
                    <a:pt x="434622" y="223113"/>
                    <a:pt x="440718" y="182880"/>
                  </a:cubicBezTo>
                  <a:cubicBezTo>
                    <a:pt x="446814" y="142647"/>
                    <a:pt x="355374" y="140208"/>
                    <a:pt x="316360" y="138989"/>
                  </a:cubicBezTo>
                  <a:cubicBezTo>
                    <a:pt x="277346" y="137770"/>
                    <a:pt x="241989" y="156667"/>
                    <a:pt x="206632" y="175565"/>
                  </a:cubicBezTo>
                </a:path>
              </a:pathLst>
            </a:custGeom>
            <a:noFill/>
            <a:ln w="12700">
              <a:solidFill>
                <a:srgbClr val="D22432"/>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flipH="1">
              <a:off x="1256047" y="3435846"/>
              <a:ext cx="1006122" cy="0"/>
            </a:xfrm>
            <a:prstGeom prst="straightConnector1">
              <a:avLst/>
            </a:prstGeom>
            <a:ln w="12700">
              <a:solidFill>
                <a:srgbClr val="D2243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1408447" y="3588246"/>
              <a:ext cx="1006122" cy="0"/>
            </a:xfrm>
            <a:prstGeom prst="straightConnector1">
              <a:avLst/>
            </a:prstGeom>
            <a:ln w="12700">
              <a:solidFill>
                <a:srgbClr val="D22432"/>
              </a:solidFill>
              <a:tailEnd type="triangle"/>
            </a:ln>
          </p:spPr>
          <p:style>
            <a:lnRef idx="1">
              <a:schemeClr val="accent1"/>
            </a:lnRef>
            <a:fillRef idx="0">
              <a:schemeClr val="accent1"/>
            </a:fillRef>
            <a:effectRef idx="0">
              <a:schemeClr val="accent1"/>
            </a:effectRef>
            <a:fontRef idx="minor">
              <a:schemeClr val="tx1"/>
            </a:fontRef>
          </p:style>
        </p:cxnSp>
        <p:sp>
          <p:nvSpPr>
            <p:cNvPr id="25" name="Freeform 24"/>
            <p:cNvSpPr/>
            <p:nvPr/>
          </p:nvSpPr>
          <p:spPr>
            <a:xfrm>
              <a:off x="1863222" y="2822461"/>
              <a:ext cx="441008" cy="380946"/>
            </a:xfrm>
            <a:custGeom>
              <a:avLst/>
              <a:gdLst>
                <a:gd name="connsiteX0" fmla="*/ 426088 w 441008"/>
                <a:gd name="connsiteY0" fmla="*/ 0 h 380946"/>
                <a:gd name="connsiteX1" fmla="*/ 1806 w 441008"/>
                <a:gd name="connsiteY1" fmla="*/ 234086 h 380946"/>
                <a:gd name="connsiteX2" fmla="*/ 279784 w 441008"/>
                <a:gd name="connsiteY2" fmla="*/ 380390 h 380946"/>
                <a:gd name="connsiteX3" fmla="*/ 440718 w 441008"/>
                <a:gd name="connsiteY3" fmla="*/ 182880 h 380946"/>
                <a:gd name="connsiteX4" fmla="*/ 316360 w 441008"/>
                <a:gd name="connsiteY4" fmla="*/ 138989 h 380946"/>
                <a:gd name="connsiteX5" fmla="*/ 206632 w 441008"/>
                <a:gd name="connsiteY5" fmla="*/ 175565 h 380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08" h="380946">
                  <a:moveTo>
                    <a:pt x="426088" y="0"/>
                  </a:moveTo>
                  <a:cubicBezTo>
                    <a:pt x="226139" y="85344"/>
                    <a:pt x="26190" y="170688"/>
                    <a:pt x="1806" y="234086"/>
                  </a:cubicBezTo>
                  <a:cubicBezTo>
                    <a:pt x="-22578" y="297484"/>
                    <a:pt x="206632" y="388924"/>
                    <a:pt x="279784" y="380390"/>
                  </a:cubicBezTo>
                  <a:cubicBezTo>
                    <a:pt x="352936" y="371856"/>
                    <a:pt x="434622" y="223113"/>
                    <a:pt x="440718" y="182880"/>
                  </a:cubicBezTo>
                  <a:cubicBezTo>
                    <a:pt x="446814" y="142647"/>
                    <a:pt x="355374" y="140208"/>
                    <a:pt x="316360" y="138989"/>
                  </a:cubicBezTo>
                  <a:cubicBezTo>
                    <a:pt x="277346" y="137770"/>
                    <a:pt x="241989" y="156667"/>
                    <a:pt x="206632" y="175565"/>
                  </a:cubicBezTo>
                </a:path>
              </a:pathLst>
            </a:custGeom>
            <a:noFill/>
            <a:ln w="12700">
              <a:solidFill>
                <a:srgbClr val="D22432"/>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p:cNvCxnSpPr/>
            <p:nvPr/>
          </p:nvCxnSpPr>
          <p:spPr>
            <a:xfrm>
              <a:off x="1256047" y="2834538"/>
              <a:ext cx="0" cy="862206"/>
            </a:xfrm>
            <a:prstGeom prst="line">
              <a:avLst/>
            </a:prstGeom>
            <a:ln>
              <a:solidFill>
                <a:srgbClr val="D22432"/>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1408447" y="3588246"/>
              <a:ext cx="1006122" cy="0"/>
            </a:xfrm>
            <a:prstGeom prst="straightConnector1">
              <a:avLst/>
            </a:prstGeom>
            <a:ln w="12700">
              <a:solidFill>
                <a:srgbClr val="D22432"/>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1371608" y="3507854"/>
              <a:ext cx="1006122" cy="0"/>
            </a:xfrm>
            <a:prstGeom prst="straightConnector1">
              <a:avLst/>
            </a:prstGeom>
            <a:ln w="12700">
              <a:solidFill>
                <a:srgbClr val="D22432"/>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1341636" y="3692008"/>
              <a:ext cx="1006122" cy="0"/>
            </a:xfrm>
            <a:prstGeom prst="straightConnector1">
              <a:avLst/>
            </a:prstGeom>
            <a:ln w="12700">
              <a:solidFill>
                <a:srgbClr val="D22432"/>
              </a:solidFill>
              <a:tailEnd type="triangle"/>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a:xfrm flipV="1">
            <a:off x="2281134" y="763192"/>
            <a:ext cx="20529" cy="387439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34" name="Picture 33"/>
          <p:cNvPicPr>
            <a:picLocks noChangeAspect="1"/>
          </p:cNvPicPr>
          <p:nvPr/>
        </p:nvPicPr>
        <p:blipFill>
          <a:blip r:embed="rId3"/>
          <a:stretch>
            <a:fillRect/>
          </a:stretch>
        </p:blipFill>
        <p:spPr>
          <a:xfrm>
            <a:off x="5965719" y="1524265"/>
            <a:ext cx="2179087" cy="1927490"/>
          </a:xfrm>
          <a:prstGeom prst="rect">
            <a:avLst/>
          </a:prstGeom>
        </p:spPr>
      </p:pic>
      <p:grpSp>
        <p:nvGrpSpPr>
          <p:cNvPr id="43" name="Group 42"/>
          <p:cNvGrpSpPr/>
          <p:nvPr/>
        </p:nvGrpSpPr>
        <p:grpSpPr>
          <a:xfrm>
            <a:off x="7936664" y="1858227"/>
            <a:ext cx="1037548" cy="970285"/>
            <a:chOff x="297709" y="3645324"/>
            <a:chExt cx="1015984" cy="942801"/>
          </a:xfrm>
        </p:grpSpPr>
        <p:sp>
          <p:nvSpPr>
            <p:cNvPr id="44" name="Flowchart: Internal Storage 43"/>
            <p:cNvSpPr/>
            <p:nvPr/>
          </p:nvSpPr>
          <p:spPr>
            <a:xfrm>
              <a:off x="501525" y="3645324"/>
              <a:ext cx="812168" cy="812168"/>
            </a:xfrm>
            <a:prstGeom prst="flowChartInternalStorag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200" dirty="0" smtClean="0"/>
                <a:t>Debrief Reports</a:t>
              </a:r>
              <a:endParaRPr lang="en-GB" sz="1200" dirty="0"/>
            </a:p>
          </p:txBody>
        </p:sp>
        <p:sp>
          <p:nvSpPr>
            <p:cNvPr id="45" name="Flowchart: Internal Storage 44"/>
            <p:cNvSpPr/>
            <p:nvPr/>
          </p:nvSpPr>
          <p:spPr>
            <a:xfrm>
              <a:off x="399617" y="3713675"/>
              <a:ext cx="812168" cy="812168"/>
            </a:xfrm>
            <a:prstGeom prst="flowChartInternalStorag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200" dirty="0" smtClean="0"/>
                <a:t>Debrief Reports</a:t>
              </a:r>
              <a:endParaRPr lang="en-GB" sz="1200" dirty="0"/>
            </a:p>
          </p:txBody>
        </p:sp>
        <p:sp>
          <p:nvSpPr>
            <p:cNvPr id="46" name="Flowchart: Internal Storage 45"/>
            <p:cNvSpPr/>
            <p:nvPr/>
          </p:nvSpPr>
          <p:spPr>
            <a:xfrm>
              <a:off x="297709" y="3775957"/>
              <a:ext cx="812168" cy="812168"/>
            </a:xfrm>
            <a:prstGeom prst="flowChartInternalStorag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200" dirty="0" smtClean="0"/>
                <a:t>Debrief Reports</a:t>
              </a:r>
              <a:endParaRPr lang="en-GB" sz="1200" dirty="0"/>
            </a:p>
          </p:txBody>
        </p:sp>
      </p:grpSp>
      <p:cxnSp>
        <p:nvCxnSpPr>
          <p:cNvPr id="47" name="Straight Connector 46"/>
          <p:cNvCxnSpPr/>
          <p:nvPr/>
        </p:nvCxnSpPr>
        <p:spPr>
          <a:xfrm flipV="1">
            <a:off x="5487575" y="738328"/>
            <a:ext cx="20529" cy="387439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p:nvPicPr>
        <p:blipFill>
          <a:blip r:embed="rId4"/>
          <a:stretch>
            <a:fillRect/>
          </a:stretch>
        </p:blipFill>
        <p:spPr>
          <a:xfrm>
            <a:off x="6917432" y="3546639"/>
            <a:ext cx="2017951" cy="963251"/>
          </a:xfrm>
          <a:prstGeom prst="rect">
            <a:avLst/>
          </a:prstGeom>
        </p:spPr>
      </p:pic>
      <p:sp>
        <p:nvSpPr>
          <p:cNvPr id="37" name="Right Triangle 36"/>
          <p:cNvSpPr/>
          <p:nvPr/>
        </p:nvSpPr>
        <p:spPr>
          <a:xfrm rot="5400000">
            <a:off x="7238" y="5145"/>
            <a:ext cx="190341" cy="190341"/>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p:nvPicPr>
        <p:blipFill>
          <a:blip r:embed="rId5"/>
          <a:stretch>
            <a:fillRect/>
          </a:stretch>
        </p:blipFill>
        <p:spPr>
          <a:xfrm>
            <a:off x="2581591" y="1761063"/>
            <a:ext cx="2310584" cy="2737341"/>
          </a:xfrm>
          <a:prstGeom prst="rect">
            <a:avLst/>
          </a:prstGeom>
        </p:spPr>
      </p:pic>
      <p:pic>
        <p:nvPicPr>
          <p:cNvPr id="42" name="Picture 41"/>
          <p:cNvPicPr>
            <a:picLocks noChangeAspect="1"/>
          </p:cNvPicPr>
          <p:nvPr/>
        </p:nvPicPr>
        <p:blipFill rotWithShape="1">
          <a:blip r:embed="rId6"/>
          <a:srcRect t="32663" r="42710"/>
          <a:stretch/>
        </p:blipFill>
        <p:spPr>
          <a:xfrm>
            <a:off x="4272998" y="1448511"/>
            <a:ext cx="992682" cy="1166784"/>
          </a:xfrm>
          <a:prstGeom prst="rect">
            <a:avLst/>
          </a:prstGeom>
        </p:spPr>
      </p:pic>
      <p:pic>
        <p:nvPicPr>
          <p:cNvPr id="15" name="Picture 14"/>
          <p:cNvPicPr>
            <a:picLocks noChangeAspect="1"/>
          </p:cNvPicPr>
          <p:nvPr/>
        </p:nvPicPr>
        <p:blipFill>
          <a:blip r:embed="rId7"/>
          <a:stretch>
            <a:fillRect/>
          </a:stretch>
        </p:blipFill>
        <p:spPr>
          <a:xfrm>
            <a:off x="5733054" y="3558832"/>
            <a:ext cx="1146147" cy="951058"/>
          </a:xfrm>
          <a:prstGeom prst="rect">
            <a:avLst/>
          </a:prstGeom>
        </p:spPr>
      </p:pic>
    </p:spTree>
    <p:extLst>
      <p:ext uri="{BB962C8B-B14F-4D97-AF65-F5344CB8AC3E}">
        <p14:creationId xmlns:p14="http://schemas.microsoft.com/office/powerpoint/2010/main" val="2996261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a:xfrm>
            <a:off x="3747432" y="751272"/>
            <a:ext cx="2733973" cy="395026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179512" y="751272"/>
            <a:ext cx="3567919" cy="39502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6444208" y="751272"/>
            <a:ext cx="2448272" cy="395026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OITL Simulator Use</a:t>
            </a:r>
            <a:endParaRPr lang="en-GB" dirty="0"/>
          </a:p>
        </p:txBody>
      </p:sp>
      <p:sp>
        <p:nvSpPr>
          <p:cNvPr id="5" name="Slide Number Placeholder 4"/>
          <p:cNvSpPr>
            <a:spLocks noGrp="1"/>
          </p:cNvSpPr>
          <p:nvPr>
            <p:ph type="sldNum" sz="quarter" idx="4"/>
          </p:nvPr>
        </p:nvSpPr>
        <p:spPr/>
        <p:txBody>
          <a:bodyPr/>
          <a:lstStyle/>
          <a:p>
            <a:fld id="{DF441E96-6251-4381-8D2A-634956F20C97}" type="slidenum">
              <a:rPr lang="en-GB" smtClean="0"/>
              <a:pPr/>
              <a:t>14</a:t>
            </a:fld>
            <a:endParaRPr lang="en-GB" dirty="0"/>
          </a:p>
        </p:txBody>
      </p:sp>
      <p:grpSp>
        <p:nvGrpSpPr>
          <p:cNvPr id="16" name="Group 15"/>
          <p:cNvGrpSpPr/>
          <p:nvPr/>
        </p:nvGrpSpPr>
        <p:grpSpPr>
          <a:xfrm>
            <a:off x="3952933" y="2265730"/>
            <a:ext cx="2330147" cy="1135161"/>
            <a:chOff x="3247585" y="2335468"/>
            <a:chExt cx="2330147" cy="1167999"/>
          </a:xfrm>
          <a:noFill/>
        </p:grpSpPr>
        <p:sp>
          <p:nvSpPr>
            <p:cNvPr id="8" name="Oval 7"/>
            <p:cNvSpPr/>
            <p:nvPr/>
          </p:nvSpPr>
          <p:spPr>
            <a:xfrm>
              <a:off x="3247585" y="2335468"/>
              <a:ext cx="2330147" cy="1167999"/>
            </a:xfrm>
            <a:prstGeom prst="ellipse">
              <a:avLst/>
            </a:prstGeom>
            <a:grp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9" name="TextBox 8"/>
            <p:cNvSpPr txBox="1"/>
            <p:nvPr/>
          </p:nvSpPr>
          <p:spPr>
            <a:xfrm>
              <a:off x="3448170" y="2560035"/>
              <a:ext cx="1945093" cy="728364"/>
            </a:xfrm>
            <a:prstGeom prst="rect">
              <a:avLst/>
            </a:prstGeom>
            <a:grpFill/>
          </p:spPr>
          <p:txBody>
            <a:bodyPr wrap="square" rtlCol="0">
              <a:spAutoFit/>
            </a:bodyPr>
            <a:lstStyle/>
            <a:p>
              <a:pPr algn="ctr"/>
              <a:r>
                <a:rPr lang="en-GB" sz="2000" b="1" dirty="0" smtClean="0"/>
                <a:t>Operator In The Loop Simulator</a:t>
              </a:r>
              <a:endParaRPr lang="en-GB" sz="2000" b="1" dirty="0"/>
            </a:p>
          </p:txBody>
        </p:sp>
      </p:grpSp>
      <p:grpSp>
        <p:nvGrpSpPr>
          <p:cNvPr id="23" name="Group 22"/>
          <p:cNvGrpSpPr/>
          <p:nvPr/>
        </p:nvGrpSpPr>
        <p:grpSpPr>
          <a:xfrm>
            <a:off x="282947" y="1121259"/>
            <a:ext cx="1721858" cy="855904"/>
            <a:chOff x="211605" y="1250592"/>
            <a:chExt cx="1923167" cy="855904"/>
          </a:xfrm>
          <a:solidFill>
            <a:schemeClr val="accent4">
              <a:lumMod val="40000"/>
              <a:lumOff val="60000"/>
            </a:schemeClr>
          </a:solidFill>
        </p:grpSpPr>
        <p:sp>
          <p:nvSpPr>
            <p:cNvPr id="10" name="Oval 9"/>
            <p:cNvSpPr/>
            <p:nvPr/>
          </p:nvSpPr>
          <p:spPr>
            <a:xfrm>
              <a:off x="211605" y="1250592"/>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1" name="TextBox 10"/>
            <p:cNvSpPr txBox="1"/>
            <p:nvPr/>
          </p:nvSpPr>
          <p:spPr>
            <a:xfrm>
              <a:off x="461698" y="1335964"/>
              <a:ext cx="1422982" cy="707886"/>
            </a:xfrm>
            <a:prstGeom prst="rect">
              <a:avLst/>
            </a:prstGeom>
            <a:noFill/>
          </p:spPr>
          <p:txBody>
            <a:bodyPr wrap="square" rtlCol="0">
              <a:spAutoFit/>
            </a:bodyPr>
            <a:lstStyle/>
            <a:p>
              <a:pPr algn="ctr"/>
              <a:r>
                <a:rPr lang="en-GB" sz="2000" dirty="0" smtClean="0">
                  <a:solidFill>
                    <a:schemeClr val="bg1"/>
                  </a:solidFill>
                </a:rPr>
                <a:t>Technical </a:t>
              </a:r>
            </a:p>
            <a:p>
              <a:pPr algn="ctr"/>
              <a:r>
                <a:rPr lang="en-GB" sz="2000" dirty="0" smtClean="0">
                  <a:solidFill>
                    <a:schemeClr val="bg1"/>
                  </a:solidFill>
                </a:rPr>
                <a:t>Objective</a:t>
              </a:r>
              <a:endParaRPr lang="en-GB" sz="2000" dirty="0">
                <a:solidFill>
                  <a:schemeClr val="bg1"/>
                </a:solidFill>
              </a:endParaRPr>
            </a:p>
          </p:txBody>
        </p:sp>
      </p:grpSp>
      <p:grpSp>
        <p:nvGrpSpPr>
          <p:cNvPr id="25" name="Group 24"/>
          <p:cNvGrpSpPr/>
          <p:nvPr/>
        </p:nvGrpSpPr>
        <p:grpSpPr>
          <a:xfrm>
            <a:off x="274635" y="2010146"/>
            <a:ext cx="1683743" cy="855904"/>
            <a:chOff x="109116" y="2443998"/>
            <a:chExt cx="1923167" cy="855904"/>
          </a:xfrm>
        </p:grpSpPr>
        <p:sp>
          <p:nvSpPr>
            <p:cNvPr id="38" name="Oval 37"/>
            <p:cNvSpPr/>
            <p:nvPr/>
          </p:nvSpPr>
          <p:spPr>
            <a:xfrm>
              <a:off x="109116" y="2443998"/>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2" name="TextBox 11"/>
            <p:cNvSpPr txBox="1"/>
            <p:nvPr/>
          </p:nvSpPr>
          <p:spPr>
            <a:xfrm>
              <a:off x="186612" y="2514462"/>
              <a:ext cx="1768174" cy="707886"/>
            </a:xfrm>
            <a:prstGeom prst="rect">
              <a:avLst/>
            </a:prstGeom>
            <a:noFill/>
          </p:spPr>
          <p:txBody>
            <a:bodyPr wrap="square" rtlCol="0">
              <a:spAutoFit/>
            </a:bodyPr>
            <a:lstStyle/>
            <a:p>
              <a:pPr algn="ctr"/>
              <a:r>
                <a:rPr lang="en-GB" sz="2000" dirty="0" smtClean="0">
                  <a:solidFill>
                    <a:schemeClr val="bg1"/>
                  </a:solidFill>
                </a:rPr>
                <a:t>Operator Training</a:t>
              </a:r>
              <a:endParaRPr lang="en-GB" sz="2000" dirty="0">
                <a:solidFill>
                  <a:schemeClr val="bg1"/>
                </a:solidFill>
              </a:endParaRPr>
            </a:p>
          </p:txBody>
        </p:sp>
      </p:grpSp>
      <p:grpSp>
        <p:nvGrpSpPr>
          <p:cNvPr id="26" name="Group 25"/>
          <p:cNvGrpSpPr/>
          <p:nvPr/>
        </p:nvGrpSpPr>
        <p:grpSpPr>
          <a:xfrm>
            <a:off x="256841" y="2908321"/>
            <a:ext cx="1683242" cy="855904"/>
            <a:chOff x="112499" y="3645530"/>
            <a:chExt cx="1923167" cy="855904"/>
          </a:xfrm>
        </p:grpSpPr>
        <p:sp>
          <p:nvSpPr>
            <p:cNvPr id="39" name="Oval 38"/>
            <p:cNvSpPr/>
            <p:nvPr/>
          </p:nvSpPr>
          <p:spPr>
            <a:xfrm>
              <a:off x="112499" y="3645530"/>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p:cNvSpPr txBox="1"/>
            <p:nvPr/>
          </p:nvSpPr>
          <p:spPr>
            <a:xfrm>
              <a:off x="126166" y="3708225"/>
              <a:ext cx="1791884" cy="707886"/>
            </a:xfrm>
            <a:prstGeom prst="rect">
              <a:avLst/>
            </a:prstGeom>
            <a:noFill/>
          </p:spPr>
          <p:txBody>
            <a:bodyPr wrap="square" rtlCol="0">
              <a:spAutoFit/>
            </a:bodyPr>
            <a:lstStyle/>
            <a:p>
              <a:pPr algn="ctr"/>
              <a:r>
                <a:rPr lang="en-GB" sz="2000" dirty="0" smtClean="0">
                  <a:solidFill>
                    <a:schemeClr val="bg1"/>
                  </a:solidFill>
                </a:rPr>
                <a:t>Build &amp; </a:t>
              </a:r>
            </a:p>
            <a:p>
              <a:pPr algn="ctr"/>
              <a:r>
                <a:rPr lang="en-GB" sz="2000" dirty="0">
                  <a:solidFill>
                    <a:schemeClr val="bg1"/>
                  </a:solidFill>
                </a:rPr>
                <a:t>C</a:t>
              </a:r>
              <a:r>
                <a:rPr lang="en-GB" sz="2000" dirty="0" smtClean="0">
                  <a:solidFill>
                    <a:schemeClr val="bg1"/>
                  </a:solidFill>
                </a:rPr>
                <a:t>onfig</a:t>
              </a:r>
              <a:endParaRPr lang="en-GB" sz="2000" dirty="0">
                <a:solidFill>
                  <a:schemeClr val="bg1"/>
                </a:solidFill>
              </a:endParaRPr>
            </a:p>
          </p:txBody>
        </p:sp>
      </p:grpSp>
      <p:grpSp>
        <p:nvGrpSpPr>
          <p:cNvPr id="18" name="Group 17"/>
          <p:cNvGrpSpPr/>
          <p:nvPr/>
        </p:nvGrpSpPr>
        <p:grpSpPr>
          <a:xfrm>
            <a:off x="6764265" y="1275606"/>
            <a:ext cx="1923167" cy="855904"/>
            <a:chOff x="6393249" y="1233215"/>
            <a:chExt cx="1923167" cy="855904"/>
          </a:xfrm>
          <a:solidFill>
            <a:schemeClr val="accent4">
              <a:lumMod val="75000"/>
            </a:schemeClr>
          </a:solidFill>
        </p:grpSpPr>
        <p:sp>
          <p:nvSpPr>
            <p:cNvPr id="40" name="Oval 39"/>
            <p:cNvSpPr/>
            <p:nvPr/>
          </p:nvSpPr>
          <p:spPr>
            <a:xfrm>
              <a:off x="6393249" y="1233215"/>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17" name="TextBox 16"/>
            <p:cNvSpPr txBox="1"/>
            <p:nvPr/>
          </p:nvSpPr>
          <p:spPr>
            <a:xfrm>
              <a:off x="6733310" y="1323539"/>
              <a:ext cx="1239214" cy="707886"/>
            </a:xfrm>
            <a:prstGeom prst="rect">
              <a:avLst/>
            </a:prstGeom>
            <a:noFill/>
          </p:spPr>
          <p:txBody>
            <a:bodyPr wrap="square" rtlCol="0">
              <a:spAutoFit/>
            </a:bodyPr>
            <a:lstStyle/>
            <a:p>
              <a:pPr algn="ctr"/>
              <a:r>
                <a:rPr lang="en-GB" sz="2000" dirty="0" smtClean="0">
                  <a:solidFill>
                    <a:schemeClr val="bg1"/>
                  </a:solidFill>
                </a:rPr>
                <a:t>Technical </a:t>
              </a:r>
            </a:p>
            <a:p>
              <a:pPr algn="ctr"/>
              <a:r>
                <a:rPr lang="en-GB" sz="2000" dirty="0" smtClean="0">
                  <a:solidFill>
                    <a:schemeClr val="bg1"/>
                  </a:solidFill>
                </a:rPr>
                <a:t>Outcome</a:t>
              </a:r>
              <a:endParaRPr lang="en-GB" sz="2000" dirty="0">
                <a:solidFill>
                  <a:schemeClr val="bg1"/>
                </a:solidFill>
              </a:endParaRPr>
            </a:p>
          </p:txBody>
        </p:sp>
      </p:grpSp>
      <p:grpSp>
        <p:nvGrpSpPr>
          <p:cNvPr id="20" name="Group 19"/>
          <p:cNvGrpSpPr/>
          <p:nvPr/>
        </p:nvGrpSpPr>
        <p:grpSpPr>
          <a:xfrm>
            <a:off x="4165745" y="3598602"/>
            <a:ext cx="1930315" cy="855904"/>
            <a:chOff x="6707361" y="2412336"/>
            <a:chExt cx="1923167" cy="855904"/>
          </a:xfrm>
        </p:grpSpPr>
        <p:sp>
          <p:nvSpPr>
            <p:cNvPr id="41" name="Oval 40"/>
            <p:cNvSpPr/>
            <p:nvPr/>
          </p:nvSpPr>
          <p:spPr>
            <a:xfrm>
              <a:off x="6707361" y="2412336"/>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19" name="TextBox 18"/>
            <p:cNvSpPr txBox="1"/>
            <p:nvPr/>
          </p:nvSpPr>
          <p:spPr>
            <a:xfrm>
              <a:off x="6952335" y="2457959"/>
              <a:ext cx="1465052" cy="707886"/>
            </a:xfrm>
            <a:prstGeom prst="rect">
              <a:avLst/>
            </a:prstGeom>
            <a:noFill/>
          </p:spPr>
          <p:txBody>
            <a:bodyPr wrap="square" rtlCol="0">
              <a:spAutoFit/>
            </a:bodyPr>
            <a:lstStyle/>
            <a:p>
              <a:pPr algn="ctr"/>
              <a:r>
                <a:rPr lang="en-GB" sz="2000" dirty="0" smtClean="0">
                  <a:solidFill>
                    <a:schemeClr val="bg1"/>
                  </a:solidFill>
                </a:rPr>
                <a:t>Operator Behaviours</a:t>
              </a:r>
              <a:endParaRPr lang="en-GB" sz="2000" dirty="0">
                <a:solidFill>
                  <a:schemeClr val="bg1"/>
                </a:solidFill>
              </a:endParaRPr>
            </a:p>
          </p:txBody>
        </p:sp>
      </p:grpSp>
      <p:grpSp>
        <p:nvGrpSpPr>
          <p:cNvPr id="22" name="Group 21"/>
          <p:cNvGrpSpPr/>
          <p:nvPr/>
        </p:nvGrpSpPr>
        <p:grpSpPr>
          <a:xfrm>
            <a:off x="6753289" y="2435926"/>
            <a:ext cx="1923167" cy="855904"/>
            <a:chOff x="6422018" y="3604873"/>
            <a:chExt cx="1923167" cy="855904"/>
          </a:xfrm>
          <a:solidFill>
            <a:schemeClr val="accent4"/>
          </a:solidFill>
        </p:grpSpPr>
        <p:sp>
          <p:nvSpPr>
            <p:cNvPr id="42" name="Oval 41"/>
            <p:cNvSpPr/>
            <p:nvPr/>
          </p:nvSpPr>
          <p:spPr>
            <a:xfrm>
              <a:off x="6422018" y="3604873"/>
              <a:ext cx="1923167" cy="855904"/>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21" name="TextBox 20"/>
            <p:cNvSpPr txBox="1"/>
            <p:nvPr/>
          </p:nvSpPr>
          <p:spPr>
            <a:xfrm>
              <a:off x="6645288" y="3678882"/>
              <a:ext cx="1472795" cy="707886"/>
            </a:xfrm>
            <a:prstGeom prst="rect">
              <a:avLst/>
            </a:prstGeom>
            <a:noFill/>
          </p:spPr>
          <p:txBody>
            <a:bodyPr wrap="square" rtlCol="0">
              <a:spAutoFit/>
            </a:bodyPr>
            <a:lstStyle/>
            <a:p>
              <a:pPr algn="ctr"/>
              <a:r>
                <a:rPr lang="en-GB" sz="2000" dirty="0" smtClean="0">
                  <a:solidFill>
                    <a:schemeClr val="bg1"/>
                  </a:solidFill>
                </a:rPr>
                <a:t>Data</a:t>
              </a:r>
            </a:p>
            <a:p>
              <a:pPr algn="ctr"/>
              <a:r>
                <a:rPr lang="en-GB" sz="2000" dirty="0" smtClean="0">
                  <a:solidFill>
                    <a:schemeClr val="bg1"/>
                  </a:solidFill>
                </a:rPr>
                <a:t>Extraction</a:t>
              </a:r>
              <a:endParaRPr lang="en-GB" sz="2000" dirty="0">
                <a:solidFill>
                  <a:schemeClr val="bg1"/>
                </a:solidFill>
              </a:endParaRPr>
            </a:p>
          </p:txBody>
        </p:sp>
      </p:grpSp>
      <p:sp>
        <p:nvSpPr>
          <p:cNvPr id="3" name="TextBox 2"/>
          <p:cNvSpPr txBox="1"/>
          <p:nvPr/>
        </p:nvSpPr>
        <p:spPr>
          <a:xfrm>
            <a:off x="179510" y="739745"/>
            <a:ext cx="3702887" cy="461665"/>
          </a:xfrm>
          <a:prstGeom prst="rect">
            <a:avLst/>
          </a:prstGeom>
          <a:noFill/>
        </p:spPr>
        <p:txBody>
          <a:bodyPr wrap="square" rtlCol="0">
            <a:spAutoFit/>
          </a:bodyPr>
          <a:lstStyle/>
          <a:p>
            <a:pPr algn="ctr"/>
            <a:r>
              <a:rPr lang="en-GB" sz="2400" b="1" dirty="0" smtClean="0">
                <a:solidFill>
                  <a:schemeClr val="tx2">
                    <a:lumMod val="75000"/>
                  </a:schemeClr>
                </a:solidFill>
              </a:rPr>
              <a:t>PLANNING</a:t>
            </a:r>
            <a:endParaRPr lang="en-GB" sz="2400" b="1" dirty="0">
              <a:solidFill>
                <a:schemeClr val="tx2">
                  <a:lumMod val="75000"/>
                </a:schemeClr>
              </a:solidFill>
            </a:endParaRPr>
          </a:p>
        </p:txBody>
      </p:sp>
      <p:sp>
        <p:nvSpPr>
          <p:cNvPr id="43" name="TextBox 42"/>
          <p:cNvSpPr txBox="1"/>
          <p:nvPr/>
        </p:nvSpPr>
        <p:spPr>
          <a:xfrm>
            <a:off x="3776435" y="745671"/>
            <a:ext cx="2667773" cy="461665"/>
          </a:xfrm>
          <a:prstGeom prst="rect">
            <a:avLst/>
          </a:prstGeom>
          <a:noFill/>
        </p:spPr>
        <p:txBody>
          <a:bodyPr wrap="square" rtlCol="0">
            <a:spAutoFit/>
          </a:bodyPr>
          <a:lstStyle/>
          <a:p>
            <a:pPr algn="ctr"/>
            <a:r>
              <a:rPr lang="en-GB" sz="2400" b="1" dirty="0" smtClean="0">
                <a:solidFill>
                  <a:schemeClr val="tx2">
                    <a:lumMod val="75000"/>
                  </a:schemeClr>
                </a:solidFill>
              </a:rPr>
              <a:t>DELIVERY</a:t>
            </a:r>
            <a:endParaRPr lang="en-GB" sz="2400" b="1" dirty="0">
              <a:solidFill>
                <a:schemeClr val="tx2">
                  <a:lumMod val="75000"/>
                </a:schemeClr>
              </a:solidFill>
            </a:endParaRPr>
          </a:p>
        </p:txBody>
      </p:sp>
      <p:sp>
        <p:nvSpPr>
          <p:cNvPr id="44" name="TextBox 43"/>
          <p:cNvSpPr txBox="1"/>
          <p:nvPr/>
        </p:nvSpPr>
        <p:spPr>
          <a:xfrm>
            <a:off x="6559220" y="739744"/>
            <a:ext cx="2333259" cy="461665"/>
          </a:xfrm>
          <a:prstGeom prst="rect">
            <a:avLst/>
          </a:prstGeom>
          <a:noFill/>
        </p:spPr>
        <p:txBody>
          <a:bodyPr wrap="square" rtlCol="0">
            <a:spAutoFit/>
          </a:bodyPr>
          <a:lstStyle/>
          <a:p>
            <a:pPr algn="ctr"/>
            <a:r>
              <a:rPr lang="en-GB" sz="2400" b="1" dirty="0" smtClean="0">
                <a:solidFill>
                  <a:schemeClr val="tx2">
                    <a:lumMod val="75000"/>
                  </a:schemeClr>
                </a:solidFill>
              </a:rPr>
              <a:t>ANALYSIS</a:t>
            </a:r>
            <a:endParaRPr lang="en-GB" sz="2400" b="1" dirty="0">
              <a:solidFill>
                <a:schemeClr val="tx2">
                  <a:lumMod val="75000"/>
                </a:schemeClr>
              </a:solidFill>
            </a:endParaRPr>
          </a:p>
        </p:txBody>
      </p:sp>
      <p:grpSp>
        <p:nvGrpSpPr>
          <p:cNvPr id="49" name="Group 48"/>
          <p:cNvGrpSpPr/>
          <p:nvPr/>
        </p:nvGrpSpPr>
        <p:grpSpPr>
          <a:xfrm>
            <a:off x="4172893" y="1275606"/>
            <a:ext cx="1923167" cy="855904"/>
            <a:chOff x="410939" y="1253699"/>
            <a:chExt cx="1923167" cy="855904"/>
          </a:xfrm>
          <a:solidFill>
            <a:schemeClr val="accent4">
              <a:lumMod val="60000"/>
              <a:lumOff val="40000"/>
            </a:schemeClr>
          </a:solidFill>
        </p:grpSpPr>
        <p:sp>
          <p:nvSpPr>
            <p:cNvPr id="50" name="Oval 49"/>
            <p:cNvSpPr/>
            <p:nvPr/>
          </p:nvSpPr>
          <p:spPr>
            <a:xfrm>
              <a:off x="410939" y="1253699"/>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51" name="TextBox 50"/>
            <p:cNvSpPr txBox="1"/>
            <p:nvPr/>
          </p:nvSpPr>
          <p:spPr>
            <a:xfrm>
              <a:off x="789724" y="1280344"/>
              <a:ext cx="1237707" cy="707886"/>
            </a:xfrm>
            <a:prstGeom prst="rect">
              <a:avLst/>
            </a:prstGeom>
            <a:noFill/>
          </p:spPr>
          <p:txBody>
            <a:bodyPr wrap="square" rtlCol="0">
              <a:spAutoFit/>
            </a:bodyPr>
            <a:lstStyle/>
            <a:p>
              <a:pPr algn="ctr"/>
              <a:r>
                <a:rPr lang="en-GB" sz="2000" dirty="0" smtClean="0">
                  <a:solidFill>
                    <a:schemeClr val="bg1"/>
                  </a:solidFill>
                </a:rPr>
                <a:t>Live Analysis</a:t>
              </a:r>
              <a:endParaRPr lang="en-GB" sz="2000" dirty="0">
                <a:solidFill>
                  <a:schemeClr val="bg1"/>
                </a:solidFill>
              </a:endParaRPr>
            </a:p>
          </p:txBody>
        </p:sp>
      </p:grpSp>
      <p:grpSp>
        <p:nvGrpSpPr>
          <p:cNvPr id="52" name="Group 51"/>
          <p:cNvGrpSpPr/>
          <p:nvPr/>
        </p:nvGrpSpPr>
        <p:grpSpPr>
          <a:xfrm>
            <a:off x="1907704" y="2435926"/>
            <a:ext cx="1725849" cy="855904"/>
            <a:chOff x="211605" y="1250592"/>
            <a:chExt cx="1923167" cy="855904"/>
          </a:xfrm>
          <a:solidFill>
            <a:schemeClr val="accent4">
              <a:lumMod val="60000"/>
              <a:lumOff val="40000"/>
            </a:schemeClr>
          </a:solidFill>
        </p:grpSpPr>
        <p:sp>
          <p:nvSpPr>
            <p:cNvPr id="53" name="Oval 52"/>
            <p:cNvSpPr/>
            <p:nvPr/>
          </p:nvSpPr>
          <p:spPr>
            <a:xfrm>
              <a:off x="211605" y="1250592"/>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54" name="TextBox 53"/>
            <p:cNvSpPr txBox="1"/>
            <p:nvPr/>
          </p:nvSpPr>
          <p:spPr>
            <a:xfrm>
              <a:off x="442217" y="1315266"/>
              <a:ext cx="1403142" cy="707886"/>
            </a:xfrm>
            <a:prstGeom prst="rect">
              <a:avLst/>
            </a:prstGeom>
            <a:noFill/>
          </p:spPr>
          <p:txBody>
            <a:bodyPr wrap="square" rtlCol="0">
              <a:spAutoFit/>
            </a:bodyPr>
            <a:lstStyle/>
            <a:p>
              <a:pPr algn="ctr"/>
              <a:r>
                <a:rPr lang="en-GB" sz="2000" dirty="0" smtClean="0">
                  <a:solidFill>
                    <a:schemeClr val="bg1"/>
                  </a:solidFill>
                </a:rPr>
                <a:t>Fit For Purpose ?</a:t>
              </a:r>
              <a:endParaRPr lang="en-GB" sz="2000" dirty="0">
                <a:solidFill>
                  <a:schemeClr val="bg1"/>
                </a:solidFill>
              </a:endParaRPr>
            </a:p>
          </p:txBody>
        </p:sp>
      </p:grpSp>
      <p:sp>
        <p:nvSpPr>
          <p:cNvPr id="56" name="Right Arrow 55"/>
          <p:cNvSpPr/>
          <p:nvPr/>
        </p:nvSpPr>
        <p:spPr>
          <a:xfrm>
            <a:off x="6262141" y="1785143"/>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58" name="Right Arrow 57"/>
          <p:cNvSpPr/>
          <p:nvPr/>
        </p:nvSpPr>
        <p:spPr>
          <a:xfrm>
            <a:off x="6245785" y="3369319"/>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grpSp>
        <p:nvGrpSpPr>
          <p:cNvPr id="59" name="Group 58"/>
          <p:cNvGrpSpPr/>
          <p:nvPr/>
        </p:nvGrpSpPr>
        <p:grpSpPr>
          <a:xfrm>
            <a:off x="251520" y="3802326"/>
            <a:ext cx="1683743" cy="855904"/>
            <a:chOff x="109116" y="2443998"/>
            <a:chExt cx="1923167" cy="855904"/>
          </a:xfrm>
        </p:grpSpPr>
        <p:sp>
          <p:nvSpPr>
            <p:cNvPr id="60" name="Oval 59"/>
            <p:cNvSpPr/>
            <p:nvPr/>
          </p:nvSpPr>
          <p:spPr>
            <a:xfrm>
              <a:off x="109116" y="2443998"/>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61" name="TextBox 60"/>
            <p:cNvSpPr txBox="1"/>
            <p:nvPr/>
          </p:nvSpPr>
          <p:spPr>
            <a:xfrm>
              <a:off x="186612" y="2514462"/>
              <a:ext cx="1768174" cy="707886"/>
            </a:xfrm>
            <a:prstGeom prst="rect">
              <a:avLst/>
            </a:prstGeom>
            <a:noFill/>
          </p:spPr>
          <p:txBody>
            <a:bodyPr wrap="square" rtlCol="0">
              <a:spAutoFit/>
            </a:bodyPr>
            <a:lstStyle/>
            <a:p>
              <a:pPr algn="ctr"/>
              <a:r>
                <a:rPr lang="en-GB" sz="2000" dirty="0" smtClean="0">
                  <a:solidFill>
                    <a:schemeClr val="bg1"/>
                  </a:solidFill>
                </a:rPr>
                <a:t>Validate &amp; Verify</a:t>
              </a:r>
              <a:endParaRPr lang="en-GB" sz="2000" dirty="0">
                <a:solidFill>
                  <a:schemeClr val="bg1"/>
                </a:solidFill>
              </a:endParaRPr>
            </a:p>
          </p:txBody>
        </p:sp>
      </p:grpSp>
      <p:sp>
        <p:nvSpPr>
          <p:cNvPr id="62" name="Right Arrow 61"/>
          <p:cNvSpPr/>
          <p:nvPr/>
        </p:nvSpPr>
        <p:spPr>
          <a:xfrm>
            <a:off x="3563888" y="1785143"/>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63" name="Right Arrow 62"/>
          <p:cNvSpPr/>
          <p:nvPr/>
        </p:nvSpPr>
        <p:spPr>
          <a:xfrm>
            <a:off x="3580103" y="3363838"/>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grpSp>
        <p:nvGrpSpPr>
          <p:cNvPr id="57" name="Group 56"/>
          <p:cNvGrpSpPr/>
          <p:nvPr/>
        </p:nvGrpSpPr>
        <p:grpSpPr>
          <a:xfrm>
            <a:off x="6734704" y="3564208"/>
            <a:ext cx="1923167" cy="855904"/>
            <a:chOff x="6422018" y="3604873"/>
            <a:chExt cx="1923167" cy="855904"/>
          </a:xfrm>
          <a:solidFill>
            <a:schemeClr val="accent4"/>
          </a:solidFill>
        </p:grpSpPr>
        <p:sp>
          <p:nvSpPr>
            <p:cNvPr id="64" name="Oval 63"/>
            <p:cNvSpPr/>
            <p:nvPr/>
          </p:nvSpPr>
          <p:spPr>
            <a:xfrm>
              <a:off x="6422018" y="3604873"/>
              <a:ext cx="1923167" cy="855904"/>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65" name="TextBox 64"/>
            <p:cNvSpPr txBox="1"/>
            <p:nvPr/>
          </p:nvSpPr>
          <p:spPr>
            <a:xfrm>
              <a:off x="6645288" y="3678882"/>
              <a:ext cx="1472795" cy="707886"/>
            </a:xfrm>
            <a:prstGeom prst="rect">
              <a:avLst/>
            </a:prstGeom>
            <a:noFill/>
          </p:spPr>
          <p:txBody>
            <a:bodyPr wrap="square" rtlCol="0">
              <a:spAutoFit/>
            </a:bodyPr>
            <a:lstStyle/>
            <a:p>
              <a:pPr algn="ctr"/>
              <a:r>
                <a:rPr lang="en-GB" sz="2000" dirty="0" smtClean="0">
                  <a:solidFill>
                    <a:schemeClr val="bg1"/>
                  </a:solidFill>
                </a:rPr>
                <a:t>Data</a:t>
              </a:r>
            </a:p>
            <a:p>
              <a:pPr algn="ctr"/>
              <a:r>
                <a:rPr lang="en-GB" sz="2000" dirty="0" smtClean="0">
                  <a:solidFill>
                    <a:schemeClr val="bg1"/>
                  </a:solidFill>
                </a:rPr>
                <a:t>Analysis</a:t>
              </a:r>
              <a:endParaRPr lang="en-GB" sz="2000" dirty="0">
                <a:solidFill>
                  <a:schemeClr val="bg1"/>
                </a:solidFill>
              </a:endParaRPr>
            </a:p>
          </p:txBody>
        </p:sp>
      </p:grpSp>
      <p:sp>
        <p:nvSpPr>
          <p:cNvPr id="55" name="Rectangle 54"/>
          <p:cNvSpPr/>
          <p:nvPr/>
        </p:nvSpPr>
        <p:spPr>
          <a:xfrm>
            <a:off x="6444207" y="764405"/>
            <a:ext cx="2448272" cy="393713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55082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Post-Event Analysis</a:t>
            </a:r>
            <a:endParaRPr lang="en-GB" dirty="0"/>
          </a:p>
        </p:txBody>
      </p:sp>
      <p:sp>
        <p:nvSpPr>
          <p:cNvPr id="5" name="Slide Number Placeholder 4"/>
          <p:cNvSpPr>
            <a:spLocks noGrp="1"/>
          </p:cNvSpPr>
          <p:nvPr>
            <p:ph type="sldNum" sz="quarter" idx="4"/>
          </p:nvPr>
        </p:nvSpPr>
        <p:spPr/>
        <p:txBody>
          <a:bodyPr/>
          <a:lstStyle/>
          <a:p>
            <a:fld id="{DF441E96-6251-4381-8D2A-634956F20C97}" type="slidenum">
              <a:rPr lang="en-GB" smtClean="0"/>
              <a:pPr/>
              <a:t>15</a:t>
            </a:fld>
            <a:endParaRPr lang="en-GB" dirty="0"/>
          </a:p>
        </p:txBody>
      </p:sp>
      <p:grpSp>
        <p:nvGrpSpPr>
          <p:cNvPr id="14" name="Group 13"/>
          <p:cNvGrpSpPr/>
          <p:nvPr/>
        </p:nvGrpSpPr>
        <p:grpSpPr>
          <a:xfrm>
            <a:off x="2407306" y="3087741"/>
            <a:ext cx="1037548" cy="970285"/>
            <a:chOff x="297709" y="3645324"/>
            <a:chExt cx="1015984" cy="942801"/>
          </a:xfrm>
        </p:grpSpPr>
        <p:sp>
          <p:nvSpPr>
            <p:cNvPr id="13" name="Flowchart: Internal Storage 12"/>
            <p:cNvSpPr/>
            <p:nvPr/>
          </p:nvSpPr>
          <p:spPr>
            <a:xfrm>
              <a:off x="501525" y="3645324"/>
              <a:ext cx="812168" cy="812168"/>
            </a:xfrm>
            <a:prstGeom prst="flowChartInternalStorag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200" dirty="0" smtClean="0"/>
                <a:t>Debrief Reports</a:t>
              </a:r>
              <a:endParaRPr lang="en-GB" sz="1200" dirty="0"/>
            </a:p>
          </p:txBody>
        </p:sp>
        <p:sp>
          <p:nvSpPr>
            <p:cNvPr id="12" name="Flowchart: Internal Storage 11"/>
            <p:cNvSpPr/>
            <p:nvPr/>
          </p:nvSpPr>
          <p:spPr>
            <a:xfrm>
              <a:off x="399617" y="3713675"/>
              <a:ext cx="812168" cy="812168"/>
            </a:xfrm>
            <a:prstGeom prst="flowChartInternalStorag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200" dirty="0" smtClean="0"/>
                <a:t>Debrief Reports</a:t>
              </a:r>
              <a:endParaRPr lang="en-GB" sz="1200" dirty="0"/>
            </a:p>
          </p:txBody>
        </p:sp>
        <p:sp>
          <p:nvSpPr>
            <p:cNvPr id="11" name="Flowchart: Internal Storage 10"/>
            <p:cNvSpPr/>
            <p:nvPr/>
          </p:nvSpPr>
          <p:spPr>
            <a:xfrm>
              <a:off x="297709" y="3775957"/>
              <a:ext cx="812168" cy="812168"/>
            </a:xfrm>
            <a:prstGeom prst="flowChartInternalStorag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200" dirty="0" smtClean="0"/>
                <a:t>Debrief Reports</a:t>
              </a:r>
              <a:endParaRPr lang="en-GB" sz="1200" dirty="0"/>
            </a:p>
          </p:txBody>
        </p:sp>
      </p:grpSp>
      <p:sp>
        <p:nvSpPr>
          <p:cNvPr id="17" name="TextBox 16"/>
          <p:cNvSpPr txBox="1"/>
          <p:nvPr/>
        </p:nvSpPr>
        <p:spPr>
          <a:xfrm>
            <a:off x="785483" y="3746497"/>
            <a:ext cx="1276223" cy="646331"/>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ct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solidFill>
                  <a:schemeClr val="tx1"/>
                </a:solidFill>
              </a:rPr>
              <a:t>Operator Behaviours</a:t>
            </a:r>
          </a:p>
        </p:txBody>
      </p:sp>
      <p:pic>
        <p:nvPicPr>
          <p:cNvPr id="3" name="Picture 2"/>
          <p:cNvPicPr>
            <a:picLocks noChangeAspect="1"/>
          </p:cNvPicPr>
          <p:nvPr/>
        </p:nvPicPr>
        <p:blipFill>
          <a:blip r:embed="rId3"/>
          <a:stretch>
            <a:fillRect/>
          </a:stretch>
        </p:blipFill>
        <p:spPr>
          <a:xfrm>
            <a:off x="6317581" y="2427531"/>
            <a:ext cx="1499632" cy="1148476"/>
          </a:xfrm>
          <a:prstGeom prst="rect">
            <a:avLst/>
          </a:prstGeom>
          <a:ln w="19050">
            <a:noFill/>
          </a:ln>
        </p:spPr>
      </p:pic>
      <p:sp>
        <p:nvSpPr>
          <p:cNvPr id="8" name="Rounded Rectangle 7"/>
          <p:cNvSpPr/>
          <p:nvPr/>
        </p:nvSpPr>
        <p:spPr>
          <a:xfrm>
            <a:off x="193264" y="1103014"/>
            <a:ext cx="1728192" cy="43038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smtClean="0">
                <a:solidFill>
                  <a:schemeClr val="tx1"/>
                </a:solidFill>
              </a:rPr>
              <a:t>Combat 1</a:t>
            </a:r>
            <a:endParaRPr lang="en-GB" b="1">
              <a:solidFill>
                <a:schemeClr val="tx1"/>
              </a:solidFill>
            </a:endParaRPr>
          </a:p>
        </p:txBody>
      </p:sp>
      <p:sp>
        <p:nvSpPr>
          <p:cNvPr id="49" name="Rounded Rectangle 48"/>
          <p:cNvSpPr/>
          <p:nvPr/>
        </p:nvSpPr>
        <p:spPr>
          <a:xfrm>
            <a:off x="193264" y="1605517"/>
            <a:ext cx="1728192" cy="43038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smtClean="0">
                <a:solidFill>
                  <a:schemeClr val="tx1"/>
                </a:solidFill>
              </a:rPr>
              <a:t>Combat 2</a:t>
            </a:r>
            <a:endParaRPr lang="en-GB" b="1" dirty="0">
              <a:solidFill>
                <a:schemeClr val="tx1"/>
              </a:solidFill>
            </a:endParaRPr>
          </a:p>
        </p:txBody>
      </p:sp>
      <p:sp>
        <p:nvSpPr>
          <p:cNvPr id="50" name="Rounded Rectangle 49"/>
          <p:cNvSpPr/>
          <p:nvPr/>
        </p:nvSpPr>
        <p:spPr>
          <a:xfrm>
            <a:off x="193264" y="2328814"/>
            <a:ext cx="1728192" cy="43038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smtClean="0">
                <a:solidFill>
                  <a:schemeClr val="tx1"/>
                </a:solidFill>
              </a:rPr>
              <a:t>Combat N</a:t>
            </a:r>
            <a:endParaRPr lang="en-GB" b="1" dirty="0">
              <a:solidFill>
                <a:schemeClr val="tx1"/>
              </a:solidFill>
            </a:endParaRPr>
          </a:p>
        </p:txBody>
      </p:sp>
      <p:sp>
        <p:nvSpPr>
          <p:cNvPr id="9" name="TextBox 8"/>
          <p:cNvSpPr txBox="1"/>
          <p:nvPr/>
        </p:nvSpPr>
        <p:spPr>
          <a:xfrm>
            <a:off x="885678" y="1931147"/>
            <a:ext cx="343364" cy="369332"/>
          </a:xfrm>
          <a:prstGeom prst="rect">
            <a:avLst/>
          </a:prstGeom>
          <a:noFill/>
        </p:spPr>
        <p:txBody>
          <a:bodyPr wrap="none" rtlCol="0">
            <a:spAutoFit/>
          </a:bodyPr>
          <a:lstStyle/>
          <a:p>
            <a:r>
              <a:rPr lang="en-GB" dirty="0" smtClean="0"/>
              <a:t>…</a:t>
            </a:r>
            <a:endParaRPr lang="en-GB" dirty="0"/>
          </a:p>
        </p:txBody>
      </p:sp>
      <p:sp>
        <p:nvSpPr>
          <p:cNvPr id="10" name="Right Brace 9"/>
          <p:cNvSpPr/>
          <p:nvPr/>
        </p:nvSpPr>
        <p:spPr>
          <a:xfrm>
            <a:off x="1748756" y="968647"/>
            <a:ext cx="625901" cy="1924999"/>
          </a:xfrm>
          <a:prstGeom prst="rightBrace">
            <a:avLst/>
          </a:prstGeom>
          <a:ln w="19050">
            <a:solidFill>
              <a:srgbClr val="C00000"/>
            </a:solidFill>
          </a:ln>
        </p:spPr>
        <p:style>
          <a:lnRef idx="1">
            <a:schemeClr val="accent4"/>
          </a:lnRef>
          <a:fillRef idx="0">
            <a:schemeClr val="accent4"/>
          </a:fillRef>
          <a:effectRef idx="0">
            <a:schemeClr val="accent4"/>
          </a:effectRef>
          <a:fontRef idx="minor">
            <a:schemeClr val="tx1"/>
          </a:fontRef>
        </p:style>
        <p:txBody>
          <a:bodyPr rtlCol="0" anchor="ctr"/>
          <a:lstStyle/>
          <a:p>
            <a:pPr algn="ctr"/>
            <a:endParaRPr lang="en-GB"/>
          </a:p>
        </p:txBody>
      </p:sp>
      <p:sp>
        <p:nvSpPr>
          <p:cNvPr id="51" name="Rectangle 50"/>
          <p:cNvSpPr/>
          <p:nvPr/>
        </p:nvSpPr>
        <p:spPr>
          <a:xfrm>
            <a:off x="2516309" y="1210234"/>
            <a:ext cx="1827866" cy="14418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b="1" dirty="0" smtClean="0"/>
              <a:t>Data Extraction &amp; Collation</a:t>
            </a:r>
            <a:endParaRPr lang="en-GB" b="1" dirty="0"/>
          </a:p>
        </p:txBody>
      </p:sp>
      <p:sp>
        <p:nvSpPr>
          <p:cNvPr id="52" name="Right Arrow 51"/>
          <p:cNvSpPr/>
          <p:nvPr/>
        </p:nvSpPr>
        <p:spPr>
          <a:xfrm>
            <a:off x="4448246" y="1210234"/>
            <a:ext cx="1693986" cy="58607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Outcomes</a:t>
            </a:r>
            <a:endParaRPr lang="en-GB" b="1" dirty="0"/>
          </a:p>
        </p:txBody>
      </p:sp>
      <p:sp>
        <p:nvSpPr>
          <p:cNvPr id="53" name="Right Arrow 52"/>
          <p:cNvSpPr/>
          <p:nvPr/>
        </p:nvSpPr>
        <p:spPr>
          <a:xfrm>
            <a:off x="4448246" y="1930757"/>
            <a:ext cx="1693986" cy="576827"/>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Data Analysis</a:t>
            </a:r>
            <a:endParaRPr lang="en-GB" b="1" dirty="0"/>
          </a:p>
        </p:txBody>
      </p:sp>
      <p:sp>
        <p:nvSpPr>
          <p:cNvPr id="54" name="Rectangle 53"/>
          <p:cNvSpPr/>
          <p:nvPr/>
        </p:nvSpPr>
        <p:spPr>
          <a:xfrm>
            <a:off x="6259669" y="1109898"/>
            <a:ext cx="2632811" cy="72854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Measure of Effectiveness</a:t>
            </a:r>
            <a:endParaRPr lang="en-GB" b="1" dirty="0">
              <a:solidFill>
                <a:schemeClr val="tx1"/>
              </a:solidFill>
            </a:endParaRPr>
          </a:p>
        </p:txBody>
      </p:sp>
      <p:sp>
        <p:nvSpPr>
          <p:cNvPr id="55" name="Bent-Up Arrow 54"/>
          <p:cNvSpPr/>
          <p:nvPr/>
        </p:nvSpPr>
        <p:spPr>
          <a:xfrm rot="5400000">
            <a:off x="1060825" y="2662813"/>
            <a:ext cx="1092558" cy="1428986"/>
          </a:xfrm>
          <a:prstGeom prst="bentUpArrow">
            <a:avLst>
              <a:gd name="adj1" fmla="val 26724"/>
              <a:gd name="adj2" fmla="val 26353"/>
              <a:gd name="adj3" fmla="val 26419"/>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ight Arrow 55"/>
          <p:cNvSpPr/>
          <p:nvPr/>
        </p:nvSpPr>
        <p:spPr>
          <a:xfrm>
            <a:off x="3634262" y="3328794"/>
            <a:ext cx="2507970" cy="576827"/>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Observations</a:t>
            </a:r>
            <a:endParaRPr lang="en-GB" b="1" dirty="0"/>
          </a:p>
        </p:txBody>
      </p:sp>
      <p:sp>
        <p:nvSpPr>
          <p:cNvPr id="22" name="Right Triangle 21"/>
          <p:cNvSpPr/>
          <p:nvPr/>
        </p:nvSpPr>
        <p:spPr>
          <a:xfrm rot="5400000">
            <a:off x="7238" y="5145"/>
            <a:ext cx="190341" cy="190341"/>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6259668" y="2007705"/>
            <a:ext cx="2632811" cy="250826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smtClean="0">
                <a:solidFill>
                  <a:schemeClr val="tx1"/>
                </a:solidFill>
              </a:rPr>
              <a:t>Detailed Investigations</a:t>
            </a:r>
            <a:endParaRPr lang="en-GB" b="1" dirty="0">
              <a:solidFill>
                <a:schemeClr val="tx1"/>
              </a:solidFill>
            </a:endParaRPr>
          </a:p>
        </p:txBody>
      </p:sp>
      <p:pic>
        <p:nvPicPr>
          <p:cNvPr id="15" name="Picture 14"/>
          <p:cNvPicPr>
            <a:picLocks noChangeAspect="1"/>
          </p:cNvPicPr>
          <p:nvPr/>
        </p:nvPicPr>
        <p:blipFill rotWithShape="1">
          <a:blip r:embed="rId4"/>
          <a:srcRect b="12722"/>
          <a:stretch/>
        </p:blipFill>
        <p:spPr>
          <a:xfrm>
            <a:off x="7833229" y="3467534"/>
            <a:ext cx="1030313" cy="979045"/>
          </a:xfrm>
          <a:prstGeom prst="rect">
            <a:avLst/>
          </a:prstGeom>
        </p:spPr>
      </p:pic>
      <p:pic>
        <p:nvPicPr>
          <p:cNvPr id="18" name="Picture 17"/>
          <p:cNvPicPr>
            <a:picLocks noChangeAspect="1"/>
          </p:cNvPicPr>
          <p:nvPr/>
        </p:nvPicPr>
        <p:blipFill rotWithShape="1">
          <a:blip r:embed="rId5"/>
          <a:srcRect l="18718" r="21768" b="10623"/>
          <a:stretch/>
        </p:blipFill>
        <p:spPr>
          <a:xfrm>
            <a:off x="6534079" y="3561784"/>
            <a:ext cx="936104" cy="948104"/>
          </a:xfrm>
          <a:prstGeom prst="rect">
            <a:avLst/>
          </a:prstGeom>
        </p:spPr>
      </p:pic>
      <p:pic>
        <p:nvPicPr>
          <p:cNvPr id="20" name="Content Placeholder 19"/>
          <p:cNvPicPr>
            <a:picLocks noGrp="1" noChangeAspect="1"/>
          </p:cNvPicPr>
          <p:nvPr>
            <p:ph sz="quarter" idx="10"/>
          </p:nvPr>
        </p:nvPicPr>
        <p:blipFill>
          <a:blip r:embed="rId6"/>
          <a:stretch>
            <a:fillRect/>
          </a:stretch>
        </p:blipFill>
        <p:spPr>
          <a:xfrm>
            <a:off x="7711646" y="2495861"/>
            <a:ext cx="1237595" cy="902286"/>
          </a:xfrm>
          <a:prstGeom prst="rect">
            <a:avLst/>
          </a:prstGeom>
        </p:spPr>
      </p:pic>
    </p:spTree>
    <p:extLst>
      <p:ext uri="{BB962C8B-B14F-4D97-AF65-F5344CB8AC3E}">
        <p14:creationId xmlns:p14="http://schemas.microsoft.com/office/powerpoint/2010/main" val="7105547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Summary / Conclusions</a:t>
            </a:r>
            <a:endParaRPr lang="en-GB" dirty="0"/>
          </a:p>
        </p:txBody>
      </p:sp>
      <p:sp>
        <p:nvSpPr>
          <p:cNvPr id="3" name="Content Placeholder 2"/>
          <p:cNvSpPr>
            <a:spLocks noGrp="1"/>
          </p:cNvSpPr>
          <p:nvPr>
            <p:ph sz="quarter" idx="10"/>
          </p:nvPr>
        </p:nvSpPr>
        <p:spPr>
          <a:xfrm>
            <a:off x="407018" y="802376"/>
            <a:ext cx="8053414" cy="3942159"/>
          </a:xfrm>
        </p:spPr>
        <p:txBody>
          <a:bodyPr>
            <a:normAutofit/>
          </a:bodyPr>
          <a:lstStyle/>
          <a:p>
            <a:pPr>
              <a:lnSpc>
                <a:spcPct val="150000"/>
              </a:lnSpc>
            </a:pPr>
            <a:r>
              <a:rPr lang="en-GB" sz="2800" dirty="0" smtClean="0"/>
              <a:t>Know your Assumptions</a:t>
            </a:r>
          </a:p>
          <a:p>
            <a:pPr>
              <a:lnSpc>
                <a:spcPct val="150000"/>
              </a:lnSpc>
            </a:pPr>
            <a:r>
              <a:rPr lang="en-GB" sz="2800" dirty="0" smtClean="0"/>
              <a:t>Control for Confounders</a:t>
            </a:r>
          </a:p>
          <a:p>
            <a:pPr>
              <a:lnSpc>
                <a:spcPct val="150000"/>
              </a:lnSpc>
            </a:pPr>
            <a:r>
              <a:rPr lang="en-GB" sz="2800" dirty="0" smtClean="0"/>
              <a:t>Observations First</a:t>
            </a:r>
            <a:endParaRPr lang="en-GB" sz="2800" dirty="0"/>
          </a:p>
          <a:p>
            <a:pPr>
              <a:lnSpc>
                <a:spcPct val="150000"/>
              </a:lnSpc>
            </a:pPr>
            <a:r>
              <a:rPr lang="en-GB" sz="2800" dirty="0" smtClean="0"/>
              <a:t>Live Exploratory Testing</a:t>
            </a:r>
          </a:p>
          <a:p>
            <a:pPr>
              <a:lnSpc>
                <a:spcPct val="150000"/>
              </a:lnSpc>
            </a:pPr>
            <a:r>
              <a:rPr lang="en-GB" sz="2800" dirty="0" smtClean="0"/>
              <a:t>How to capture value?</a:t>
            </a:r>
          </a:p>
        </p:txBody>
      </p:sp>
      <p:sp>
        <p:nvSpPr>
          <p:cNvPr id="5" name="Slide Number Placeholder 4"/>
          <p:cNvSpPr>
            <a:spLocks noGrp="1"/>
          </p:cNvSpPr>
          <p:nvPr>
            <p:ph type="sldNum" sz="quarter" idx="4"/>
          </p:nvPr>
        </p:nvSpPr>
        <p:spPr/>
        <p:txBody>
          <a:bodyPr/>
          <a:lstStyle/>
          <a:p>
            <a:fld id="{DF441E96-6251-4381-8D2A-634956F20C97}" type="slidenum">
              <a:rPr lang="en-GB" smtClean="0"/>
              <a:pPr/>
              <a:t>16</a:t>
            </a:fld>
            <a:endParaRPr lang="en-GB" dirty="0"/>
          </a:p>
        </p:txBody>
      </p:sp>
      <p:pic>
        <p:nvPicPr>
          <p:cNvPr id="7" name="Picture 6"/>
          <p:cNvPicPr>
            <a:picLocks noChangeAspect="1"/>
          </p:cNvPicPr>
          <p:nvPr/>
        </p:nvPicPr>
        <p:blipFill>
          <a:blip r:embed="rId3"/>
          <a:stretch>
            <a:fillRect/>
          </a:stretch>
        </p:blipFill>
        <p:spPr>
          <a:xfrm>
            <a:off x="5940152" y="2520393"/>
            <a:ext cx="2376264" cy="2224142"/>
          </a:xfrm>
          <a:prstGeom prst="rect">
            <a:avLst/>
          </a:prstGeom>
        </p:spPr>
      </p:pic>
      <p:grpSp>
        <p:nvGrpSpPr>
          <p:cNvPr id="8" name="Group 7"/>
          <p:cNvGrpSpPr/>
          <p:nvPr/>
        </p:nvGrpSpPr>
        <p:grpSpPr>
          <a:xfrm>
            <a:off x="5376080" y="1097973"/>
            <a:ext cx="1037548" cy="970285"/>
            <a:chOff x="297709" y="3645324"/>
            <a:chExt cx="1015984" cy="942801"/>
          </a:xfrm>
        </p:grpSpPr>
        <p:sp>
          <p:nvSpPr>
            <p:cNvPr id="9" name="Flowchart: Internal Storage 8"/>
            <p:cNvSpPr/>
            <p:nvPr/>
          </p:nvSpPr>
          <p:spPr>
            <a:xfrm>
              <a:off x="501525" y="3645324"/>
              <a:ext cx="812168" cy="812168"/>
            </a:xfrm>
            <a:prstGeom prst="flowChartInternalStorag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200" dirty="0" smtClean="0"/>
                <a:t>Debrief Reports</a:t>
              </a:r>
              <a:endParaRPr lang="en-GB" sz="1200" dirty="0"/>
            </a:p>
          </p:txBody>
        </p:sp>
        <p:sp>
          <p:nvSpPr>
            <p:cNvPr id="10" name="Flowchart: Internal Storage 9"/>
            <p:cNvSpPr/>
            <p:nvPr/>
          </p:nvSpPr>
          <p:spPr>
            <a:xfrm>
              <a:off x="399617" y="3713675"/>
              <a:ext cx="812168" cy="812168"/>
            </a:xfrm>
            <a:prstGeom prst="flowChartInternalStorag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200" dirty="0" smtClean="0"/>
                <a:t>Debrief Reports</a:t>
              </a:r>
              <a:endParaRPr lang="en-GB" sz="1200" dirty="0"/>
            </a:p>
          </p:txBody>
        </p:sp>
        <p:sp>
          <p:nvSpPr>
            <p:cNvPr id="11" name="Flowchart: Internal Storage 10"/>
            <p:cNvSpPr/>
            <p:nvPr/>
          </p:nvSpPr>
          <p:spPr>
            <a:xfrm>
              <a:off x="297709" y="3775957"/>
              <a:ext cx="812168" cy="812168"/>
            </a:xfrm>
            <a:prstGeom prst="flowChartInternalStorag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200" dirty="0" smtClean="0"/>
                <a:t>Debrief Reports</a:t>
              </a:r>
              <a:endParaRPr lang="en-GB" sz="1200" dirty="0"/>
            </a:p>
          </p:txBody>
        </p:sp>
      </p:grpSp>
      <p:pic>
        <p:nvPicPr>
          <p:cNvPr id="12" name="Picture 11"/>
          <p:cNvPicPr>
            <a:picLocks noChangeAspect="1"/>
          </p:cNvPicPr>
          <p:nvPr/>
        </p:nvPicPr>
        <p:blipFill>
          <a:blip r:embed="rId4"/>
          <a:stretch>
            <a:fillRect/>
          </a:stretch>
        </p:blipFill>
        <p:spPr>
          <a:xfrm>
            <a:off x="7252499" y="1022191"/>
            <a:ext cx="1640409" cy="1256289"/>
          </a:xfrm>
          <a:prstGeom prst="rect">
            <a:avLst/>
          </a:prstGeom>
          <a:ln w="19050">
            <a:solidFill>
              <a:schemeClr val="tx1"/>
            </a:solidFill>
          </a:ln>
        </p:spPr>
      </p:pic>
      <p:sp>
        <p:nvSpPr>
          <p:cNvPr id="13" name="Right Arrow 12"/>
          <p:cNvSpPr/>
          <p:nvPr/>
        </p:nvSpPr>
        <p:spPr>
          <a:xfrm>
            <a:off x="6517659" y="1294703"/>
            <a:ext cx="630809" cy="576827"/>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14" name="Right Triangle 13"/>
          <p:cNvSpPr/>
          <p:nvPr/>
        </p:nvSpPr>
        <p:spPr>
          <a:xfrm rot="5400000">
            <a:off x="7238" y="5145"/>
            <a:ext cx="190341" cy="190341"/>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56595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pPr marL="285750" indent="-285750"/>
            <a:r>
              <a:rPr lang="en-GB" sz="2400" dirty="0" smtClean="0"/>
              <a:t>Definitions:</a:t>
            </a:r>
          </a:p>
          <a:p>
            <a:pPr marL="685800" lvl="1"/>
            <a:r>
              <a:rPr lang="en-GB" sz="1800" dirty="0" smtClean="0"/>
              <a:t>OA </a:t>
            </a:r>
            <a:r>
              <a:rPr lang="en-GB" sz="1800" dirty="0"/>
              <a:t>&amp; Experimentation</a:t>
            </a:r>
          </a:p>
          <a:p>
            <a:pPr marL="685800" lvl="1"/>
            <a:r>
              <a:rPr lang="en-GB" sz="1800" dirty="0"/>
              <a:t>OITL Simulation</a:t>
            </a:r>
          </a:p>
          <a:p>
            <a:pPr marL="285750" indent="-285750"/>
            <a:r>
              <a:rPr lang="en-GB" sz="2400" dirty="0" smtClean="0"/>
              <a:t>Planning</a:t>
            </a:r>
          </a:p>
          <a:p>
            <a:pPr marL="285750" indent="-285750"/>
            <a:r>
              <a:rPr lang="en-GB" sz="2400" dirty="0" smtClean="0"/>
              <a:t>Delivery</a:t>
            </a:r>
          </a:p>
          <a:p>
            <a:pPr marL="285750" indent="-285750"/>
            <a:r>
              <a:rPr lang="en-GB" sz="2400" dirty="0" smtClean="0"/>
              <a:t>Analysis</a:t>
            </a:r>
          </a:p>
          <a:p>
            <a:pPr marL="285750" indent="-285750"/>
            <a:r>
              <a:rPr lang="en-GB" sz="2400" dirty="0" smtClean="0"/>
              <a:t>Summary</a:t>
            </a:r>
          </a:p>
        </p:txBody>
      </p:sp>
      <p:sp>
        <p:nvSpPr>
          <p:cNvPr id="6" name="Title 5"/>
          <p:cNvSpPr>
            <a:spLocks noGrp="1"/>
          </p:cNvSpPr>
          <p:nvPr>
            <p:ph type="title"/>
          </p:nvPr>
        </p:nvSpPr>
        <p:spPr>
          <a:xfrm>
            <a:off x="1281520" y="122455"/>
            <a:ext cx="7610960" cy="577087"/>
          </a:xfrm>
        </p:spPr>
        <p:txBody>
          <a:bodyPr/>
          <a:lstStyle/>
          <a:p>
            <a:r>
              <a:rPr lang="en-GB" dirty="0" smtClean="0"/>
              <a:t>Contents</a:t>
            </a:r>
            <a:endParaRPr lang="en-GB" dirty="0"/>
          </a:p>
        </p:txBody>
      </p:sp>
      <p:sp>
        <p:nvSpPr>
          <p:cNvPr id="3" name="Slide Number Placeholder 2"/>
          <p:cNvSpPr>
            <a:spLocks noGrp="1"/>
          </p:cNvSpPr>
          <p:nvPr>
            <p:ph type="sldNum" sz="quarter" idx="4"/>
          </p:nvPr>
        </p:nvSpPr>
        <p:spPr/>
        <p:txBody>
          <a:bodyPr/>
          <a:lstStyle/>
          <a:p>
            <a:fld id="{DF441E96-6251-4381-8D2A-634956F20C97}" type="slidenum">
              <a:rPr lang="en-GB" smtClean="0"/>
              <a:pPr/>
              <a:t>2</a:t>
            </a:fld>
            <a:endParaRPr lang="en-GB" dirty="0"/>
          </a:p>
        </p:txBody>
      </p:sp>
    </p:spTree>
    <p:extLst>
      <p:ext uri="{BB962C8B-B14F-4D97-AF65-F5344CB8AC3E}">
        <p14:creationId xmlns:p14="http://schemas.microsoft.com/office/powerpoint/2010/main" val="3071829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Operational Analysis at MBDA?</a:t>
            </a:r>
          </a:p>
        </p:txBody>
      </p:sp>
      <p:sp>
        <p:nvSpPr>
          <p:cNvPr id="5" name="Slide Number Placeholder 4"/>
          <p:cNvSpPr>
            <a:spLocks noGrp="1"/>
          </p:cNvSpPr>
          <p:nvPr>
            <p:ph type="sldNum" sz="quarter" idx="4"/>
          </p:nvPr>
        </p:nvSpPr>
        <p:spPr/>
        <p:txBody>
          <a:bodyPr/>
          <a:lstStyle/>
          <a:p>
            <a:fld id="{DF441E96-6251-4381-8D2A-634956F20C97}" type="slidenum">
              <a:rPr lang="en-GB" smtClean="0"/>
              <a:pPr/>
              <a:t>3</a:t>
            </a:fld>
            <a:endParaRPr lang="en-GB" dirty="0"/>
          </a:p>
        </p:txBody>
      </p:sp>
      <p:sp>
        <p:nvSpPr>
          <p:cNvPr id="7" name="Pentagon 6"/>
          <p:cNvSpPr/>
          <p:nvPr/>
        </p:nvSpPr>
        <p:spPr>
          <a:xfrm>
            <a:off x="7089435" y="727956"/>
            <a:ext cx="2016224" cy="446791"/>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000" dirty="0">
                <a:effectLst>
                  <a:outerShdw blurRad="38100" dist="38100" dir="2700000" algn="tl">
                    <a:srgbClr val="000000">
                      <a:alpha val="43137"/>
                    </a:srgbClr>
                  </a:outerShdw>
                </a:effectLst>
              </a:rPr>
              <a:t>IN SERVICE</a:t>
            </a:r>
          </a:p>
        </p:txBody>
      </p:sp>
      <p:sp>
        <p:nvSpPr>
          <p:cNvPr id="9" name="Pentagon 8"/>
          <p:cNvSpPr/>
          <p:nvPr/>
        </p:nvSpPr>
        <p:spPr>
          <a:xfrm>
            <a:off x="6297347" y="727956"/>
            <a:ext cx="1368152" cy="446791"/>
          </a:xfrm>
          <a:prstGeom prst="homePlat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000" dirty="0" smtClean="0">
                <a:effectLst>
                  <a:outerShdw blurRad="38100" dist="38100" dir="2700000" algn="tl">
                    <a:srgbClr val="000000">
                      <a:alpha val="43137"/>
                    </a:srgbClr>
                  </a:outerShdw>
                </a:effectLst>
              </a:rPr>
              <a:t>DEMO</a:t>
            </a:r>
            <a:endParaRPr lang="en-GB" sz="2000" dirty="0">
              <a:effectLst>
                <a:outerShdw blurRad="38100" dist="38100" dir="2700000" algn="tl">
                  <a:srgbClr val="000000">
                    <a:alpha val="43137"/>
                  </a:srgbClr>
                </a:outerShdw>
              </a:effectLst>
            </a:endParaRPr>
          </a:p>
        </p:txBody>
      </p:sp>
      <p:sp>
        <p:nvSpPr>
          <p:cNvPr id="10" name="Pentagon 9"/>
          <p:cNvSpPr/>
          <p:nvPr/>
        </p:nvSpPr>
        <p:spPr>
          <a:xfrm>
            <a:off x="4466768" y="731591"/>
            <a:ext cx="2262000" cy="443841"/>
          </a:xfrm>
          <a:prstGeom prst="homePlat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effectLst>
                  <a:outerShdw blurRad="38100" dist="38100" dir="2700000" algn="tl">
                    <a:srgbClr val="000000">
                      <a:alpha val="43137"/>
                    </a:srgbClr>
                  </a:outerShdw>
                </a:effectLst>
              </a:rPr>
              <a:t>ASSESSMENT</a:t>
            </a:r>
            <a:endParaRPr lang="en-GB" sz="2000" dirty="0">
              <a:effectLst>
                <a:outerShdw blurRad="38100" dist="38100" dir="2700000" algn="tl">
                  <a:srgbClr val="000000">
                    <a:alpha val="43137"/>
                  </a:srgbClr>
                </a:outerShdw>
              </a:effectLst>
            </a:endParaRPr>
          </a:p>
        </p:txBody>
      </p:sp>
      <p:sp>
        <p:nvSpPr>
          <p:cNvPr id="11" name="Pentagon 10"/>
          <p:cNvSpPr/>
          <p:nvPr/>
        </p:nvSpPr>
        <p:spPr>
          <a:xfrm>
            <a:off x="2354362" y="727956"/>
            <a:ext cx="2454974" cy="446791"/>
          </a:xfrm>
          <a:prstGeom prst="homePlate">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effectLst>
                  <a:outerShdw blurRad="38100" dist="38100" dir="2700000" algn="tl">
                    <a:srgbClr val="000000">
                      <a:alpha val="43137"/>
                    </a:srgbClr>
                  </a:outerShdw>
                </a:effectLst>
              </a:rPr>
              <a:t>CONCEPT</a:t>
            </a:r>
          </a:p>
        </p:txBody>
      </p:sp>
      <p:sp>
        <p:nvSpPr>
          <p:cNvPr id="13" name="Pentagon 12"/>
          <p:cNvSpPr/>
          <p:nvPr/>
        </p:nvSpPr>
        <p:spPr>
          <a:xfrm>
            <a:off x="108965" y="727956"/>
            <a:ext cx="2731997" cy="446791"/>
          </a:xfrm>
          <a:prstGeom prst="homePlate">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effectLst>
                  <a:outerShdw blurRad="38100" dist="38100" dir="2700000" algn="tl">
                    <a:srgbClr val="000000">
                      <a:alpha val="43137"/>
                    </a:srgbClr>
                  </a:outerShdw>
                </a:effectLst>
              </a:rPr>
              <a:t>“PRE-CONCEPT”</a:t>
            </a:r>
            <a:endParaRPr lang="en-GB" sz="2000" dirty="0">
              <a:effectLst>
                <a:outerShdw blurRad="38100" dist="38100" dir="2700000" algn="tl">
                  <a:srgbClr val="000000">
                    <a:alpha val="43137"/>
                  </a:srgbClr>
                </a:outerShdw>
              </a:effectLst>
            </a:endParaRPr>
          </a:p>
        </p:txBody>
      </p:sp>
      <p:sp>
        <p:nvSpPr>
          <p:cNvPr id="14" name="Rectangle 13"/>
          <p:cNvSpPr/>
          <p:nvPr/>
        </p:nvSpPr>
        <p:spPr>
          <a:xfrm>
            <a:off x="296745" y="2221160"/>
            <a:ext cx="1800000" cy="720000"/>
          </a:xfrm>
          <a:prstGeom prst="rect">
            <a:avLst/>
          </a:prstGeom>
          <a:solidFill>
            <a:srgbClr val="215968"/>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Capability Needs </a:t>
            </a:r>
          </a:p>
        </p:txBody>
      </p:sp>
      <p:sp>
        <p:nvSpPr>
          <p:cNvPr id="16" name="Rectangle 15"/>
          <p:cNvSpPr/>
          <p:nvPr/>
        </p:nvSpPr>
        <p:spPr>
          <a:xfrm>
            <a:off x="7089435" y="1553605"/>
            <a:ext cx="1742254" cy="1512168"/>
          </a:xfrm>
          <a:prstGeom prst="rect">
            <a:avLst/>
          </a:prstGeom>
          <a:gradFill flip="none" rotWithShape="1">
            <a:gsLst>
              <a:gs pos="0">
                <a:srgbClr val="93CDDD"/>
              </a:gs>
              <a:gs pos="74000">
                <a:srgbClr val="B7DEE8"/>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solidFill>
                  <a:schemeClr val="tx1"/>
                </a:solidFill>
              </a:rPr>
              <a:t>Mid-life </a:t>
            </a:r>
            <a:r>
              <a:rPr lang="en-GB" sz="2200" dirty="0" smtClean="0">
                <a:solidFill>
                  <a:schemeClr val="tx1"/>
                </a:solidFill>
              </a:rPr>
              <a:t>Development</a:t>
            </a:r>
            <a:endParaRPr lang="en-GB" sz="2200" dirty="0">
              <a:solidFill>
                <a:schemeClr val="tx1"/>
              </a:solidFill>
            </a:endParaRPr>
          </a:p>
        </p:txBody>
      </p:sp>
      <p:sp>
        <p:nvSpPr>
          <p:cNvPr id="17" name="Rectangle 16"/>
          <p:cNvSpPr/>
          <p:nvPr/>
        </p:nvSpPr>
        <p:spPr>
          <a:xfrm>
            <a:off x="2375197" y="2220041"/>
            <a:ext cx="1800000" cy="720000"/>
          </a:xfrm>
          <a:prstGeom prst="rect">
            <a:avLst/>
          </a:prstGeom>
          <a:gradFill flip="none" rotWithShape="1">
            <a:gsLst>
              <a:gs pos="0">
                <a:srgbClr val="215968"/>
              </a:gs>
              <a:gs pos="100000">
                <a:srgbClr val="31859C"/>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CONEMP  </a:t>
            </a:r>
          </a:p>
        </p:txBody>
      </p:sp>
      <p:sp>
        <p:nvSpPr>
          <p:cNvPr id="18" name="Rectangle 17"/>
          <p:cNvSpPr/>
          <p:nvPr/>
        </p:nvSpPr>
        <p:spPr>
          <a:xfrm>
            <a:off x="305803" y="1336992"/>
            <a:ext cx="1800000" cy="720000"/>
          </a:xfrm>
          <a:prstGeom prst="rect">
            <a:avLst/>
          </a:prstGeom>
          <a:solidFill>
            <a:srgbClr val="215968"/>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Future Environment</a:t>
            </a:r>
          </a:p>
        </p:txBody>
      </p:sp>
      <p:sp>
        <p:nvSpPr>
          <p:cNvPr id="19" name="Rectangle 18"/>
          <p:cNvSpPr/>
          <p:nvPr/>
        </p:nvSpPr>
        <p:spPr>
          <a:xfrm>
            <a:off x="456914" y="3875547"/>
            <a:ext cx="1800000" cy="720000"/>
          </a:xfrm>
          <a:prstGeom prst="rect">
            <a:avLst/>
          </a:prstGeom>
          <a:solidFill>
            <a:srgbClr val="215968"/>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smtClean="0"/>
              <a:t>System Definition</a:t>
            </a:r>
            <a:endParaRPr lang="en-GB" sz="2200" dirty="0"/>
          </a:p>
        </p:txBody>
      </p:sp>
      <p:sp>
        <p:nvSpPr>
          <p:cNvPr id="24" name="Rectangle 23"/>
          <p:cNvSpPr/>
          <p:nvPr/>
        </p:nvSpPr>
        <p:spPr>
          <a:xfrm>
            <a:off x="4256096" y="3050768"/>
            <a:ext cx="1800000" cy="720000"/>
          </a:xfrm>
          <a:prstGeom prst="rect">
            <a:avLst/>
          </a:prstGeom>
          <a:gradFill flip="none" rotWithShape="1">
            <a:gsLst>
              <a:gs pos="61000">
                <a:srgbClr val="31859C"/>
              </a:gs>
              <a:gs pos="100000">
                <a:srgbClr val="4BACC6"/>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Weapon </a:t>
            </a:r>
          </a:p>
          <a:p>
            <a:pPr algn="ctr"/>
            <a:r>
              <a:rPr lang="en-GB" sz="2200" dirty="0"/>
              <a:t>Mix </a:t>
            </a:r>
          </a:p>
        </p:txBody>
      </p:sp>
      <p:sp>
        <p:nvSpPr>
          <p:cNvPr id="21" name="Rectangle 20"/>
          <p:cNvSpPr/>
          <p:nvPr/>
        </p:nvSpPr>
        <p:spPr>
          <a:xfrm>
            <a:off x="2286118" y="1336992"/>
            <a:ext cx="1800000" cy="720000"/>
          </a:xfrm>
          <a:prstGeom prst="rect">
            <a:avLst/>
          </a:prstGeom>
          <a:gradFill flip="none" rotWithShape="1">
            <a:gsLst>
              <a:gs pos="47000">
                <a:srgbClr val="215968"/>
              </a:gs>
              <a:gs pos="100000">
                <a:srgbClr val="31859C"/>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Operational Views</a:t>
            </a:r>
          </a:p>
        </p:txBody>
      </p:sp>
      <p:sp>
        <p:nvSpPr>
          <p:cNvPr id="22" name="Rectangle 21"/>
          <p:cNvSpPr/>
          <p:nvPr/>
        </p:nvSpPr>
        <p:spPr>
          <a:xfrm>
            <a:off x="2407294" y="3888624"/>
            <a:ext cx="1800000" cy="720000"/>
          </a:xfrm>
          <a:prstGeom prst="rect">
            <a:avLst/>
          </a:prstGeom>
          <a:gradFill flip="none" rotWithShape="1">
            <a:gsLst>
              <a:gs pos="99000">
                <a:srgbClr val="4BACC6"/>
              </a:gs>
              <a:gs pos="81000">
                <a:srgbClr val="31859C"/>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smtClean="0"/>
              <a:t>System</a:t>
            </a:r>
          </a:p>
          <a:p>
            <a:pPr algn="ctr"/>
            <a:r>
              <a:rPr lang="en-GB" sz="2200" dirty="0" smtClean="0"/>
              <a:t>Evaluation</a:t>
            </a:r>
            <a:endParaRPr lang="en-GB" sz="2200" dirty="0"/>
          </a:p>
        </p:txBody>
      </p:sp>
      <p:sp>
        <p:nvSpPr>
          <p:cNvPr id="23" name="Rectangle 22"/>
          <p:cNvSpPr/>
          <p:nvPr/>
        </p:nvSpPr>
        <p:spPr>
          <a:xfrm>
            <a:off x="4433578" y="2206784"/>
            <a:ext cx="1800000" cy="720000"/>
          </a:xfrm>
          <a:prstGeom prst="rect">
            <a:avLst/>
          </a:prstGeom>
          <a:gradFill flip="none" rotWithShape="1">
            <a:gsLst>
              <a:gs pos="0">
                <a:srgbClr val="31859C"/>
              </a:gs>
              <a:gs pos="0">
                <a:srgbClr val="4BACC6"/>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Survivability</a:t>
            </a:r>
          </a:p>
        </p:txBody>
      </p:sp>
      <p:sp>
        <p:nvSpPr>
          <p:cNvPr id="25" name="Rectangle 24"/>
          <p:cNvSpPr/>
          <p:nvPr/>
        </p:nvSpPr>
        <p:spPr>
          <a:xfrm>
            <a:off x="4355976" y="1347217"/>
            <a:ext cx="1800000" cy="720000"/>
          </a:xfrm>
          <a:prstGeom prst="rect">
            <a:avLst/>
          </a:prstGeom>
          <a:gradFill flip="none" rotWithShape="1">
            <a:gsLst>
              <a:gs pos="0">
                <a:srgbClr val="31859C"/>
              </a:gs>
              <a:gs pos="37000">
                <a:srgbClr val="4BACC6"/>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System </a:t>
            </a:r>
            <a:endParaRPr lang="en-GB" sz="2200" dirty="0" smtClean="0"/>
          </a:p>
          <a:p>
            <a:pPr algn="ctr"/>
            <a:r>
              <a:rPr lang="en-GB" sz="2200" dirty="0" smtClean="0"/>
              <a:t>Trade-offs </a:t>
            </a:r>
            <a:endParaRPr lang="en-GB" sz="2200" dirty="0"/>
          </a:p>
        </p:txBody>
      </p:sp>
      <p:sp>
        <p:nvSpPr>
          <p:cNvPr id="26" name="Rectangle 25"/>
          <p:cNvSpPr/>
          <p:nvPr/>
        </p:nvSpPr>
        <p:spPr>
          <a:xfrm>
            <a:off x="282625" y="3068295"/>
            <a:ext cx="1800000" cy="720000"/>
          </a:xfrm>
          <a:prstGeom prst="rect">
            <a:avLst/>
          </a:prstGeom>
          <a:solidFill>
            <a:srgbClr val="215968"/>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Target Set</a:t>
            </a:r>
          </a:p>
        </p:txBody>
      </p:sp>
      <p:sp>
        <p:nvSpPr>
          <p:cNvPr id="27" name="Rectangle 26"/>
          <p:cNvSpPr/>
          <p:nvPr/>
        </p:nvSpPr>
        <p:spPr>
          <a:xfrm>
            <a:off x="2256914" y="3055497"/>
            <a:ext cx="1800000" cy="720000"/>
          </a:xfrm>
          <a:prstGeom prst="rect">
            <a:avLst/>
          </a:prstGeom>
          <a:gradFill flip="none" rotWithShape="1">
            <a:gsLst>
              <a:gs pos="0">
                <a:srgbClr val="215968"/>
              </a:gs>
              <a:gs pos="100000">
                <a:srgbClr val="31859C"/>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Vignettes</a:t>
            </a:r>
          </a:p>
        </p:txBody>
      </p:sp>
      <p:sp>
        <p:nvSpPr>
          <p:cNvPr id="29" name="Rectangle 28"/>
          <p:cNvSpPr/>
          <p:nvPr/>
        </p:nvSpPr>
        <p:spPr>
          <a:xfrm>
            <a:off x="4556868" y="3876099"/>
            <a:ext cx="1800000" cy="720000"/>
          </a:xfrm>
          <a:prstGeom prst="rect">
            <a:avLst/>
          </a:prstGeom>
          <a:gradFill flip="none" rotWithShape="1">
            <a:gsLst>
              <a:gs pos="0">
                <a:srgbClr val="31859C"/>
              </a:gs>
              <a:gs pos="100000">
                <a:srgbClr val="93CDDD"/>
              </a:gs>
              <a:gs pos="65000">
                <a:srgbClr val="4BACC6"/>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Battlespace Integration</a:t>
            </a:r>
          </a:p>
        </p:txBody>
      </p:sp>
      <p:sp>
        <p:nvSpPr>
          <p:cNvPr id="3" name="TextBox 2"/>
          <p:cNvSpPr txBox="1"/>
          <p:nvPr/>
        </p:nvSpPr>
        <p:spPr>
          <a:xfrm>
            <a:off x="7377467" y="720518"/>
            <a:ext cx="397866" cy="461665"/>
          </a:xfrm>
          <a:prstGeom prst="rect">
            <a:avLst/>
          </a:prstGeom>
          <a:noFill/>
        </p:spPr>
        <p:txBody>
          <a:bodyPr wrap="none" rtlCol="0">
            <a:spAutoFit/>
          </a:bodyPr>
          <a:lstStyle/>
          <a:p>
            <a:r>
              <a:rPr lang="en-GB" sz="2400" dirty="0" smtClean="0">
                <a:solidFill>
                  <a:schemeClr val="bg1"/>
                </a:solidFill>
              </a:rPr>
              <a:t>…</a:t>
            </a:r>
            <a:endParaRPr lang="en-GB" sz="2400" dirty="0">
              <a:solidFill>
                <a:schemeClr val="bg1"/>
              </a:solidFill>
            </a:endParaRPr>
          </a:p>
        </p:txBody>
      </p:sp>
      <p:sp>
        <p:nvSpPr>
          <p:cNvPr id="28" name="Rectangle 27"/>
          <p:cNvSpPr/>
          <p:nvPr/>
        </p:nvSpPr>
        <p:spPr>
          <a:xfrm>
            <a:off x="7089435" y="3427957"/>
            <a:ext cx="1742254" cy="787798"/>
          </a:xfrm>
          <a:prstGeom prst="rect">
            <a:avLst/>
          </a:prstGeom>
          <a:gradFill flip="none" rotWithShape="1">
            <a:gsLst>
              <a:gs pos="0">
                <a:srgbClr val="93CDDD"/>
              </a:gs>
              <a:gs pos="74000">
                <a:srgbClr val="B7DEE8"/>
              </a:gs>
            </a:gsLst>
            <a:lin ang="0" scaled="1"/>
            <a:tileRect/>
          </a:gra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solidFill>
                  <a:schemeClr val="tx1"/>
                </a:solidFill>
              </a:rPr>
              <a:t>Export </a:t>
            </a:r>
          </a:p>
        </p:txBody>
      </p:sp>
      <p:sp>
        <p:nvSpPr>
          <p:cNvPr id="8" name="Right Triangle 7"/>
          <p:cNvSpPr/>
          <p:nvPr/>
        </p:nvSpPr>
        <p:spPr>
          <a:xfrm rot="5400000">
            <a:off x="7238" y="5145"/>
            <a:ext cx="190341" cy="190341"/>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224705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Experimentation?</a:t>
            </a:r>
          </a:p>
        </p:txBody>
      </p:sp>
      <p:sp>
        <p:nvSpPr>
          <p:cNvPr id="4" name="Slide Number Placeholder 3"/>
          <p:cNvSpPr>
            <a:spLocks noGrp="1"/>
          </p:cNvSpPr>
          <p:nvPr>
            <p:ph type="sldNum" sz="quarter" idx="4"/>
          </p:nvPr>
        </p:nvSpPr>
        <p:spPr/>
        <p:txBody>
          <a:bodyPr/>
          <a:lstStyle/>
          <a:p>
            <a:fld id="{DF441E96-6251-4381-8D2A-634956F20C97}" type="slidenum">
              <a:rPr lang="en-GB" smtClean="0"/>
              <a:pPr/>
              <a:t>4</a:t>
            </a:fld>
            <a:endParaRPr lang="en-GB" dirty="0"/>
          </a:p>
        </p:txBody>
      </p:sp>
      <p:sp>
        <p:nvSpPr>
          <p:cNvPr id="5" name="Content Placeholder 2"/>
          <p:cNvSpPr txBox="1">
            <a:spLocks noGrp="1"/>
          </p:cNvSpPr>
          <p:nvPr>
            <p:ph sz="quarter" idx="10"/>
          </p:nvPr>
        </p:nvSpPr>
        <p:spPr>
          <a:xfrm>
            <a:off x="407018" y="661833"/>
            <a:ext cx="8485462" cy="3942159"/>
          </a:xfrm>
          <a:prstGeom prst="rect">
            <a:avLst/>
          </a:prstGeom>
        </p:spPr>
        <p:txBody>
          <a:bodyPr/>
          <a:lstStyle>
            <a:lvl1pPr marL="342900" indent="-342900" algn="l" defTabSz="914400" rtl="0" eaLnBrk="1" latinLnBrk="0" hangingPunct="1">
              <a:spcBef>
                <a:spcPct val="20000"/>
              </a:spcBef>
              <a:buClr>
                <a:srgbClr val="D22432"/>
              </a:buClr>
              <a:buFont typeface="Arial" panose="020B0604020202020204" pitchFamily="34" charset="0"/>
              <a:buChar char="•"/>
              <a:defRPr sz="1800" b="1"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7F7F7F"/>
              </a:buClr>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3600" dirty="0"/>
              <a:t>Structured </a:t>
            </a:r>
            <a:r>
              <a:rPr lang="en-GB" sz="3600" dirty="0" smtClean="0"/>
              <a:t>Interaction with the User</a:t>
            </a:r>
            <a:endParaRPr lang="en-GB" sz="3600" dirty="0"/>
          </a:p>
          <a:p>
            <a:pPr marL="0" indent="0">
              <a:buFont typeface="Arial" panose="020B0604020202020204" pitchFamily="34" charset="0"/>
              <a:buNone/>
            </a:pPr>
            <a:endParaRPr lang="en-GB" sz="2400" dirty="0" smtClean="0"/>
          </a:p>
          <a:p>
            <a:pPr marL="0" indent="0">
              <a:buFont typeface="Arial" panose="020B0604020202020204" pitchFamily="34" charset="0"/>
              <a:buNone/>
            </a:pPr>
            <a:r>
              <a:rPr lang="en-GB" sz="2400" dirty="0" smtClean="0"/>
              <a:t>5 Principles for Experimentation:</a:t>
            </a:r>
          </a:p>
          <a:p>
            <a:r>
              <a:rPr lang="en-GB" sz="2400" b="0" dirty="0" smtClean="0"/>
              <a:t>Mutual Benefit</a:t>
            </a:r>
          </a:p>
          <a:p>
            <a:r>
              <a:rPr lang="en-GB" sz="2400" b="0" dirty="0" smtClean="0"/>
              <a:t>Customer Focus</a:t>
            </a:r>
          </a:p>
          <a:p>
            <a:r>
              <a:rPr lang="en-GB" sz="2400" b="0" dirty="0" smtClean="0"/>
              <a:t>Challenge Culture</a:t>
            </a:r>
          </a:p>
          <a:p>
            <a:r>
              <a:rPr lang="en-GB" sz="2400" b="0" dirty="0" smtClean="0"/>
              <a:t>Efficiency /  Agile</a:t>
            </a:r>
          </a:p>
          <a:p>
            <a:r>
              <a:rPr lang="en-GB" sz="2400" b="0" dirty="0" smtClean="0"/>
              <a:t>Integrated Approach</a:t>
            </a:r>
          </a:p>
          <a:p>
            <a:pPr marL="0" indent="0" algn="ctr">
              <a:buNone/>
            </a:pPr>
            <a:endParaRPr lang="en-GB" dirty="0" smtClean="0"/>
          </a:p>
          <a:p>
            <a:pPr algn="ctr"/>
            <a:endParaRPr lang="en-GB" dirty="0" smtClean="0"/>
          </a:p>
          <a:p>
            <a:pPr algn="ctr"/>
            <a:endParaRPr lang="en-GB" dirty="0" smtClean="0"/>
          </a:p>
          <a:p>
            <a:pPr algn="ctr"/>
            <a:endParaRPr lang="en-GB" dirty="0" smtClean="0"/>
          </a:p>
          <a:p>
            <a:pPr algn="ctr"/>
            <a:endParaRPr lang="en-GB" dirty="0"/>
          </a:p>
        </p:txBody>
      </p:sp>
    </p:spTree>
    <p:extLst>
      <p:ext uri="{BB962C8B-B14F-4D97-AF65-F5344CB8AC3E}">
        <p14:creationId xmlns:p14="http://schemas.microsoft.com/office/powerpoint/2010/main" val="3518628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an Operator-In-The-Loop (OITL) Simulator ?</a:t>
            </a:r>
          </a:p>
        </p:txBody>
      </p:sp>
      <p:sp>
        <p:nvSpPr>
          <p:cNvPr id="4" name="Slide Number Placeholder 3"/>
          <p:cNvSpPr>
            <a:spLocks noGrp="1"/>
          </p:cNvSpPr>
          <p:nvPr>
            <p:ph type="sldNum" sz="quarter" idx="4"/>
          </p:nvPr>
        </p:nvSpPr>
        <p:spPr/>
        <p:txBody>
          <a:bodyPr/>
          <a:lstStyle/>
          <a:p>
            <a:fld id="{DF441E96-6251-4381-8D2A-634956F20C97}" type="slidenum">
              <a:rPr lang="en-GB" smtClean="0"/>
              <a:pPr/>
              <a:t>5</a:t>
            </a:fld>
            <a:endParaRPr lang="en-GB" dirty="0"/>
          </a:p>
        </p:txBody>
      </p:sp>
      <p:sp>
        <p:nvSpPr>
          <p:cNvPr id="5" name="Content Placeholder 2"/>
          <p:cNvSpPr>
            <a:spLocks noGrp="1"/>
          </p:cNvSpPr>
          <p:nvPr>
            <p:ph sz="quarter" idx="10"/>
          </p:nvPr>
        </p:nvSpPr>
        <p:spPr>
          <a:xfrm>
            <a:off x="179512" y="789385"/>
            <a:ext cx="8701486" cy="3942159"/>
          </a:xfrm>
        </p:spPr>
        <p:txBody>
          <a:bodyPr/>
          <a:lstStyle/>
          <a:p>
            <a:r>
              <a:rPr lang="en-GB" sz="2000" dirty="0" smtClean="0"/>
              <a:t>A model or simulation which is coupled to human input.</a:t>
            </a:r>
          </a:p>
          <a:p>
            <a:pPr marL="0" indent="0">
              <a:buNone/>
            </a:pPr>
            <a:endParaRPr lang="en-GB" sz="2000" dirty="0" smtClean="0"/>
          </a:p>
          <a:p>
            <a:r>
              <a:rPr lang="en-GB" sz="2000" dirty="0" smtClean="0"/>
              <a:t>Necessary when</a:t>
            </a:r>
          </a:p>
          <a:p>
            <a:pPr marL="457200" lvl="1" indent="0">
              <a:buNone/>
            </a:pPr>
            <a:r>
              <a:rPr lang="en-GB" sz="2000" dirty="0"/>
              <a:t>(1) </a:t>
            </a:r>
            <a:r>
              <a:rPr lang="en-GB" sz="2000" dirty="0" smtClean="0"/>
              <a:t>Behaviour cannot  </a:t>
            </a:r>
            <a:r>
              <a:rPr lang="en-GB" sz="2000" dirty="0"/>
              <a:t>be simply determined in advance</a:t>
            </a:r>
            <a:r>
              <a:rPr lang="en-GB" sz="2000" dirty="0" smtClean="0"/>
              <a:t>.</a:t>
            </a:r>
            <a:endParaRPr lang="en-GB" sz="2000" dirty="0"/>
          </a:p>
          <a:p>
            <a:pPr marL="457200" lvl="1" indent="0">
              <a:buNone/>
            </a:pPr>
            <a:r>
              <a:rPr lang="en-GB" sz="2000" dirty="0"/>
              <a:t>(2) Interaction of </a:t>
            </a:r>
            <a:r>
              <a:rPr lang="en-GB" sz="2000" dirty="0" smtClean="0"/>
              <a:t>humans &amp; model </a:t>
            </a:r>
            <a:r>
              <a:rPr lang="en-GB" sz="2000" dirty="0"/>
              <a:t>is most important ‘learning’ outcome</a:t>
            </a:r>
            <a:r>
              <a:rPr lang="en-GB" sz="2000" dirty="0" smtClean="0"/>
              <a:t>.</a:t>
            </a:r>
            <a:endParaRPr lang="en-GB" sz="2000" dirty="0"/>
          </a:p>
          <a:p>
            <a:pPr marL="457200" lvl="1" indent="0">
              <a:buNone/>
            </a:pPr>
            <a:r>
              <a:rPr lang="en-GB" sz="2000" dirty="0"/>
              <a:t>(3) Reactions of the modelled system to human </a:t>
            </a:r>
            <a:r>
              <a:rPr lang="en-GB" sz="2000" dirty="0" smtClean="0"/>
              <a:t>decisions is </a:t>
            </a:r>
            <a:r>
              <a:rPr lang="en-GB" sz="2000" dirty="0"/>
              <a:t>a </a:t>
            </a:r>
            <a:r>
              <a:rPr lang="en-GB" sz="2000" dirty="0" smtClean="0"/>
              <a:t>key.</a:t>
            </a:r>
            <a:endParaRPr lang="en-GB" sz="2000" dirty="0"/>
          </a:p>
          <a:p>
            <a:pPr marL="457200" lvl="1" indent="0">
              <a:buNone/>
            </a:pPr>
            <a:r>
              <a:rPr lang="en-GB" sz="2000" dirty="0"/>
              <a:t>(4) Development of, or, Training humans </a:t>
            </a:r>
            <a:r>
              <a:rPr lang="en-GB" sz="2000" dirty="0" smtClean="0"/>
              <a:t>with high-risk </a:t>
            </a:r>
            <a:r>
              <a:rPr lang="en-GB" sz="2000" dirty="0"/>
              <a:t>technology. </a:t>
            </a:r>
            <a:endParaRPr lang="en-GB" sz="2000" dirty="0" smtClean="0"/>
          </a:p>
          <a:p>
            <a:pPr marL="457200" lvl="1" indent="0">
              <a:buNone/>
            </a:pPr>
            <a:endParaRPr lang="en-GB" sz="2000" dirty="0" smtClean="0"/>
          </a:p>
          <a:p>
            <a:r>
              <a:rPr lang="en-GB" sz="2000" dirty="0" smtClean="0"/>
              <a:t>Challenges</a:t>
            </a:r>
          </a:p>
          <a:p>
            <a:pPr lvl="1"/>
            <a:r>
              <a:rPr lang="en-GB" sz="2000" dirty="0" smtClean="0"/>
              <a:t>How to accurately represent the problem; how to interpret results.</a:t>
            </a:r>
          </a:p>
          <a:p>
            <a:pPr marL="457200" lvl="1" indent="0">
              <a:buNone/>
            </a:pPr>
            <a:endParaRPr lang="en-GB" dirty="0"/>
          </a:p>
          <a:p>
            <a:pPr marL="457200" lvl="1" indent="0">
              <a:buNone/>
            </a:pPr>
            <a:endParaRPr lang="en-GB" dirty="0" smtClean="0"/>
          </a:p>
          <a:p>
            <a:endParaRPr lang="en-GB" dirty="0"/>
          </a:p>
          <a:p>
            <a:endParaRPr lang="en-GB" dirty="0"/>
          </a:p>
          <a:p>
            <a:endParaRPr lang="en-GB" dirty="0"/>
          </a:p>
        </p:txBody>
      </p:sp>
    </p:spTree>
    <p:extLst>
      <p:ext uri="{BB962C8B-B14F-4D97-AF65-F5344CB8AC3E}">
        <p14:creationId xmlns:p14="http://schemas.microsoft.com/office/powerpoint/2010/main" val="23410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a:xfrm>
            <a:off x="3747432" y="751272"/>
            <a:ext cx="2733973" cy="395026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179512" y="751272"/>
            <a:ext cx="3567919" cy="39502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6444208" y="751272"/>
            <a:ext cx="2448272" cy="395026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OITL Simulator Use</a:t>
            </a:r>
            <a:endParaRPr lang="en-GB" dirty="0"/>
          </a:p>
        </p:txBody>
      </p:sp>
      <p:sp>
        <p:nvSpPr>
          <p:cNvPr id="5" name="Slide Number Placeholder 4"/>
          <p:cNvSpPr>
            <a:spLocks noGrp="1"/>
          </p:cNvSpPr>
          <p:nvPr>
            <p:ph type="sldNum" sz="quarter" idx="4"/>
          </p:nvPr>
        </p:nvSpPr>
        <p:spPr/>
        <p:txBody>
          <a:bodyPr/>
          <a:lstStyle/>
          <a:p>
            <a:fld id="{DF441E96-6251-4381-8D2A-634956F20C97}" type="slidenum">
              <a:rPr lang="en-GB" smtClean="0"/>
              <a:pPr/>
              <a:t>6</a:t>
            </a:fld>
            <a:endParaRPr lang="en-GB" dirty="0"/>
          </a:p>
        </p:txBody>
      </p:sp>
      <p:grpSp>
        <p:nvGrpSpPr>
          <p:cNvPr id="16" name="Group 15"/>
          <p:cNvGrpSpPr/>
          <p:nvPr/>
        </p:nvGrpSpPr>
        <p:grpSpPr>
          <a:xfrm>
            <a:off x="3952933" y="2265730"/>
            <a:ext cx="2330147" cy="1135161"/>
            <a:chOff x="3247585" y="2335468"/>
            <a:chExt cx="2330147" cy="1167999"/>
          </a:xfrm>
          <a:noFill/>
        </p:grpSpPr>
        <p:sp>
          <p:nvSpPr>
            <p:cNvPr id="8" name="Oval 7"/>
            <p:cNvSpPr/>
            <p:nvPr/>
          </p:nvSpPr>
          <p:spPr>
            <a:xfrm>
              <a:off x="3247585" y="2335468"/>
              <a:ext cx="2330147" cy="1167999"/>
            </a:xfrm>
            <a:prstGeom prst="ellipse">
              <a:avLst/>
            </a:prstGeom>
            <a:grp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9" name="TextBox 8"/>
            <p:cNvSpPr txBox="1"/>
            <p:nvPr/>
          </p:nvSpPr>
          <p:spPr>
            <a:xfrm>
              <a:off x="3448170" y="2560035"/>
              <a:ext cx="1945093" cy="728364"/>
            </a:xfrm>
            <a:prstGeom prst="rect">
              <a:avLst/>
            </a:prstGeom>
            <a:grpFill/>
          </p:spPr>
          <p:txBody>
            <a:bodyPr wrap="square" rtlCol="0">
              <a:spAutoFit/>
            </a:bodyPr>
            <a:lstStyle/>
            <a:p>
              <a:pPr algn="ctr"/>
              <a:r>
                <a:rPr lang="en-GB" sz="2000" b="1" dirty="0" smtClean="0"/>
                <a:t>Operator In The Loop Simulator</a:t>
              </a:r>
              <a:endParaRPr lang="en-GB" sz="2000" b="1" dirty="0"/>
            </a:p>
          </p:txBody>
        </p:sp>
      </p:grpSp>
      <p:grpSp>
        <p:nvGrpSpPr>
          <p:cNvPr id="23" name="Group 22"/>
          <p:cNvGrpSpPr/>
          <p:nvPr/>
        </p:nvGrpSpPr>
        <p:grpSpPr>
          <a:xfrm>
            <a:off x="282947" y="1121259"/>
            <a:ext cx="1721858" cy="855904"/>
            <a:chOff x="211605" y="1250592"/>
            <a:chExt cx="1923167" cy="855904"/>
          </a:xfrm>
          <a:solidFill>
            <a:schemeClr val="accent4">
              <a:lumMod val="40000"/>
              <a:lumOff val="60000"/>
            </a:schemeClr>
          </a:solidFill>
        </p:grpSpPr>
        <p:sp>
          <p:nvSpPr>
            <p:cNvPr id="10" name="Oval 9"/>
            <p:cNvSpPr/>
            <p:nvPr/>
          </p:nvSpPr>
          <p:spPr>
            <a:xfrm>
              <a:off x="211605" y="1250592"/>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1" name="TextBox 10"/>
            <p:cNvSpPr txBox="1"/>
            <p:nvPr/>
          </p:nvSpPr>
          <p:spPr>
            <a:xfrm>
              <a:off x="461698" y="1335964"/>
              <a:ext cx="1422982" cy="707886"/>
            </a:xfrm>
            <a:prstGeom prst="rect">
              <a:avLst/>
            </a:prstGeom>
            <a:noFill/>
          </p:spPr>
          <p:txBody>
            <a:bodyPr wrap="square" rtlCol="0">
              <a:spAutoFit/>
            </a:bodyPr>
            <a:lstStyle/>
            <a:p>
              <a:pPr algn="ctr"/>
              <a:r>
                <a:rPr lang="en-GB" sz="2000" dirty="0" smtClean="0">
                  <a:solidFill>
                    <a:schemeClr val="bg1"/>
                  </a:solidFill>
                </a:rPr>
                <a:t>Technical </a:t>
              </a:r>
            </a:p>
            <a:p>
              <a:pPr algn="ctr"/>
              <a:r>
                <a:rPr lang="en-GB" sz="2000" dirty="0" smtClean="0">
                  <a:solidFill>
                    <a:schemeClr val="bg1"/>
                  </a:solidFill>
                </a:rPr>
                <a:t>Objective</a:t>
              </a:r>
              <a:endParaRPr lang="en-GB" sz="2000" dirty="0">
                <a:solidFill>
                  <a:schemeClr val="bg1"/>
                </a:solidFill>
              </a:endParaRPr>
            </a:p>
          </p:txBody>
        </p:sp>
      </p:grpSp>
      <p:grpSp>
        <p:nvGrpSpPr>
          <p:cNvPr id="25" name="Group 24"/>
          <p:cNvGrpSpPr/>
          <p:nvPr/>
        </p:nvGrpSpPr>
        <p:grpSpPr>
          <a:xfrm>
            <a:off x="274635" y="2010146"/>
            <a:ext cx="1683743" cy="855904"/>
            <a:chOff x="109116" y="2443998"/>
            <a:chExt cx="1923167" cy="855904"/>
          </a:xfrm>
        </p:grpSpPr>
        <p:sp>
          <p:nvSpPr>
            <p:cNvPr id="38" name="Oval 37"/>
            <p:cNvSpPr/>
            <p:nvPr/>
          </p:nvSpPr>
          <p:spPr>
            <a:xfrm>
              <a:off x="109116" y="2443998"/>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2" name="TextBox 11"/>
            <p:cNvSpPr txBox="1"/>
            <p:nvPr/>
          </p:nvSpPr>
          <p:spPr>
            <a:xfrm>
              <a:off x="186612" y="2514462"/>
              <a:ext cx="1768174" cy="707886"/>
            </a:xfrm>
            <a:prstGeom prst="rect">
              <a:avLst/>
            </a:prstGeom>
            <a:noFill/>
          </p:spPr>
          <p:txBody>
            <a:bodyPr wrap="square" rtlCol="0">
              <a:spAutoFit/>
            </a:bodyPr>
            <a:lstStyle/>
            <a:p>
              <a:pPr algn="ctr"/>
              <a:r>
                <a:rPr lang="en-GB" sz="2000" dirty="0" smtClean="0">
                  <a:solidFill>
                    <a:schemeClr val="bg1"/>
                  </a:solidFill>
                </a:rPr>
                <a:t>Operator Training</a:t>
              </a:r>
              <a:endParaRPr lang="en-GB" sz="2000" dirty="0">
                <a:solidFill>
                  <a:schemeClr val="bg1"/>
                </a:solidFill>
              </a:endParaRPr>
            </a:p>
          </p:txBody>
        </p:sp>
      </p:grpSp>
      <p:grpSp>
        <p:nvGrpSpPr>
          <p:cNvPr id="26" name="Group 25"/>
          <p:cNvGrpSpPr/>
          <p:nvPr/>
        </p:nvGrpSpPr>
        <p:grpSpPr>
          <a:xfrm>
            <a:off x="256841" y="2908321"/>
            <a:ext cx="1683242" cy="855904"/>
            <a:chOff x="112499" y="3645530"/>
            <a:chExt cx="1923167" cy="855904"/>
          </a:xfrm>
        </p:grpSpPr>
        <p:sp>
          <p:nvSpPr>
            <p:cNvPr id="39" name="Oval 38"/>
            <p:cNvSpPr/>
            <p:nvPr/>
          </p:nvSpPr>
          <p:spPr>
            <a:xfrm>
              <a:off x="112499" y="3645530"/>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p:cNvSpPr txBox="1"/>
            <p:nvPr/>
          </p:nvSpPr>
          <p:spPr>
            <a:xfrm>
              <a:off x="126166" y="3708225"/>
              <a:ext cx="1791884" cy="707886"/>
            </a:xfrm>
            <a:prstGeom prst="rect">
              <a:avLst/>
            </a:prstGeom>
            <a:noFill/>
          </p:spPr>
          <p:txBody>
            <a:bodyPr wrap="square" rtlCol="0">
              <a:spAutoFit/>
            </a:bodyPr>
            <a:lstStyle/>
            <a:p>
              <a:pPr algn="ctr"/>
              <a:r>
                <a:rPr lang="en-GB" sz="2000" dirty="0" smtClean="0">
                  <a:solidFill>
                    <a:schemeClr val="bg1"/>
                  </a:solidFill>
                </a:rPr>
                <a:t>Build &amp; </a:t>
              </a:r>
            </a:p>
            <a:p>
              <a:pPr algn="ctr"/>
              <a:r>
                <a:rPr lang="en-GB" sz="2000" dirty="0">
                  <a:solidFill>
                    <a:schemeClr val="bg1"/>
                  </a:solidFill>
                </a:rPr>
                <a:t>C</a:t>
              </a:r>
              <a:r>
                <a:rPr lang="en-GB" sz="2000" dirty="0" smtClean="0">
                  <a:solidFill>
                    <a:schemeClr val="bg1"/>
                  </a:solidFill>
                </a:rPr>
                <a:t>onfig</a:t>
              </a:r>
              <a:endParaRPr lang="en-GB" sz="2000" dirty="0">
                <a:solidFill>
                  <a:schemeClr val="bg1"/>
                </a:solidFill>
              </a:endParaRPr>
            </a:p>
          </p:txBody>
        </p:sp>
      </p:grpSp>
      <p:grpSp>
        <p:nvGrpSpPr>
          <p:cNvPr id="18" name="Group 17"/>
          <p:cNvGrpSpPr/>
          <p:nvPr/>
        </p:nvGrpSpPr>
        <p:grpSpPr>
          <a:xfrm>
            <a:off x="6764265" y="1275606"/>
            <a:ext cx="1923167" cy="855904"/>
            <a:chOff x="6393249" y="1233215"/>
            <a:chExt cx="1923167" cy="855904"/>
          </a:xfrm>
          <a:solidFill>
            <a:schemeClr val="accent4">
              <a:lumMod val="75000"/>
            </a:schemeClr>
          </a:solidFill>
        </p:grpSpPr>
        <p:sp>
          <p:nvSpPr>
            <p:cNvPr id="40" name="Oval 39"/>
            <p:cNvSpPr/>
            <p:nvPr/>
          </p:nvSpPr>
          <p:spPr>
            <a:xfrm>
              <a:off x="6393249" y="1233215"/>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17" name="TextBox 16"/>
            <p:cNvSpPr txBox="1"/>
            <p:nvPr/>
          </p:nvSpPr>
          <p:spPr>
            <a:xfrm>
              <a:off x="6733310" y="1323539"/>
              <a:ext cx="1239214" cy="707886"/>
            </a:xfrm>
            <a:prstGeom prst="rect">
              <a:avLst/>
            </a:prstGeom>
            <a:noFill/>
          </p:spPr>
          <p:txBody>
            <a:bodyPr wrap="square" rtlCol="0">
              <a:spAutoFit/>
            </a:bodyPr>
            <a:lstStyle/>
            <a:p>
              <a:pPr algn="ctr"/>
              <a:r>
                <a:rPr lang="en-GB" sz="2000" dirty="0" smtClean="0">
                  <a:solidFill>
                    <a:schemeClr val="bg1"/>
                  </a:solidFill>
                </a:rPr>
                <a:t>Technical </a:t>
              </a:r>
            </a:p>
            <a:p>
              <a:pPr algn="ctr"/>
              <a:r>
                <a:rPr lang="en-GB" sz="2000" dirty="0" smtClean="0">
                  <a:solidFill>
                    <a:schemeClr val="bg1"/>
                  </a:solidFill>
                </a:rPr>
                <a:t>Outcome</a:t>
              </a:r>
              <a:endParaRPr lang="en-GB" sz="2000" dirty="0">
                <a:solidFill>
                  <a:schemeClr val="bg1"/>
                </a:solidFill>
              </a:endParaRPr>
            </a:p>
          </p:txBody>
        </p:sp>
      </p:grpSp>
      <p:grpSp>
        <p:nvGrpSpPr>
          <p:cNvPr id="20" name="Group 19"/>
          <p:cNvGrpSpPr/>
          <p:nvPr/>
        </p:nvGrpSpPr>
        <p:grpSpPr>
          <a:xfrm>
            <a:off x="4165745" y="3598602"/>
            <a:ext cx="1930315" cy="855904"/>
            <a:chOff x="6707361" y="2412336"/>
            <a:chExt cx="1923167" cy="855904"/>
          </a:xfrm>
        </p:grpSpPr>
        <p:sp>
          <p:nvSpPr>
            <p:cNvPr id="41" name="Oval 40"/>
            <p:cNvSpPr/>
            <p:nvPr/>
          </p:nvSpPr>
          <p:spPr>
            <a:xfrm>
              <a:off x="6707361" y="2412336"/>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19" name="TextBox 18"/>
            <p:cNvSpPr txBox="1"/>
            <p:nvPr/>
          </p:nvSpPr>
          <p:spPr>
            <a:xfrm>
              <a:off x="6952335" y="2457959"/>
              <a:ext cx="1465052" cy="707886"/>
            </a:xfrm>
            <a:prstGeom prst="rect">
              <a:avLst/>
            </a:prstGeom>
            <a:noFill/>
          </p:spPr>
          <p:txBody>
            <a:bodyPr wrap="square" rtlCol="0">
              <a:spAutoFit/>
            </a:bodyPr>
            <a:lstStyle/>
            <a:p>
              <a:pPr algn="ctr"/>
              <a:r>
                <a:rPr lang="en-GB" sz="2000" dirty="0" smtClean="0">
                  <a:solidFill>
                    <a:schemeClr val="bg1"/>
                  </a:solidFill>
                </a:rPr>
                <a:t>Operator Behaviours</a:t>
              </a:r>
              <a:endParaRPr lang="en-GB" sz="2000" dirty="0">
                <a:solidFill>
                  <a:schemeClr val="bg1"/>
                </a:solidFill>
              </a:endParaRPr>
            </a:p>
          </p:txBody>
        </p:sp>
      </p:grpSp>
      <p:grpSp>
        <p:nvGrpSpPr>
          <p:cNvPr id="22" name="Group 21"/>
          <p:cNvGrpSpPr/>
          <p:nvPr/>
        </p:nvGrpSpPr>
        <p:grpSpPr>
          <a:xfrm>
            <a:off x="6753289" y="2435926"/>
            <a:ext cx="1923167" cy="855904"/>
            <a:chOff x="6422018" y="3604873"/>
            <a:chExt cx="1923167" cy="855904"/>
          </a:xfrm>
          <a:solidFill>
            <a:schemeClr val="accent4"/>
          </a:solidFill>
        </p:grpSpPr>
        <p:sp>
          <p:nvSpPr>
            <p:cNvPr id="42" name="Oval 41"/>
            <p:cNvSpPr/>
            <p:nvPr/>
          </p:nvSpPr>
          <p:spPr>
            <a:xfrm>
              <a:off x="6422018" y="3604873"/>
              <a:ext cx="1923167" cy="855904"/>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21" name="TextBox 20"/>
            <p:cNvSpPr txBox="1"/>
            <p:nvPr/>
          </p:nvSpPr>
          <p:spPr>
            <a:xfrm>
              <a:off x="6645288" y="3678882"/>
              <a:ext cx="1472795" cy="707886"/>
            </a:xfrm>
            <a:prstGeom prst="rect">
              <a:avLst/>
            </a:prstGeom>
            <a:noFill/>
          </p:spPr>
          <p:txBody>
            <a:bodyPr wrap="square" rtlCol="0">
              <a:spAutoFit/>
            </a:bodyPr>
            <a:lstStyle/>
            <a:p>
              <a:pPr algn="ctr"/>
              <a:r>
                <a:rPr lang="en-GB" sz="2000" dirty="0" smtClean="0">
                  <a:solidFill>
                    <a:schemeClr val="bg1"/>
                  </a:solidFill>
                </a:rPr>
                <a:t>Data</a:t>
              </a:r>
            </a:p>
            <a:p>
              <a:pPr algn="ctr"/>
              <a:r>
                <a:rPr lang="en-GB" sz="2000" dirty="0" smtClean="0">
                  <a:solidFill>
                    <a:schemeClr val="bg1"/>
                  </a:solidFill>
                </a:rPr>
                <a:t>Extraction</a:t>
              </a:r>
              <a:endParaRPr lang="en-GB" sz="2000" dirty="0">
                <a:solidFill>
                  <a:schemeClr val="bg1"/>
                </a:solidFill>
              </a:endParaRPr>
            </a:p>
          </p:txBody>
        </p:sp>
      </p:grpSp>
      <p:sp>
        <p:nvSpPr>
          <p:cNvPr id="3" name="TextBox 2"/>
          <p:cNvSpPr txBox="1"/>
          <p:nvPr/>
        </p:nvSpPr>
        <p:spPr>
          <a:xfrm>
            <a:off x="179510" y="739745"/>
            <a:ext cx="3702887" cy="461665"/>
          </a:xfrm>
          <a:prstGeom prst="rect">
            <a:avLst/>
          </a:prstGeom>
          <a:noFill/>
        </p:spPr>
        <p:txBody>
          <a:bodyPr wrap="square" rtlCol="0">
            <a:spAutoFit/>
          </a:bodyPr>
          <a:lstStyle/>
          <a:p>
            <a:pPr algn="ctr"/>
            <a:r>
              <a:rPr lang="en-GB" sz="2400" b="1" dirty="0" smtClean="0">
                <a:solidFill>
                  <a:schemeClr val="tx2">
                    <a:lumMod val="75000"/>
                  </a:schemeClr>
                </a:solidFill>
              </a:rPr>
              <a:t>PLANNING</a:t>
            </a:r>
            <a:endParaRPr lang="en-GB" sz="2400" b="1" dirty="0">
              <a:solidFill>
                <a:schemeClr val="tx2">
                  <a:lumMod val="75000"/>
                </a:schemeClr>
              </a:solidFill>
            </a:endParaRPr>
          </a:p>
        </p:txBody>
      </p:sp>
      <p:sp>
        <p:nvSpPr>
          <p:cNvPr id="43" name="TextBox 42"/>
          <p:cNvSpPr txBox="1"/>
          <p:nvPr/>
        </p:nvSpPr>
        <p:spPr>
          <a:xfrm>
            <a:off x="3776435" y="745671"/>
            <a:ext cx="2667773" cy="461665"/>
          </a:xfrm>
          <a:prstGeom prst="rect">
            <a:avLst/>
          </a:prstGeom>
          <a:noFill/>
        </p:spPr>
        <p:txBody>
          <a:bodyPr wrap="square" rtlCol="0">
            <a:spAutoFit/>
          </a:bodyPr>
          <a:lstStyle/>
          <a:p>
            <a:pPr algn="ctr"/>
            <a:r>
              <a:rPr lang="en-GB" sz="2400" b="1" dirty="0" smtClean="0">
                <a:solidFill>
                  <a:schemeClr val="tx2">
                    <a:lumMod val="75000"/>
                  </a:schemeClr>
                </a:solidFill>
              </a:rPr>
              <a:t>DELIVERY</a:t>
            </a:r>
            <a:endParaRPr lang="en-GB" sz="2400" b="1" dirty="0">
              <a:solidFill>
                <a:schemeClr val="tx2">
                  <a:lumMod val="75000"/>
                </a:schemeClr>
              </a:solidFill>
            </a:endParaRPr>
          </a:p>
        </p:txBody>
      </p:sp>
      <p:sp>
        <p:nvSpPr>
          <p:cNvPr id="44" name="TextBox 43"/>
          <p:cNvSpPr txBox="1"/>
          <p:nvPr/>
        </p:nvSpPr>
        <p:spPr>
          <a:xfrm>
            <a:off x="6559220" y="739744"/>
            <a:ext cx="2333259" cy="461665"/>
          </a:xfrm>
          <a:prstGeom prst="rect">
            <a:avLst/>
          </a:prstGeom>
          <a:noFill/>
        </p:spPr>
        <p:txBody>
          <a:bodyPr wrap="square" rtlCol="0">
            <a:spAutoFit/>
          </a:bodyPr>
          <a:lstStyle/>
          <a:p>
            <a:pPr algn="ctr"/>
            <a:r>
              <a:rPr lang="en-GB" sz="2400" b="1" dirty="0" smtClean="0">
                <a:solidFill>
                  <a:schemeClr val="tx2">
                    <a:lumMod val="75000"/>
                  </a:schemeClr>
                </a:solidFill>
              </a:rPr>
              <a:t>ANALYSIS</a:t>
            </a:r>
            <a:endParaRPr lang="en-GB" sz="2400" b="1" dirty="0">
              <a:solidFill>
                <a:schemeClr val="tx2">
                  <a:lumMod val="75000"/>
                </a:schemeClr>
              </a:solidFill>
            </a:endParaRPr>
          </a:p>
        </p:txBody>
      </p:sp>
      <p:grpSp>
        <p:nvGrpSpPr>
          <p:cNvPr id="49" name="Group 48"/>
          <p:cNvGrpSpPr/>
          <p:nvPr/>
        </p:nvGrpSpPr>
        <p:grpSpPr>
          <a:xfrm>
            <a:off x="4172893" y="1275606"/>
            <a:ext cx="1923167" cy="855904"/>
            <a:chOff x="410939" y="1253699"/>
            <a:chExt cx="1923167" cy="855904"/>
          </a:xfrm>
          <a:solidFill>
            <a:schemeClr val="accent4">
              <a:lumMod val="60000"/>
              <a:lumOff val="40000"/>
            </a:schemeClr>
          </a:solidFill>
        </p:grpSpPr>
        <p:sp>
          <p:nvSpPr>
            <p:cNvPr id="50" name="Oval 49"/>
            <p:cNvSpPr/>
            <p:nvPr/>
          </p:nvSpPr>
          <p:spPr>
            <a:xfrm>
              <a:off x="410939" y="1253699"/>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51" name="TextBox 50"/>
            <p:cNvSpPr txBox="1"/>
            <p:nvPr/>
          </p:nvSpPr>
          <p:spPr>
            <a:xfrm>
              <a:off x="789724" y="1280344"/>
              <a:ext cx="1237707" cy="707886"/>
            </a:xfrm>
            <a:prstGeom prst="rect">
              <a:avLst/>
            </a:prstGeom>
            <a:noFill/>
          </p:spPr>
          <p:txBody>
            <a:bodyPr wrap="square" rtlCol="0">
              <a:spAutoFit/>
            </a:bodyPr>
            <a:lstStyle/>
            <a:p>
              <a:pPr algn="ctr"/>
              <a:r>
                <a:rPr lang="en-GB" sz="2000" dirty="0" smtClean="0">
                  <a:solidFill>
                    <a:schemeClr val="bg1"/>
                  </a:solidFill>
                </a:rPr>
                <a:t>Live Analysis</a:t>
              </a:r>
              <a:endParaRPr lang="en-GB" sz="2000" dirty="0">
                <a:solidFill>
                  <a:schemeClr val="bg1"/>
                </a:solidFill>
              </a:endParaRPr>
            </a:p>
          </p:txBody>
        </p:sp>
      </p:grpSp>
      <p:grpSp>
        <p:nvGrpSpPr>
          <p:cNvPr id="52" name="Group 51"/>
          <p:cNvGrpSpPr/>
          <p:nvPr/>
        </p:nvGrpSpPr>
        <p:grpSpPr>
          <a:xfrm>
            <a:off x="1907704" y="2435926"/>
            <a:ext cx="1725849" cy="855904"/>
            <a:chOff x="211605" y="1250592"/>
            <a:chExt cx="1923167" cy="855904"/>
          </a:xfrm>
          <a:solidFill>
            <a:schemeClr val="accent4">
              <a:lumMod val="60000"/>
              <a:lumOff val="40000"/>
            </a:schemeClr>
          </a:solidFill>
        </p:grpSpPr>
        <p:sp>
          <p:nvSpPr>
            <p:cNvPr id="53" name="Oval 52"/>
            <p:cNvSpPr/>
            <p:nvPr/>
          </p:nvSpPr>
          <p:spPr>
            <a:xfrm>
              <a:off x="211605" y="1250592"/>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54" name="TextBox 53"/>
            <p:cNvSpPr txBox="1"/>
            <p:nvPr/>
          </p:nvSpPr>
          <p:spPr>
            <a:xfrm>
              <a:off x="442217" y="1315266"/>
              <a:ext cx="1403142" cy="707886"/>
            </a:xfrm>
            <a:prstGeom prst="rect">
              <a:avLst/>
            </a:prstGeom>
            <a:noFill/>
          </p:spPr>
          <p:txBody>
            <a:bodyPr wrap="square" rtlCol="0">
              <a:spAutoFit/>
            </a:bodyPr>
            <a:lstStyle/>
            <a:p>
              <a:pPr algn="ctr"/>
              <a:r>
                <a:rPr lang="en-GB" sz="2000" dirty="0" smtClean="0">
                  <a:solidFill>
                    <a:schemeClr val="bg1"/>
                  </a:solidFill>
                </a:rPr>
                <a:t>Fit For Purpose ?</a:t>
              </a:r>
              <a:endParaRPr lang="en-GB" sz="2000" dirty="0">
                <a:solidFill>
                  <a:schemeClr val="bg1"/>
                </a:solidFill>
              </a:endParaRPr>
            </a:p>
          </p:txBody>
        </p:sp>
      </p:grpSp>
      <p:sp>
        <p:nvSpPr>
          <p:cNvPr id="56" name="Right Arrow 55"/>
          <p:cNvSpPr/>
          <p:nvPr/>
        </p:nvSpPr>
        <p:spPr>
          <a:xfrm>
            <a:off x="6262141" y="1785143"/>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58" name="Right Arrow 57"/>
          <p:cNvSpPr/>
          <p:nvPr/>
        </p:nvSpPr>
        <p:spPr>
          <a:xfrm>
            <a:off x="6245785" y="3369319"/>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grpSp>
        <p:nvGrpSpPr>
          <p:cNvPr id="59" name="Group 58"/>
          <p:cNvGrpSpPr/>
          <p:nvPr/>
        </p:nvGrpSpPr>
        <p:grpSpPr>
          <a:xfrm>
            <a:off x="251520" y="3802326"/>
            <a:ext cx="1683743" cy="855904"/>
            <a:chOff x="109116" y="2443998"/>
            <a:chExt cx="1923167" cy="855904"/>
          </a:xfrm>
        </p:grpSpPr>
        <p:sp>
          <p:nvSpPr>
            <p:cNvPr id="60" name="Oval 59"/>
            <p:cNvSpPr/>
            <p:nvPr/>
          </p:nvSpPr>
          <p:spPr>
            <a:xfrm>
              <a:off x="109116" y="2443998"/>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61" name="TextBox 60"/>
            <p:cNvSpPr txBox="1"/>
            <p:nvPr/>
          </p:nvSpPr>
          <p:spPr>
            <a:xfrm>
              <a:off x="186612" y="2514462"/>
              <a:ext cx="1768174" cy="707886"/>
            </a:xfrm>
            <a:prstGeom prst="rect">
              <a:avLst/>
            </a:prstGeom>
            <a:noFill/>
          </p:spPr>
          <p:txBody>
            <a:bodyPr wrap="square" rtlCol="0">
              <a:spAutoFit/>
            </a:bodyPr>
            <a:lstStyle/>
            <a:p>
              <a:pPr algn="ctr"/>
              <a:r>
                <a:rPr lang="en-GB" sz="2000" dirty="0" smtClean="0">
                  <a:solidFill>
                    <a:schemeClr val="bg1"/>
                  </a:solidFill>
                </a:rPr>
                <a:t>Validate &amp; Verify</a:t>
              </a:r>
              <a:endParaRPr lang="en-GB" sz="2000" dirty="0">
                <a:solidFill>
                  <a:schemeClr val="bg1"/>
                </a:solidFill>
              </a:endParaRPr>
            </a:p>
          </p:txBody>
        </p:sp>
      </p:grpSp>
      <p:sp>
        <p:nvSpPr>
          <p:cNvPr id="62" name="Right Arrow 61"/>
          <p:cNvSpPr/>
          <p:nvPr/>
        </p:nvSpPr>
        <p:spPr>
          <a:xfrm>
            <a:off x="3563888" y="1785143"/>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63" name="Right Arrow 62"/>
          <p:cNvSpPr/>
          <p:nvPr/>
        </p:nvSpPr>
        <p:spPr>
          <a:xfrm>
            <a:off x="3580103" y="3363838"/>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grpSp>
        <p:nvGrpSpPr>
          <p:cNvPr id="57" name="Group 56"/>
          <p:cNvGrpSpPr/>
          <p:nvPr/>
        </p:nvGrpSpPr>
        <p:grpSpPr>
          <a:xfrm>
            <a:off x="6734704" y="3564208"/>
            <a:ext cx="1923167" cy="855904"/>
            <a:chOff x="6422018" y="3604873"/>
            <a:chExt cx="1923167" cy="855904"/>
          </a:xfrm>
          <a:solidFill>
            <a:schemeClr val="accent4"/>
          </a:solidFill>
        </p:grpSpPr>
        <p:sp>
          <p:nvSpPr>
            <p:cNvPr id="64" name="Oval 63"/>
            <p:cNvSpPr/>
            <p:nvPr/>
          </p:nvSpPr>
          <p:spPr>
            <a:xfrm>
              <a:off x="6422018" y="3604873"/>
              <a:ext cx="1923167" cy="855904"/>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65" name="TextBox 64"/>
            <p:cNvSpPr txBox="1"/>
            <p:nvPr/>
          </p:nvSpPr>
          <p:spPr>
            <a:xfrm>
              <a:off x="6645288" y="3678882"/>
              <a:ext cx="1472795" cy="707886"/>
            </a:xfrm>
            <a:prstGeom prst="rect">
              <a:avLst/>
            </a:prstGeom>
            <a:noFill/>
          </p:spPr>
          <p:txBody>
            <a:bodyPr wrap="square" rtlCol="0">
              <a:spAutoFit/>
            </a:bodyPr>
            <a:lstStyle/>
            <a:p>
              <a:pPr algn="ctr"/>
              <a:r>
                <a:rPr lang="en-GB" sz="2000" dirty="0" smtClean="0">
                  <a:solidFill>
                    <a:schemeClr val="bg1"/>
                  </a:solidFill>
                </a:rPr>
                <a:t>Data</a:t>
              </a:r>
            </a:p>
            <a:p>
              <a:pPr algn="ctr"/>
              <a:r>
                <a:rPr lang="en-GB" sz="2000" dirty="0" smtClean="0">
                  <a:solidFill>
                    <a:schemeClr val="bg1"/>
                  </a:solidFill>
                </a:rPr>
                <a:t>Analysis</a:t>
              </a:r>
              <a:endParaRPr lang="en-GB" sz="2000" dirty="0">
                <a:solidFill>
                  <a:schemeClr val="bg1"/>
                </a:solidFill>
              </a:endParaRPr>
            </a:p>
          </p:txBody>
        </p:sp>
      </p:grpSp>
    </p:spTree>
    <p:extLst>
      <p:ext uri="{BB962C8B-B14F-4D97-AF65-F5344CB8AC3E}">
        <p14:creationId xmlns:p14="http://schemas.microsoft.com/office/powerpoint/2010/main" val="440462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a:xfrm>
            <a:off x="3747432" y="751272"/>
            <a:ext cx="2733973" cy="395026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179512" y="751272"/>
            <a:ext cx="3567919" cy="39502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6444208" y="751272"/>
            <a:ext cx="2448272" cy="395026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OITL Simulator Use</a:t>
            </a:r>
            <a:endParaRPr lang="en-GB" dirty="0"/>
          </a:p>
        </p:txBody>
      </p:sp>
      <p:sp>
        <p:nvSpPr>
          <p:cNvPr id="5" name="Slide Number Placeholder 4"/>
          <p:cNvSpPr>
            <a:spLocks noGrp="1"/>
          </p:cNvSpPr>
          <p:nvPr>
            <p:ph type="sldNum" sz="quarter" idx="4"/>
          </p:nvPr>
        </p:nvSpPr>
        <p:spPr/>
        <p:txBody>
          <a:bodyPr/>
          <a:lstStyle/>
          <a:p>
            <a:fld id="{DF441E96-6251-4381-8D2A-634956F20C97}" type="slidenum">
              <a:rPr lang="en-GB" smtClean="0"/>
              <a:pPr/>
              <a:t>7</a:t>
            </a:fld>
            <a:endParaRPr lang="en-GB" dirty="0"/>
          </a:p>
        </p:txBody>
      </p:sp>
      <p:grpSp>
        <p:nvGrpSpPr>
          <p:cNvPr id="16" name="Group 15"/>
          <p:cNvGrpSpPr/>
          <p:nvPr/>
        </p:nvGrpSpPr>
        <p:grpSpPr>
          <a:xfrm>
            <a:off x="3952933" y="2265730"/>
            <a:ext cx="2330147" cy="1135161"/>
            <a:chOff x="3247585" y="2335468"/>
            <a:chExt cx="2330147" cy="1167999"/>
          </a:xfrm>
          <a:noFill/>
        </p:grpSpPr>
        <p:sp>
          <p:nvSpPr>
            <p:cNvPr id="8" name="Oval 7"/>
            <p:cNvSpPr/>
            <p:nvPr/>
          </p:nvSpPr>
          <p:spPr>
            <a:xfrm>
              <a:off x="3247585" y="2335468"/>
              <a:ext cx="2330147" cy="1167999"/>
            </a:xfrm>
            <a:prstGeom prst="ellipse">
              <a:avLst/>
            </a:prstGeom>
            <a:grp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9" name="TextBox 8"/>
            <p:cNvSpPr txBox="1"/>
            <p:nvPr/>
          </p:nvSpPr>
          <p:spPr>
            <a:xfrm>
              <a:off x="3448170" y="2560035"/>
              <a:ext cx="1945093" cy="728364"/>
            </a:xfrm>
            <a:prstGeom prst="rect">
              <a:avLst/>
            </a:prstGeom>
            <a:grpFill/>
          </p:spPr>
          <p:txBody>
            <a:bodyPr wrap="square" rtlCol="0">
              <a:spAutoFit/>
            </a:bodyPr>
            <a:lstStyle/>
            <a:p>
              <a:pPr algn="ctr"/>
              <a:r>
                <a:rPr lang="en-GB" sz="2000" b="1" dirty="0" smtClean="0"/>
                <a:t>Operator In The Loop Simulator</a:t>
              </a:r>
              <a:endParaRPr lang="en-GB" sz="2000" b="1" dirty="0"/>
            </a:p>
          </p:txBody>
        </p:sp>
      </p:grpSp>
      <p:grpSp>
        <p:nvGrpSpPr>
          <p:cNvPr id="23" name="Group 22"/>
          <p:cNvGrpSpPr/>
          <p:nvPr/>
        </p:nvGrpSpPr>
        <p:grpSpPr>
          <a:xfrm>
            <a:off x="282947" y="1121259"/>
            <a:ext cx="1721858" cy="855904"/>
            <a:chOff x="211605" y="1250592"/>
            <a:chExt cx="1923167" cy="855904"/>
          </a:xfrm>
          <a:solidFill>
            <a:schemeClr val="accent4">
              <a:lumMod val="40000"/>
              <a:lumOff val="60000"/>
            </a:schemeClr>
          </a:solidFill>
        </p:grpSpPr>
        <p:sp>
          <p:nvSpPr>
            <p:cNvPr id="10" name="Oval 9"/>
            <p:cNvSpPr/>
            <p:nvPr/>
          </p:nvSpPr>
          <p:spPr>
            <a:xfrm>
              <a:off x="211605" y="1250592"/>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1" name="TextBox 10"/>
            <p:cNvSpPr txBox="1"/>
            <p:nvPr/>
          </p:nvSpPr>
          <p:spPr>
            <a:xfrm>
              <a:off x="461698" y="1335964"/>
              <a:ext cx="1422982" cy="707886"/>
            </a:xfrm>
            <a:prstGeom prst="rect">
              <a:avLst/>
            </a:prstGeom>
            <a:noFill/>
          </p:spPr>
          <p:txBody>
            <a:bodyPr wrap="square" rtlCol="0">
              <a:spAutoFit/>
            </a:bodyPr>
            <a:lstStyle/>
            <a:p>
              <a:pPr algn="ctr"/>
              <a:r>
                <a:rPr lang="en-GB" sz="2000" dirty="0" smtClean="0">
                  <a:solidFill>
                    <a:schemeClr val="bg1"/>
                  </a:solidFill>
                </a:rPr>
                <a:t>Technical </a:t>
              </a:r>
            </a:p>
            <a:p>
              <a:pPr algn="ctr"/>
              <a:r>
                <a:rPr lang="en-GB" sz="2000" dirty="0" smtClean="0">
                  <a:solidFill>
                    <a:schemeClr val="bg1"/>
                  </a:solidFill>
                </a:rPr>
                <a:t>Objective</a:t>
              </a:r>
              <a:endParaRPr lang="en-GB" sz="2000" dirty="0">
                <a:solidFill>
                  <a:schemeClr val="bg1"/>
                </a:solidFill>
              </a:endParaRPr>
            </a:p>
          </p:txBody>
        </p:sp>
      </p:grpSp>
      <p:grpSp>
        <p:nvGrpSpPr>
          <p:cNvPr id="25" name="Group 24"/>
          <p:cNvGrpSpPr/>
          <p:nvPr/>
        </p:nvGrpSpPr>
        <p:grpSpPr>
          <a:xfrm>
            <a:off x="274635" y="2010146"/>
            <a:ext cx="1683743" cy="855904"/>
            <a:chOff x="109116" y="2443998"/>
            <a:chExt cx="1923167" cy="855904"/>
          </a:xfrm>
        </p:grpSpPr>
        <p:sp>
          <p:nvSpPr>
            <p:cNvPr id="38" name="Oval 37"/>
            <p:cNvSpPr/>
            <p:nvPr/>
          </p:nvSpPr>
          <p:spPr>
            <a:xfrm>
              <a:off x="109116" y="2443998"/>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2" name="TextBox 11"/>
            <p:cNvSpPr txBox="1"/>
            <p:nvPr/>
          </p:nvSpPr>
          <p:spPr>
            <a:xfrm>
              <a:off x="186612" y="2514462"/>
              <a:ext cx="1768174" cy="707886"/>
            </a:xfrm>
            <a:prstGeom prst="rect">
              <a:avLst/>
            </a:prstGeom>
            <a:noFill/>
          </p:spPr>
          <p:txBody>
            <a:bodyPr wrap="square" rtlCol="0">
              <a:spAutoFit/>
            </a:bodyPr>
            <a:lstStyle/>
            <a:p>
              <a:pPr algn="ctr"/>
              <a:r>
                <a:rPr lang="en-GB" sz="2000" dirty="0" smtClean="0">
                  <a:solidFill>
                    <a:schemeClr val="bg1"/>
                  </a:solidFill>
                </a:rPr>
                <a:t>Operator Training</a:t>
              </a:r>
              <a:endParaRPr lang="en-GB" sz="2000" dirty="0">
                <a:solidFill>
                  <a:schemeClr val="bg1"/>
                </a:solidFill>
              </a:endParaRPr>
            </a:p>
          </p:txBody>
        </p:sp>
      </p:grpSp>
      <p:grpSp>
        <p:nvGrpSpPr>
          <p:cNvPr id="26" name="Group 25"/>
          <p:cNvGrpSpPr/>
          <p:nvPr/>
        </p:nvGrpSpPr>
        <p:grpSpPr>
          <a:xfrm>
            <a:off x="256841" y="2908321"/>
            <a:ext cx="1683242" cy="855904"/>
            <a:chOff x="112499" y="3645530"/>
            <a:chExt cx="1923167" cy="855904"/>
          </a:xfrm>
        </p:grpSpPr>
        <p:sp>
          <p:nvSpPr>
            <p:cNvPr id="39" name="Oval 38"/>
            <p:cNvSpPr/>
            <p:nvPr/>
          </p:nvSpPr>
          <p:spPr>
            <a:xfrm>
              <a:off x="112499" y="3645530"/>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p:cNvSpPr txBox="1"/>
            <p:nvPr/>
          </p:nvSpPr>
          <p:spPr>
            <a:xfrm>
              <a:off x="126166" y="3708225"/>
              <a:ext cx="1791884" cy="707886"/>
            </a:xfrm>
            <a:prstGeom prst="rect">
              <a:avLst/>
            </a:prstGeom>
            <a:noFill/>
          </p:spPr>
          <p:txBody>
            <a:bodyPr wrap="square" rtlCol="0">
              <a:spAutoFit/>
            </a:bodyPr>
            <a:lstStyle/>
            <a:p>
              <a:pPr algn="ctr"/>
              <a:r>
                <a:rPr lang="en-GB" sz="2000" dirty="0" smtClean="0">
                  <a:solidFill>
                    <a:schemeClr val="bg1"/>
                  </a:solidFill>
                </a:rPr>
                <a:t>Build &amp; </a:t>
              </a:r>
            </a:p>
            <a:p>
              <a:pPr algn="ctr"/>
              <a:r>
                <a:rPr lang="en-GB" sz="2000" dirty="0">
                  <a:solidFill>
                    <a:schemeClr val="bg1"/>
                  </a:solidFill>
                </a:rPr>
                <a:t>C</a:t>
              </a:r>
              <a:r>
                <a:rPr lang="en-GB" sz="2000" dirty="0" smtClean="0">
                  <a:solidFill>
                    <a:schemeClr val="bg1"/>
                  </a:solidFill>
                </a:rPr>
                <a:t>onfig</a:t>
              </a:r>
              <a:endParaRPr lang="en-GB" sz="2000" dirty="0">
                <a:solidFill>
                  <a:schemeClr val="bg1"/>
                </a:solidFill>
              </a:endParaRPr>
            </a:p>
          </p:txBody>
        </p:sp>
      </p:grpSp>
      <p:grpSp>
        <p:nvGrpSpPr>
          <p:cNvPr id="18" name="Group 17"/>
          <p:cNvGrpSpPr/>
          <p:nvPr/>
        </p:nvGrpSpPr>
        <p:grpSpPr>
          <a:xfrm>
            <a:off x="6764265" y="1275606"/>
            <a:ext cx="1923167" cy="855904"/>
            <a:chOff x="6393249" y="1233215"/>
            <a:chExt cx="1923167" cy="855904"/>
          </a:xfrm>
          <a:solidFill>
            <a:schemeClr val="accent4">
              <a:lumMod val="75000"/>
            </a:schemeClr>
          </a:solidFill>
        </p:grpSpPr>
        <p:sp>
          <p:nvSpPr>
            <p:cNvPr id="40" name="Oval 39"/>
            <p:cNvSpPr/>
            <p:nvPr/>
          </p:nvSpPr>
          <p:spPr>
            <a:xfrm>
              <a:off x="6393249" y="1233215"/>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17" name="TextBox 16"/>
            <p:cNvSpPr txBox="1"/>
            <p:nvPr/>
          </p:nvSpPr>
          <p:spPr>
            <a:xfrm>
              <a:off x="6733310" y="1323539"/>
              <a:ext cx="1239214" cy="707886"/>
            </a:xfrm>
            <a:prstGeom prst="rect">
              <a:avLst/>
            </a:prstGeom>
            <a:noFill/>
          </p:spPr>
          <p:txBody>
            <a:bodyPr wrap="square" rtlCol="0">
              <a:spAutoFit/>
            </a:bodyPr>
            <a:lstStyle/>
            <a:p>
              <a:pPr algn="ctr"/>
              <a:r>
                <a:rPr lang="en-GB" sz="2000" dirty="0" smtClean="0">
                  <a:solidFill>
                    <a:schemeClr val="bg1"/>
                  </a:solidFill>
                </a:rPr>
                <a:t>Technical </a:t>
              </a:r>
            </a:p>
            <a:p>
              <a:pPr algn="ctr"/>
              <a:r>
                <a:rPr lang="en-GB" sz="2000" dirty="0" smtClean="0">
                  <a:solidFill>
                    <a:schemeClr val="bg1"/>
                  </a:solidFill>
                </a:rPr>
                <a:t>Outcome</a:t>
              </a:r>
              <a:endParaRPr lang="en-GB" sz="2000" dirty="0">
                <a:solidFill>
                  <a:schemeClr val="bg1"/>
                </a:solidFill>
              </a:endParaRPr>
            </a:p>
          </p:txBody>
        </p:sp>
      </p:grpSp>
      <p:grpSp>
        <p:nvGrpSpPr>
          <p:cNvPr id="20" name="Group 19"/>
          <p:cNvGrpSpPr/>
          <p:nvPr/>
        </p:nvGrpSpPr>
        <p:grpSpPr>
          <a:xfrm>
            <a:off x="4165745" y="3598602"/>
            <a:ext cx="1930315" cy="855904"/>
            <a:chOff x="6707361" y="2412336"/>
            <a:chExt cx="1923167" cy="855904"/>
          </a:xfrm>
        </p:grpSpPr>
        <p:sp>
          <p:nvSpPr>
            <p:cNvPr id="41" name="Oval 40"/>
            <p:cNvSpPr/>
            <p:nvPr/>
          </p:nvSpPr>
          <p:spPr>
            <a:xfrm>
              <a:off x="6707361" y="2412336"/>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19" name="TextBox 18"/>
            <p:cNvSpPr txBox="1"/>
            <p:nvPr/>
          </p:nvSpPr>
          <p:spPr>
            <a:xfrm>
              <a:off x="6952335" y="2457959"/>
              <a:ext cx="1465052" cy="707886"/>
            </a:xfrm>
            <a:prstGeom prst="rect">
              <a:avLst/>
            </a:prstGeom>
            <a:noFill/>
          </p:spPr>
          <p:txBody>
            <a:bodyPr wrap="square" rtlCol="0">
              <a:spAutoFit/>
            </a:bodyPr>
            <a:lstStyle/>
            <a:p>
              <a:pPr algn="ctr"/>
              <a:r>
                <a:rPr lang="en-GB" sz="2000" dirty="0" smtClean="0">
                  <a:solidFill>
                    <a:schemeClr val="bg1"/>
                  </a:solidFill>
                </a:rPr>
                <a:t>Operator Behaviours</a:t>
              </a:r>
              <a:endParaRPr lang="en-GB" sz="2000" dirty="0">
                <a:solidFill>
                  <a:schemeClr val="bg1"/>
                </a:solidFill>
              </a:endParaRPr>
            </a:p>
          </p:txBody>
        </p:sp>
      </p:grpSp>
      <p:grpSp>
        <p:nvGrpSpPr>
          <p:cNvPr id="22" name="Group 21"/>
          <p:cNvGrpSpPr/>
          <p:nvPr/>
        </p:nvGrpSpPr>
        <p:grpSpPr>
          <a:xfrm>
            <a:off x="6753289" y="2435926"/>
            <a:ext cx="1923167" cy="855904"/>
            <a:chOff x="6422018" y="3604873"/>
            <a:chExt cx="1923167" cy="855904"/>
          </a:xfrm>
          <a:solidFill>
            <a:schemeClr val="accent4"/>
          </a:solidFill>
        </p:grpSpPr>
        <p:sp>
          <p:nvSpPr>
            <p:cNvPr id="42" name="Oval 41"/>
            <p:cNvSpPr/>
            <p:nvPr/>
          </p:nvSpPr>
          <p:spPr>
            <a:xfrm>
              <a:off x="6422018" y="3604873"/>
              <a:ext cx="1923167" cy="855904"/>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21" name="TextBox 20"/>
            <p:cNvSpPr txBox="1"/>
            <p:nvPr/>
          </p:nvSpPr>
          <p:spPr>
            <a:xfrm>
              <a:off x="6645288" y="3678882"/>
              <a:ext cx="1472795" cy="707886"/>
            </a:xfrm>
            <a:prstGeom prst="rect">
              <a:avLst/>
            </a:prstGeom>
            <a:noFill/>
          </p:spPr>
          <p:txBody>
            <a:bodyPr wrap="square" rtlCol="0">
              <a:spAutoFit/>
            </a:bodyPr>
            <a:lstStyle/>
            <a:p>
              <a:pPr algn="ctr"/>
              <a:r>
                <a:rPr lang="en-GB" sz="2000" dirty="0" smtClean="0">
                  <a:solidFill>
                    <a:schemeClr val="bg1"/>
                  </a:solidFill>
                </a:rPr>
                <a:t>Data</a:t>
              </a:r>
            </a:p>
            <a:p>
              <a:pPr algn="ctr"/>
              <a:r>
                <a:rPr lang="en-GB" sz="2000" dirty="0" smtClean="0">
                  <a:solidFill>
                    <a:schemeClr val="bg1"/>
                  </a:solidFill>
                </a:rPr>
                <a:t>Extraction</a:t>
              </a:r>
              <a:endParaRPr lang="en-GB" sz="2000" dirty="0">
                <a:solidFill>
                  <a:schemeClr val="bg1"/>
                </a:solidFill>
              </a:endParaRPr>
            </a:p>
          </p:txBody>
        </p:sp>
      </p:grpSp>
      <p:sp>
        <p:nvSpPr>
          <p:cNvPr id="3" name="TextBox 2"/>
          <p:cNvSpPr txBox="1"/>
          <p:nvPr/>
        </p:nvSpPr>
        <p:spPr>
          <a:xfrm>
            <a:off x="179510" y="739745"/>
            <a:ext cx="3702887" cy="461665"/>
          </a:xfrm>
          <a:prstGeom prst="rect">
            <a:avLst/>
          </a:prstGeom>
          <a:noFill/>
        </p:spPr>
        <p:txBody>
          <a:bodyPr wrap="square" rtlCol="0">
            <a:spAutoFit/>
          </a:bodyPr>
          <a:lstStyle/>
          <a:p>
            <a:pPr algn="ctr"/>
            <a:r>
              <a:rPr lang="en-GB" sz="2400" b="1" dirty="0" smtClean="0">
                <a:solidFill>
                  <a:schemeClr val="tx2">
                    <a:lumMod val="75000"/>
                  </a:schemeClr>
                </a:solidFill>
              </a:rPr>
              <a:t>PLANNING</a:t>
            </a:r>
            <a:endParaRPr lang="en-GB" sz="2400" b="1" dirty="0">
              <a:solidFill>
                <a:schemeClr val="tx2">
                  <a:lumMod val="75000"/>
                </a:schemeClr>
              </a:solidFill>
            </a:endParaRPr>
          </a:p>
        </p:txBody>
      </p:sp>
      <p:sp>
        <p:nvSpPr>
          <p:cNvPr id="43" name="TextBox 42"/>
          <p:cNvSpPr txBox="1"/>
          <p:nvPr/>
        </p:nvSpPr>
        <p:spPr>
          <a:xfrm>
            <a:off x="3776435" y="745671"/>
            <a:ext cx="2667773" cy="461665"/>
          </a:xfrm>
          <a:prstGeom prst="rect">
            <a:avLst/>
          </a:prstGeom>
          <a:noFill/>
        </p:spPr>
        <p:txBody>
          <a:bodyPr wrap="square" rtlCol="0">
            <a:spAutoFit/>
          </a:bodyPr>
          <a:lstStyle/>
          <a:p>
            <a:pPr algn="ctr"/>
            <a:r>
              <a:rPr lang="en-GB" sz="2400" b="1" dirty="0" smtClean="0">
                <a:solidFill>
                  <a:schemeClr val="tx2">
                    <a:lumMod val="75000"/>
                  </a:schemeClr>
                </a:solidFill>
              </a:rPr>
              <a:t>DELIVERY</a:t>
            </a:r>
            <a:endParaRPr lang="en-GB" sz="2400" b="1" dirty="0">
              <a:solidFill>
                <a:schemeClr val="tx2">
                  <a:lumMod val="75000"/>
                </a:schemeClr>
              </a:solidFill>
            </a:endParaRPr>
          </a:p>
        </p:txBody>
      </p:sp>
      <p:sp>
        <p:nvSpPr>
          <p:cNvPr id="44" name="TextBox 43"/>
          <p:cNvSpPr txBox="1"/>
          <p:nvPr/>
        </p:nvSpPr>
        <p:spPr>
          <a:xfrm>
            <a:off x="6559220" y="739744"/>
            <a:ext cx="2333259" cy="461665"/>
          </a:xfrm>
          <a:prstGeom prst="rect">
            <a:avLst/>
          </a:prstGeom>
          <a:noFill/>
        </p:spPr>
        <p:txBody>
          <a:bodyPr wrap="square" rtlCol="0">
            <a:spAutoFit/>
          </a:bodyPr>
          <a:lstStyle/>
          <a:p>
            <a:pPr algn="ctr"/>
            <a:r>
              <a:rPr lang="en-GB" sz="2400" b="1" dirty="0" smtClean="0">
                <a:solidFill>
                  <a:schemeClr val="tx2">
                    <a:lumMod val="75000"/>
                  </a:schemeClr>
                </a:solidFill>
              </a:rPr>
              <a:t>ANALYSIS</a:t>
            </a:r>
            <a:endParaRPr lang="en-GB" sz="2400" b="1" dirty="0">
              <a:solidFill>
                <a:schemeClr val="tx2">
                  <a:lumMod val="75000"/>
                </a:schemeClr>
              </a:solidFill>
            </a:endParaRPr>
          </a:p>
        </p:txBody>
      </p:sp>
      <p:grpSp>
        <p:nvGrpSpPr>
          <p:cNvPr id="49" name="Group 48"/>
          <p:cNvGrpSpPr/>
          <p:nvPr/>
        </p:nvGrpSpPr>
        <p:grpSpPr>
          <a:xfrm>
            <a:off x="4172893" y="1275606"/>
            <a:ext cx="1923167" cy="855904"/>
            <a:chOff x="410939" y="1253699"/>
            <a:chExt cx="1923167" cy="855904"/>
          </a:xfrm>
          <a:solidFill>
            <a:schemeClr val="accent4">
              <a:lumMod val="60000"/>
              <a:lumOff val="40000"/>
            </a:schemeClr>
          </a:solidFill>
        </p:grpSpPr>
        <p:sp>
          <p:nvSpPr>
            <p:cNvPr id="50" name="Oval 49"/>
            <p:cNvSpPr/>
            <p:nvPr/>
          </p:nvSpPr>
          <p:spPr>
            <a:xfrm>
              <a:off x="410939" y="1253699"/>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51" name="TextBox 50"/>
            <p:cNvSpPr txBox="1"/>
            <p:nvPr/>
          </p:nvSpPr>
          <p:spPr>
            <a:xfrm>
              <a:off x="789724" y="1280344"/>
              <a:ext cx="1237707" cy="707886"/>
            </a:xfrm>
            <a:prstGeom prst="rect">
              <a:avLst/>
            </a:prstGeom>
            <a:noFill/>
          </p:spPr>
          <p:txBody>
            <a:bodyPr wrap="square" rtlCol="0">
              <a:spAutoFit/>
            </a:bodyPr>
            <a:lstStyle/>
            <a:p>
              <a:pPr algn="ctr"/>
              <a:r>
                <a:rPr lang="en-GB" sz="2000" dirty="0" smtClean="0">
                  <a:solidFill>
                    <a:schemeClr val="bg1"/>
                  </a:solidFill>
                </a:rPr>
                <a:t>Live Analysis</a:t>
              </a:r>
              <a:endParaRPr lang="en-GB" sz="2000" dirty="0">
                <a:solidFill>
                  <a:schemeClr val="bg1"/>
                </a:solidFill>
              </a:endParaRPr>
            </a:p>
          </p:txBody>
        </p:sp>
      </p:grpSp>
      <p:grpSp>
        <p:nvGrpSpPr>
          <p:cNvPr id="52" name="Group 51"/>
          <p:cNvGrpSpPr/>
          <p:nvPr/>
        </p:nvGrpSpPr>
        <p:grpSpPr>
          <a:xfrm>
            <a:off x="1907704" y="2435926"/>
            <a:ext cx="1725849" cy="855904"/>
            <a:chOff x="211605" y="1250592"/>
            <a:chExt cx="1923167" cy="855904"/>
          </a:xfrm>
          <a:solidFill>
            <a:schemeClr val="accent4">
              <a:lumMod val="60000"/>
              <a:lumOff val="40000"/>
            </a:schemeClr>
          </a:solidFill>
        </p:grpSpPr>
        <p:sp>
          <p:nvSpPr>
            <p:cNvPr id="53" name="Oval 52"/>
            <p:cNvSpPr/>
            <p:nvPr/>
          </p:nvSpPr>
          <p:spPr>
            <a:xfrm>
              <a:off x="211605" y="1250592"/>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54" name="TextBox 53"/>
            <p:cNvSpPr txBox="1"/>
            <p:nvPr/>
          </p:nvSpPr>
          <p:spPr>
            <a:xfrm>
              <a:off x="442217" y="1315266"/>
              <a:ext cx="1403142" cy="707886"/>
            </a:xfrm>
            <a:prstGeom prst="rect">
              <a:avLst/>
            </a:prstGeom>
            <a:noFill/>
          </p:spPr>
          <p:txBody>
            <a:bodyPr wrap="square" rtlCol="0">
              <a:spAutoFit/>
            </a:bodyPr>
            <a:lstStyle/>
            <a:p>
              <a:pPr algn="ctr"/>
              <a:r>
                <a:rPr lang="en-GB" sz="2000" dirty="0" smtClean="0">
                  <a:solidFill>
                    <a:schemeClr val="bg1"/>
                  </a:solidFill>
                </a:rPr>
                <a:t>Fit For Purpose ?</a:t>
              </a:r>
              <a:endParaRPr lang="en-GB" sz="2000" dirty="0">
                <a:solidFill>
                  <a:schemeClr val="bg1"/>
                </a:solidFill>
              </a:endParaRPr>
            </a:p>
          </p:txBody>
        </p:sp>
      </p:grpSp>
      <p:sp>
        <p:nvSpPr>
          <p:cNvPr id="56" name="Right Arrow 55"/>
          <p:cNvSpPr/>
          <p:nvPr/>
        </p:nvSpPr>
        <p:spPr>
          <a:xfrm>
            <a:off x="6262141" y="1785143"/>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58" name="Right Arrow 57"/>
          <p:cNvSpPr/>
          <p:nvPr/>
        </p:nvSpPr>
        <p:spPr>
          <a:xfrm>
            <a:off x="6245785" y="3369319"/>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grpSp>
        <p:nvGrpSpPr>
          <p:cNvPr id="59" name="Group 58"/>
          <p:cNvGrpSpPr/>
          <p:nvPr/>
        </p:nvGrpSpPr>
        <p:grpSpPr>
          <a:xfrm>
            <a:off x="251520" y="3802326"/>
            <a:ext cx="1683743" cy="855904"/>
            <a:chOff x="109116" y="2443998"/>
            <a:chExt cx="1923167" cy="855904"/>
          </a:xfrm>
        </p:grpSpPr>
        <p:sp>
          <p:nvSpPr>
            <p:cNvPr id="60" name="Oval 59"/>
            <p:cNvSpPr/>
            <p:nvPr/>
          </p:nvSpPr>
          <p:spPr>
            <a:xfrm>
              <a:off x="109116" y="2443998"/>
              <a:ext cx="1923167" cy="855904"/>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61" name="TextBox 60"/>
            <p:cNvSpPr txBox="1"/>
            <p:nvPr/>
          </p:nvSpPr>
          <p:spPr>
            <a:xfrm>
              <a:off x="186612" y="2514462"/>
              <a:ext cx="1768174" cy="707886"/>
            </a:xfrm>
            <a:prstGeom prst="rect">
              <a:avLst/>
            </a:prstGeom>
            <a:noFill/>
          </p:spPr>
          <p:txBody>
            <a:bodyPr wrap="square" rtlCol="0">
              <a:spAutoFit/>
            </a:bodyPr>
            <a:lstStyle/>
            <a:p>
              <a:pPr algn="ctr"/>
              <a:r>
                <a:rPr lang="en-GB" sz="2000" dirty="0" smtClean="0">
                  <a:solidFill>
                    <a:schemeClr val="bg1"/>
                  </a:solidFill>
                </a:rPr>
                <a:t>Validate &amp; Verify</a:t>
              </a:r>
              <a:endParaRPr lang="en-GB" sz="2000" dirty="0">
                <a:solidFill>
                  <a:schemeClr val="bg1"/>
                </a:solidFill>
              </a:endParaRPr>
            </a:p>
          </p:txBody>
        </p:sp>
      </p:grpSp>
      <p:sp>
        <p:nvSpPr>
          <p:cNvPr id="62" name="Right Arrow 61"/>
          <p:cNvSpPr/>
          <p:nvPr/>
        </p:nvSpPr>
        <p:spPr>
          <a:xfrm>
            <a:off x="3563888" y="1785143"/>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63" name="Right Arrow 62"/>
          <p:cNvSpPr/>
          <p:nvPr/>
        </p:nvSpPr>
        <p:spPr>
          <a:xfrm>
            <a:off x="3580103" y="3363838"/>
            <a:ext cx="470099" cy="498575"/>
          </a:xfrm>
          <a:prstGeom prst="rightArrow">
            <a:avLst>
              <a:gd name="adj1" fmla="val 50000"/>
              <a:gd name="adj2" fmla="val 45919"/>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grpSp>
        <p:nvGrpSpPr>
          <p:cNvPr id="57" name="Group 56"/>
          <p:cNvGrpSpPr/>
          <p:nvPr/>
        </p:nvGrpSpPr>
        <p:grpSpPr>
          <a:xfrm>
            <a:off x="6734704" y="3564208"/>
            <a:ext cx="1923167" cy="855904"/>
            <a:chOff x="6422018" y="3604873"/>
            <a:chExt cx="1923167" cy="855904"/>
          </a:xfrm>
          <a:solidFill>
            <a:schemeClr val="accent4"/>
          </a:solidFill>
        </p:grpSpPr>
        <p:sp>
          <p:nvSpPr>
            <p:cNvPr id="64" name="Oval 63"/>
            <p:cNvSpPr/>
            <p:nvPr/>
          </p:nvSpPr>
          <p:spPr>
            <a:xfrm>
              <a:off x="6422018" y="3604873"/>
              <a:ext cx="1923167" cy="855904"/>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65" name="TextBox 64"/>
            <p:cNvSpPr txBox="1"/>
            <p:nvPr/>
          </p:nvSpPr>
          <p:spPr>
            <a:xfrm>
              <a:off x="6645288" y="3678882"/>
              <a:ext cx="1472795" cy="707886"/>
            </a:xfrm>
            <a:prstGeom prst="rect">
              <a:avLst/>
            </a:prstGeom>
            <a:noFill/>
          </p:spPr>
          <p:txBody>
            <a:bodyPr wrap="square" rtlCol="0">
              <a:spAutoFit/>
            </a:bodyPr>
            <a:lstStyle/>
            <a:p>
              <a:pPr algn="ctr"/>
              <a:r>
                <a:rPr lang="en-GB" sz="2000" dirty="0" smtClean="0">
                  <a:solidFill>
                    <a:schemeClr val="bg1"/>
                  </a:solidFill>
                </a:rPr>
                <a:t>Data</a:t>
              </a:r>
            </a:p>
            <a:p>
              <a:pPr algn="ctr"/>
              <a:r>
                <a:rPr lang="en-GB" sz="2000" dirty="0" smtClean="0">
                  <a:solidFill>
                    <a:schemeClr val="bg1"/>
                  </a:solidFill>
                </a:rPr>
                <a:t>Analysis</a:t>
              </a:r>
              <a:endParaRPr lang="en-GB" sz="2000" dirty="0">
                <a:solidFill>
                  <a:schemeClr val="bg1"/>
                </a:solidFill>
              </a:endParaRPr>
            </a:p>
          </p:txBody>
        </p:sp>
      </p:grpSp>
      <p:sp>
        <p:nvSpPr>
          <p:cNvPr id="55" name="Rectangle 54"/>
          <p:cNvSpPr/>
          <p:nvPr/>
        </p:nvSpPr>
        <p:spPr>
          <a:xfrm>
            <a:off x="179511" y="764405"/>
            <a:ext cx="3564900" cy="393713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10913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 Technical Objectives &amp; People</a:t>
            </a:r>
            <a:endParaRPr lang="en-GB" dirty="0"/>
          </a:p>
        </p:txBody>
      </p:sp>
      <p:sp>
        <p:nvSpPr>
          <p:cNvPr id="5" name="Slide Number Placeholder 4"/>
          <p:cNvSpPr>
            <a:spLocks noGrp="1"/>
          </p:cNvSpPr>
          <p:nvPr>
            <p:ph type="sldNum" sz="quarter" idx="4"/>
          </p:nvPr>
        </p:nvSpPr>
        <p:spPr/>
        <p:txBody>
          <a:bodyPr/>
          <a:lstStyle/>
          <a:p>
            <a:fld id="{DF441E96-6251-4381-8D2A-634956F20C97}" type="slidenum">
              <a:rPr lang="en-GB" smtClean="0"/>
              <a:pPr/>
              <a:t>8</a:t>
            </a:fld>
            <a:endParaRPr lang="en-GB" dirty="0"/>
          </a:p>
        </p:txBody>
      </p:sp>
      <p:graphicFrame>
        <p:nvGraphicFramePr>
          <p:cNvPr id="6" name="Content Placeholder 5"/>
          <p:cNvGraphicFramePr>
            <a:graphicFrameLocks/>
          </p:cNvGraphicFramePr>
          <p:nvPr>
            <p:extLst>
              <p:ext uri="{D42A27DB-BD31-4B8C-83A1-F6EECF244321}">
                <p14:modId xmlns:p14="http://schemas.microsoft.com/office/powerpoint/2010/main" val="513146519"/>
              </p:ext>
            </p:extLst>
          </p:nvPr>
        </p:nvGraphicFramePr>
        <p:xfrm>
          <a:off x="223990" y="3615532"/>
          <a:ext cx="8807211" cy="1368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7" name="Group 6"/>
          <p:cNvGrpSpPr/>
          <p:nvPr/>
        </p:nvGrpSpPr>
        <p:grpSpPr>
          <a:xfrm>
            <a:off x="1979712" y="739252"/>
            <a:ext cx="5238124" cy="3128642"/>
            <a:chOff x="1979712" y="1654018"/>
            <a:chExt cx="5238124" cy="3128642"/>
          </a:xfrm>
        </p:grpSpPr>
        <p:sp>
          <p:nvSpPr>
            <p:cNvPr id="3" name="Oval 2"/>
            <p:cNvSpPr/>
            <p:nvPr/>
          </p:nvSpPr>
          <p:spPr>
            <a:xfrm>
              <a:off x="3577484" y="2401043"/>
              <a:ext cx="2100224" cy="1936816"/>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solidFill>
                    <a:schemeClr val="tx1"/>
                  </a:solidFill>
                </a:rPr>
                <a:t>OITL Community</a:t>
              </a:r>
              <a:endParaRPr lang="en-GB" sz="2000" b="1" dirty="0">
                <a:solidFill>
                  <a:schemeClr val="tx1"/>
                </a:solidFill>
              </a:endParaRPr>
            </a:p>
          </p:txBody>
        </p:sp>
        <p:grpSp>
          <p:nvGrpSpPr>
            <p:cNvPr id="9" name="Group 8"/>
            <p:cNvGrpSpPr/>
            <p:nvPr/>
          </p:nvGrpSpPr>
          <p:grpSpPr>
            <a:xfrm>
              <a:off x="5243792" y="2299064"/>
              <a:ext cx="1615454" cy="860972"/>
              <a:chOff x="2891327" y="485218"/>
              <a:chExt cx="926651" cy="926651"/>
            </a:xfrm>
          </p:grpSpPr>
          <p:sp>
            <p:nvSpPr>
              <p:cNvPr id="10" name="Oval 9"/>
              <p:cNvSpPr/>
              <p:nvPr/>
            </p:nvSpPr>
            <p:spPr>
              <a:xfrm>
                <a:off x="2891327" y="485218"/>
                <a:ext cx="926651" cy="926651"/>
              </a:xfrm>
              <a:prstGeom prst="ellipse">
                <a:avLst/>
              </a:prstGeom>
            </p:spPr>
            <p:style>
              <a:lnRef idx="0">
                <a:schemeClr val="lt1">
                  <a:hueOff val="0"/>
                  <a:satOff val="0"/>
                  <a:lumOff val="0"/>
                  <a:alphaOff val="0"/>
                </a:schemeClr>
              </a:lnRef>
              <a:fillRef idx="3">
                <a:schemeClr val="accent3">
                  <a:alpha val="50000"/>
                  <a:hueOff val="3214361"/>
                  <a:satOff val="-4823"/>
                  <a:lumOff val="-784"/>
                  <a:alphaOff val="0"/>
                </a:schemeClr>
              </a:fillRef>
              <a:effectRef idx="0">
                <a:schemeClr val="accent3">
                  <a:alpha val="50000"/>
                  <a:hueOff val="3214361"/>
                  <a:satOff val="-4823"/>
                  <a:lumOff val="-784"/>
                  <a:alphaOff val="0"/>
                </a:schemeClr>
              </a:effectRef>
              <a:fontRef idx="minor">
                <a:schemeClr val="tx1"/>
              </a:fontRef>
            </p:style>
          </p:sp>
          <p:sp>
            <p:nvSpPr>
              <p:cNvPr id="11" name="Oval 4"/>
              <p:cNvSpPr txBox="1"/>
              <p:nvPr/>
            </p:nvSpPr>
            <p:spPr>
              <a:xfrm>
                <a:off x="3027032" y="620923"/>
                <a:ext cx="655241" cy="65524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1430" tIns="11430" rIns="11430" bIns="11430" numCol="1" spcCol="1270" anchor="ctr" anchorCtr="0">
                <a:noAutofit/>
              </a:bodyPr>
              <a:lstStyle/>
              <a:p>
                <a:pPr algn="ctr" defTabSz="444500">
                  <a:lnSpc>
                    <a:spcPct val="90000"/>
                  </a:lnSpc>
                  <a:spcBef>
                    <a:spcPct val="0"/>
                  </a:spcBef>
                  <a:spcAft>
                    <a:spcPct val="35000"/>
                  </a:spcAft>
                </a:pPr>
                <a:r>
                  <a:rPr lang="en-US" dirty="0" smtClean="0"/>
                  <a:t>Analyst Operators</a:t>
                </a:r>
                <a:endParaRPr lang="en-US" dirty="0"/>
              </a:p>
            </p:txBody>
          </p:sp>
        </p:grpSp>
        <p:grpSp>
          <p:nvGrpSpPr>
            <p:cNvPr id="12" name="Group 11"/>
            <p:cNvGrpSpPr/>
            <p:nvPr/>
          </p:nvGrpSpPr>
          <p:grpSpPr>
            <a:xfrm>
              <a:off x="5285470" y="3178251"/>
              <a:ext cx="1932366" cy="926651"/>
              <a:chOff x="3124512" y="1506867"/>
              <a:chExt cx="926651" cy="926651"/>
            </a:xfrm>
          </p:grpSpPr>
          <p:sp>
            <p:nvSpPr>
              <p:cNvPr id="13" name="Oval 12"/>
              <p:cNvSpPr/>
              <p:nvPr/>
            </p:nvSpPr>
            <p:spPr>
              <a:xfrm>
                <a:off x="3124512" y="1506867"/>
                <a:ext cx="926651" cy="926651"/>
              </a:xfrm>
              <a:prstGeom prst="ellipse">
                <a:avLst/>
              </a:prstGeom>
            </p:spPr>
            <p:style>
              <a:lnRef idx="0">
                <a:schemeClr val="lt1">
                  <a:hueOff val="0"/>
                  <a:satOff val="0"/>
                  <a:lumOff val="0"/>
                  <a:alphaOff val="0"/>
                </a:schemeClr>
              </a:lnRef>
              <a:fillRef idx="3">
                <a:schemeClr val="accent3">
                  <a:alpha val="50000"/>
                  <a:hueOff val="4821541"/>
                  <a:satOff val="-7234"/>
                  <a:lumOff val="-1176"/>
                  <a:alphaOff val="0"/>
                </a:schemeClr>
              </a:fillRef>
              <a:effectRef idx="0">
                <a:schemeClr val="accent3">
                  <a:alpha val="50000"/>
                  <a:hueOff val="4821541"/>
                  <a:satOff val="-7234"/>
                  <a:lumOff val="-1176"/>
                  <a:alphaOff val="0"/>
                </a:schemeClr>
              </a:effectRef>
              <a:fontRef idx="minor">
                <a:schemeClr val="tx1"/>
              </a:fontRef>
            </p:style>
          </p:sp>
          <p:sp>
            <p:nvSpPr>
              <p:cNvPr id="14" name="Oval 4"/>
              <p:cNvSpPr txBox="1"/>
              <p:nvPr/>
            </p:nvSpPr>
            <p:spPr>
              <a:xfrm>
                <a:off x="3236017" y="1625461"/>
                <a:ext cx="710363" cy="65524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kern="1200" dirty="0" smtClean="0"/>
                  <a:t>Trial Coordinators</a:t>
                </a:r>
                <a:endParaRPr lang="en-US" kern="1200" dirty="0"/>
              </a:p>
            </p:txBody>
          </p:sp>
        </p:grpSp>
        <p:grpSp>
          <p:nvGrpSpPr>
            <p:cNvPr id="15" name="Group 14"/>
            <p:cNvGrpSpPr/>
            <p:nvPr/>
          </p:nvGrpSpPr>
          <p:grpSpPr>
            <a:xfrm>
              <a:off x="4571584" y="4071747"/>
              <a:ext cx="1929263" cy="685779"/>
              <a:chOff x="2471143" y="2326165"/>
              <a:chExt cx="926651" cy="926651"/>
            </a:xfrm>
          </p:grpSpPr>
          <p:sp>
            <p:nvSpPr>
              <p:cNvPr id="16" name="Oval 15"/>
              <p:cNvSpPr/>
              <p:nvPr/>
            </p:nvSpPr>
            <p:spPr>
              <a:xfrm>
                <a:off x="2471143" y="2326165"/>
                <a:ext cx="926651" cy="926651"/>
              </a:xfrm>
              <a:prstGeom prst="ellipse">
                <a:avLst/>
              </a:prstGeom>
            </p:spPr>
            <p:style>
              <a:lnRef idx="0">
                <a:schemeClr val="lt1">
                  <a:hueOff val="0"/>
                  <a:satOff val="0"/>
                  <a:lumOff val="0"/>
                  <a:alphaOff val="0"/>
                </a:schemeClr>
              </a:lnRef>
              <a:fillRef idx="3">
                <a:schemeClr val="accent3">
                  <a:alpha val="50000"/>
                  <a:hueOff val="6428722"/>
                  <a:satOff val="-9646"/>
                  <a:lumOff val="-1569"/>
                  <a:alphaOff val="0"/>
                </a:schemeClr>
              </a:fillRef>
              <a:effectRef idx="0">
                <a:schemeClr val="accent3">
                  <a:alpha val="50000"/>
                  <a:hueOff val="6428722"/>
                  <a:satOff val="-9646"/>
                  <a:lumOff val="-1569"/>
                  <a:alphaOff val="0"/>
                </a:schemeClr>
              </a:effectRef>
              <a:fontRef idx="minor">
                <a:schemeClr val="tx1"/>
              </a:fontRef>
            </p:style>
          </p:sp>
          <p:sp>
            <p:nvSpPr>
              <p:cNvPr id="17" name="Oval 4"/>
              <p:cNvSpPr txBox="1"/>
              <p:nvPr/>
            </p:nvSpPr>
            <p:spPr>
              <a:xfrm>
                <a:off x="2606848" y="2461870"/>
                <a:ext cx="655241" cy="65524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kern="1200" dirty="0" smtClean="0"/>
                  <a:t>Stakeholders</a:t>
                </a:r>
                <a:endParaRPr lang="en-US" kern="1200" dirty="0"/>
              </a:p>
            </p:txBody>
          </p:sp>
        </p:grpSp>
        <p:grpSp>
          <p:nvGrpSpPr>
            <p:cNvPr id="18" name="Group 17"/>
            <p:cNvGrpSpPr/>
            <p:nvPr/>
          </p:nvGrpSpPr>
          <p:grpSpPr>
            <a:xfrm>
              <a:off x="3764116" y="1654018"/>
              <a:ext cx="1687461" cy="948098"/>
              <a:chOff x="1947182" y="30542"/>
              <a:chExt cx="926651" cy="926651"/>
            </a:xfrm>
          </p:grpSpPr>
          <p:sp>
            <p:nvSpPr>
              <p:cNvPr id="19" name="Oval 18"/>
              <p:cNvSpPr/>
              <p:nvPr/>
            </p:nvSpPr>
            <p:spPr>
              <a:xfrm>
                <a:off x="1947182" y="30542"/>
                <a:ext cx="926651" cy="926651"/>
              </a:xfrm>
              <a:prstGeom prst="ellipse">
                <a:avLst/>
              </a:prstGeom>
            </p:spPr>
            <p:style>
              <a:lnRef idx="0">
                <a:schemeClr val="lt1">
                  <a:hueOff val="0"/>
                  <a:satOff val="0"/>
                  <a:lumOff val="0"/>
                  <a:alphaOff val="0"/>
                </a:schemeClr>
              </a:lnRef>
              <a:fillRef idx="3">
                <a:schemeClr val="accent3">
                  <a:alpha val="50000"/>
                  <a:hueOff val="1607181"/>
                  <a:satOff val="-2411"/>
                  <a:lumOff val="-392"/>
                  <a:alphaOff val="0"/>
                </a:schemeClr>
              </a:fillRef>
              <a:effectRef idx="0">
                <a:schemeClr val="accent3">
                  <a:alpha val="50000"/>
                  <a:hueOff val="1607181"/>
                  <a:satOff val="-2411"/>
                  <a:lumOff val="-392"/>
                  <a:alphaOff val="0"/>
                </a:schemeClr>
              </a:effectRef>
              <a:fontRef idx="minor">
                <a:schemeClr val="tx1"/>
              </a:fontRef>
            </p:style>
          </p:sp>
          <p:sp>
            <p:nvSpPr>
              <p:cNvPr id="20" name="Oval 4"/>
              <p:cNvSpPr txBox="1"/>
              <p:nvPr/>
            </p:nvSpPr>
            <p:spPr>
              <a:xfrm>
                <a:off x="2082887" y="166247"/>
                <a:ext cx="655241" cy="65524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kern="1200" dirty="0" smtClean="0"/>
                  <a:t>Experienced Operators</a:t>
                </a:r>
                <a:endParaRPr lang="en-US" kern="1200" dirty="0"/>
              </a:p>
            </p:txBody>
          </p:sp>
        </p:grpSp>
        <p:grpSp>
          <p:nvGrpSpPr>
            <p:cNvPr id="21" name="Group 20"/>
            <p:cNvGrpSpPr/>
            <p:nvPr/>
          </p:nvGrpSpPr>
          <p:grpSpPr>
            <a:xfrm>
              <a:off x="2452603" y="2299064"/>
              <a:ext cx="1642746" cy="860972"/>
              <a:chOff x="1003037" y="485218"/>
              <a:chExt cx="926651" cy="926651"/>
            </a:xfrm>
          </p:grpSpPr>
          <p:sp>
            <p:nvSpPr>
              <p:cNvPr id="22" name="Oval 21"/>
              <p:cNvSpPr/>
              <p:nvPr/>
            </p:nvSpPr>
            <p:spPr>
              <a:xfrm>
                <a:off x="1003037" y="485218"/>
                <a:ext cx="926651" cy="926651"/>
              </a:xfrm>
              <a:prstGeom prst="ellipse">
                <a:avLst/>
              </a:prstGeom>
            </p:spPr>
            <p:style>
              <a:lnRef idx="0">
                <a:schemeClr val="lt1">
                  <a:hueOff val="0"/>
                  <a:satOff val="0"/>
                  <a:lumOff val="0"/>
                  <a:alphaOff val="0"/>
                </a:schemeClr>
              </a:lnRef>
              <a:fillRef idx="3">
                <a:schemeClr val="accent3">
                  <a:alpha val="50000"/>
                  <a:hueOff val="11250264"/>
                  <a:satOff val="-16880"/>
                  <a:lumOff val="-2745"/>
                  <a:alphaOff val="0"/>
                </a:schemeClr>
              </a:fillRef>
              <a:effectRef idx="0">
                <a:schemeClr val="accent3">
                  <a:alpha val="50000"/>
                  <a:hueOff val="11250264"/>
                  <a:satOff val="-16880"/>
                  <a:lumOff val="-2745"/>
                  <a:alphaOff val="0"/>
                </a:schemeClr>
              </a:effectRef>
              <a:fontRef idx="minor">
                <a:schemeClr val="tx1"/>
              </a:fontRef>
            </p:style>
          </p:sp>
          <p:sp>
            <p:nvSpPr>
              <p:cNvPr id="23" name="Oval 4"/>
              <p:cNvSpPr txBox="1"/>
              <p:nvPr/>
            </p:nvSpPr>
            <p:spPr>
              <a:xfrm>
                <a:off x="1138742" y="620923"/>
                <a:ext cx="655241" cy="65524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kern="1200" dirty="0" smtClean="0"/>
                  <a:t>Data Analysts</a:t>
                </a:r>
                <a:endParaRPr lang="en-US" kern="1200" dirty="0"/>
              </a:p>
            </p:txBody>
          </p:sp>
        </p:grpSp>
        <p:grpSp>
          <p:nvGrpSpPr>
            <p:cNvPr id="24" name="Group 23"/>
            <p:cNvGrpSpPr/>
            <p:nvPr/>
          </p:nvGrpSpPr>
          <p:grpSpPr>
            <a:xfrm>
              <a:off x="1979712" y="3205383"/>
              <a:ext cx="1904679" cy="894873"/>
              <a:chOff x="769852" y="1506867"/>
              <a:chExt cx="926651" cy="926651"/>
            </a:xfrm>
          </p:grpSpPr>
          <p:sp>
            <p:nvSpPr>
              <p:cNvPr id="25" name="Oval 24"/>
              <p:cNvSpPr/>
              <p:nvPr/>
            </p:nvSpPr>
            <p:spPr>
              <a:xfrm>
                <a:off x="769852" y="1506867"/>
                <a:ext cx="926651" cy="926651"/>
              </a:xfrm>
              <a:prstGeom prst="ellipse">
                <a:avLst/>
              </a:prstGeom>
            </p:spPr>
            <p:style>
              <a:lnRef idx="0">
                <a:schemeClr val="lt1">
                  <a:hueOff val="0"/>
                  <a:satOff val="0"/>
                  <a:lumOff val="0"/>
                  <a:alphaOff val="0"/>
                </a:schemeClr>
              </a:lnRef>
              <a:fillRef idx="3">
                <a:schemeClr val="accent3">
                  <a:alpha val="50000"/>
                  <a:hueOff val="9643083"/>
                  <a:satOff val="-14469"/>
                  <a:lumOff val="-2353"/>
                  <a:alphaOff val="0"/>
                </a:schemeClr>
              </a:fillRef>
              <a:effectRef idx="0">
                <a:schemeClr val="accent3">
                  <a:alpha val="50000"/>
                  <a:hueOff val="9643083"/>
                  <a:satOff val="-14469"/>
                  <a:lumOff val="-2353"/>
                  <a:alphaOff val="0"/>
                </a:schemeClr>
              </a:effectRef>
              <a:fontRef idx="minor">
                <a:schemeClr val="tx1"/>
              </a:fontRef>
            </p:style>
          </p:sp>
          <p:sp>
            <p:nvSpPr>
              <p:cNvPr id="26" name="Oval 4"/>
              <p:cNvSpPr txBox="1"/>
              <p:nvPr/>
            </p:nvSpPr>
            <p:spPr>
              <a:xfrm>
                <a:off x="905557" y="1642572"/>
                <a:ext cx="655241" cy="65524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kern="1200" dirty="0" smtClean="0"/>
                  <a:t>Model &amp; Data Providers</a:t>
                </a:r>
                <a:endParaRPr lang="en-US" kern="1200" dirty="0"/>
              </a:p>
            </p:txBody>
          </p:sp>
        </p:grpSp>
        <p:grpSp>
          <p:nvGrpSpPr>
            <p:cNvPr id="27" name="Group 26"/>
            <p:cNvGrpSpPr/>
            <p:nvPr/>
          </p:nvGrpSpPr>
          <p:grpSpPr>
            <a:xfrm>
              <a:off x="2531872" y="4082072"/>
              <a:ext cx="2034556" cy="700588"/>
              <a:chOff x="1423221" y="2326165"/>
              <a:chExt cx="926651" cy="926651"/>
            </a:xfrm>
          </p:grpSpPr>
          <p:sp>
            <p:nvSpPr>
              <p:cNvPr id="28" name="Oval 27"/>
              <p:cNvSpPr/>
              <p:nvPr/>
            </p:nvSpPr>
            <p:spPr>
              <a:xfrm>
                <a:off x="1423221" y="2326165"/>
                <a:ext cx="926651" cy="926651"/>
              </a:xfrm>
              <a:prstGeom prst="ellipse">
                <a:avLst/>
              </a:prstGeom>
            </p:spPr>
            <p:style>
              <a:lnRef idx="0">
                <a:schemeClr val="lt1">
                  <a:hueOff val="0"/>
                  <a:satOff val="0"/>
                  <a:lumOff val="0"/>
                  <a:alphaOff val="0"/>
                </a:schemeClr>
              </a:lnRef>
              <a:fillRef idx="3">
                <a:schemeClr val="accent3">
                  <a:alpha val="50000"/>
                  <a:hueOff val="8035903"/>
                  <a:satOff val="-12057"/>
                  <a:lumOff val="-1961"/>
                  <a:alphaOff val="0"/>
                </a:schemeClr>
              </a:fillRef>
              <a:effectRef idx="0">
                <a:schemeClr val="accent3">
                  <a:alpha val="50000"/>
                  <a:hueOff val="8035903"/>
                  <a:satOff val="-12057"/>
                  <a:lumOff val="-1961"/>
                  <a:alphaOff val="0"/>
                </a:schemeClr>
              </a:effectRef>
              <a:fontRef idx="minor">
                <a:schemeClr val="tx1"/>
              </a:fontRef>
            </p:style>
          </p:sp>
          <p:sp>
            <p:nvSpPr>
              <p:cNvPr id="29" name="Oval 4"/>
              <p:cNvSpPr txBox="1"/>
              <p:nvPr/>
            </p:nvSpPr>
            <p:spPr>
              <a:xfrm>
                <a:off x="1558926" y="2461870"/>
                <a:ext cx="655241" cy="65524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kern="1200" dirty="0" smtClean="0"/>
                  <a:t>Developers</a:t>
                </a:r>
                <a:endParaRPr lang="en-US" kern="1200" dirty="0"/>
              </a:p>
            </p:txBody>
          </p:sp>
        </p:grpSp>
      </p:grpSp>
      <p:sp>
        <p:nvSpPr>
          <p:cNvPr id="30" name="Right Triangle 29"/>
          <p:cNvSpPr/>
          <p:nvPr/>
        </p:nvSpPr>
        <p:spPr>
          <a:xfrm rot="5400000">
            <a:off x="7238" y="5145"/>
            <a:ext cx="190341" cy="19034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5280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Oval 30"/>
          <p:cNvSpPr/>
          <p:nvPr/>
        </p:nvSpPr>
        <p:spPr>
          <a:xfrm>
            <a:off x="285823" y="1471546"/>
            <a:ext cx="2259313" cy="1432854"/>
          </a:xfrm>
          <a:prstGeom prst="ellipse">
            <a:avLst/>
          </a:prstGeom>
          <a:solidFill>
            <a:srgbClr val="DA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30" name="Oval 29"/>
          <p:cNvSpPr/>
          <p:nvPr/>
        </p:nvSpPr>
        <p:spPr>
          <a:xfrm>
            <a:off x="314069" y="2748942"/>
            <a:ext cx="2192171" cy="1455801"/>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17" name="Oval 16"/>
          <p:cNvSpPr/>
          <p:nvPr/>
        </p:nvSpPr>
        <p:spPr>
          <a:xfrm>
            <a:off x="3851920" y="1522581"/>
            <a:ext cx="3161761" cy="2813653"/>
          </a:xfrm>
          <a:prstGeom prst="ellipse">
            <a:avLst/>
          </a:prstGeom>
          <a:gradFill>
            <a:gsLst>
              <a:gs pos="23000">
                <a:srgbClr val="B9D08B"/>
              </a:gs>
              <a:gs pos="0">
                <a:schemeClr val="bg1"/>
              </a:gs>
              <a:gs pos="100000">
                <a:schemeClr val="accent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Oval 15"/>
          <p:cNvSpPr/>
          <p:nvPr/>
        </p:nvSpPr>
        <p:spPr>
          <a:xfrm>
            <a:off x="3851920" y="2119555"/>
            <a:ext cx="1648791" cy="1560989"/>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Title 2"/>
          <p:cNvSpPr>
            <a:spLocks noGrp="1"/>
          </p:cNvSpPr>
          <p:nvPr>
            <p:ph type="title"/>
          </p:nvPr>
        </p:nvSpPr>
        <p:spPr/>
        <p:txBody>
          <a:bodyPr/>
          <a:lstStyle/>
          <a:p>
            <a:r>
              <a:rPr lang="en-GB" dirty="0" smtClean="0"/>
              <a:t>Planning – Build &amp; Configure</a:t>
            </a:r>
            <a:endParaRPr lang="en-GB" dirty="0"/>
          </a:p>
        </p:txBody>
      </p:sp>
      <p:sp>
        <p:nvSpPr>
          <p:cNvPr id="4" name="TextBox 3"/>
          <p:cNvSpPr txBox="1"/>
          <p:nvPr/>
        </p:nvSpPr>
        <p:spPr>
          <a:xfrm>
            <a:off x="4849145" y="1695171"/>
            <a:ext cx="148393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black"/>
                </a:solidFill>
                <a:effectLst/>
                <a:uLnTx/>
                <a:uFillTx/>
                <a:latin typeface="Calibri"/>
                <a:ea typeface="+mn-ea"/>
                <a:cs typeface="+mn-cs"/>
              </a:rPr>
              <a:t>Platform</a:t>
            </a:r>
            <a:endParaRPr kumimoji="0" lang="en-GB" sz="2800" b="1" i="0" u="none" strike="noStrike" kern="1200" cap="none" spc="0" normalizeH="0" baseline="0" noProof="0" dirty="0">
              <a:ln>
                <a:noFill/>
              </a:ln>
              <a:solidFill>
                <a:prstClr val="black"/>
              </a:solidFill>
              <a:effectLst/>
              <a:uLnTx/>
              <a:uFillTx/>
              <a:latin typeface="Calibri"/>
              <a:ea typeface="+mn-ea"/>
              <a:cs typeface="+mn-cs"/>
            </a:endParaRPr>
          </a:p>
        </p:txBody>
      </p:sp>
      <p:sp>
        <p:nvSpPr>
          <p:cNvPr id="5" name="TextBox 4"/>
          <p:cNvSpPr txBox="1"/>
          <p:nvPr/>
        </p:nvSpPr>
        <p:spPr>
          <a:xfrm>
            <a:off x="4068447" y="2615226"/>
            <a:ext cx="132965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black"/>
                </a:solidFill>
                <a:effectLst/>
                <a:uLnTx/>
                <a:uFillTx/>
                <a:latin typeface="Calibri"/>
                <a:ea typeface="+mn-ea"/>
                <a:cs typeface="+mn-cs"/>
              </a:rPr>
              <a:t>Sensors</a:t>
            </a:r>
            <a:endParaRPr kumimoji="0" lang="en-GB" sz="2800" b="1"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TextBox 13"/>
          <p:cNvSpPr txBox="1"/>
          <p:nvPr/>
        </p:nvSpPr>
        <p:spPr>
          <a:xfrm>
            <a:off x="7674236" y="1857945"/>
            <a:ext cx="84830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srgbClr val="0000FF"/>
                </a:solidFill>
                <a:effectLst/>
                <a:uLnTx/>
                <a:uFillTx/>
                <a:latin typeface="Calibri"/>
                <a:ea typeface="+mn-ea"/>
                <a:cs typeface="+mn-cs"/>
              </a:rPr>
              <a:t>Blue</a:t>
            </a:r>
            <a:endParaRPr kumimoji="0" lang="en-GB" sz="2800" b="1" i="0" u="none" strike="noStrike" kern="1200" cap="none" spc="0" normalizeH="0" baseline="0" noProof="0" dirty="0">
              <a:ln>
                <a:noFill/>
              </a:ln>
              <a:solidFill>
                <a:srgbClr val="0000FF"/>
              </a:solidFill>
              <a:effectLst/>
              <a:uLnTx/>
              <a:uFillTx/>
              <a:latin typeface="Calibri"/>
              <a:ea typeface="+mn-ea"/>
              <a:cs typeface="+mn-cs"/>
            </a:endParaRPr>
          </a:p>
        </p:txBody>
      </p:sp>
      <p:sp>
        <p:nvSpPr>
          <p:cNvPr id="15" name="TextBox 14"/>
          <p:cNvSpPr txBox="1"/>
          <p:nvPr/>
        </p:nvSpPr>
        <p:spPr>
          <a:xfrm>
            <a:off x="7726312" y="3307436"/>
            <a:ext cx="75488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FF0000"/>
                </a:solidFill>
                <a:effectLst/>
                <a:uLnTx/>
                <a:uFillTx/>
                <a:latin typeface="Calibri"/>
                <a:ea typeface="+mn-ea"/>
                <a:cs typeface="+mn-cs"/>
              </a:rPr>
              <a:t>R</a:t>
            </a:r>
            <a:r>
              <a:rPr kumimoji="0" lang="en-GB" sz="2800" b="1" i="0" u="none" strike="noStrike" kern="1200" cap="none" spc="0" normalizeH="0" baseline="0" noProof="0" dirty="0" smtClean="0">
                <a:ln>
                  <a:noFill/>
                </a:ln>
                <a:solidFill>
                  <a:srgbClr val="FF0000"/>
                </a:solidFill>
                <a:effectLst/>
                <a:uLnTx/>
                <a:uFillTx/>
                <a:latin typeface="Calibri"/>
                <a:ea typeface="+mn-ea"/>
                <a:cs typeface="+mn-cs"/>
              </a:rPr>
              <a:t>ed</a:t>
            </a:r>
            <a:endParaRPr kumimoji="0" lang="en-GB" sz="2800" b="1" i="0" u="none" strike="noStrike" kern="1200" cap="none" spc="0" normalizeH="0" baseline="0" noProof="0" dirty="0">
              <a:ln>
                <a:noFill/>
              </a:ln>
              <a:solidFill>
                <a:srgbClr val="FF0000"/>
              </a:solidFill>
              <a:effectLst/>
              <a:uLnTx/>
              <a:uFillTx/>
              <a:latin typeface="Calibri"/>
              <a:ea typeface="+mn-ea"/>
              <a:cs typeface="+mn-cs"/>
            </a:endParaRPr>
          </a:p>
        </p:txBody>
      </p:sp>
      <p:sp>
        <p:nvSpPr>
          <p:cNvPr id="19" name="Oval 18"/>
          <p:cNvSpPr/>
          <p:nvPr/>
        </p:nvSpPr>
        <p:spPr>
          <a:xfrm rot="5400000">
            <a:off x="4645094" y="2734626"/>
            <a:ext cx="795207" cy="2181386"/>
          </a:xfrm>
          <a:prstGeom prst="ellipse">
            <a:avLst/>
          </a:prstGeom>
          <a:gradFill>
            <a:gsLst>
              <a:gs pos="0">
                <a:schemeClr val="bg2">
                  <a:lumMod val="50000"/>
                </a:schemeClr>
              </a:gs>
              <a:gs pos="100000">
                <a:schemeClr val="bg2">
                  <a:lumMod val="9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TextBox 6"/>
          <p:cNvSpPr txBox="1"/>
          <p:nvPr/>
        </p:nvSpPr>
        <p:spPr>
          <a:xfrm>
            <a:off x="4647484" y="3615640"/>
            <a:ext cx="68146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black"/>
                </a:solidFill>
                <a:effectLst/>
                <a:uLnTx/>
                <a:uFillTx/>
                <a:latin typeface="Calibri"/>
                <a:ea typeface="+mn-ea"/>
                <a:cs typeface="+mn-cs"/>
              </a:rPr>
              <a:t>PVI</a:t>
            </a:r>
            <a:endParaRPr kumimoji="0" lang="en-GB" sz="2800" b="1"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val 17"/>
          <p:cNvSpPr/>
          <p:nvPr/>
        </p:nvSpPr>
        <p:spPr>
          <a:xfrm>
            <a:off x="5693504" y="2032636"/>
            <a:ext cx="1943336" cy="1825584"/>
          </a:xfrm>
          <a:prstGeom prst="ellipse">
            <a:avLst/>
          </a:prstGeom>
          <a:gradFill>
            <a:gsLst>
              <a:gs pos="16000">
                <a:srgbClr val="CDAEC0"/>
              </a:gs>
              <a:gs pos="0">
                <a:schemeClr val="bg1"/>
              </a:gs>
              <a:gs pos="100000">
                <a:schemeClr val="accent4">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TextBox 5"/>
          <p:cNvSpPr txBox="1"/>
          <p:nvPr/>
        </p:nvSpPr>
        <p:spPr>
          <a:xfrm>
            <a:off x="5919319" y="2546636"/>
            <a:ext cx="157607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black"/>
                </a:solidFill>
                <a:effectLst/>
                <a:uLnTx/>
                <a:uFillTx/>
                <a:latin typeface="Calibri"/>
                <a:ea typeface="+mn-ea"/>
                <a:cs typeface="+mn-cs"/>
              </a:rPr>
              <a:t>Weapons</a:t>
            </a:r>
            <a:endParaRPr kumimoji="0" lang="en-GB" sz="2800" b="1" i="0" u="none" strike="noStrike" kern="1200" cap="none" spc="0" normalizeH="0" baseline="0" noProof="0" dirty="0">
              <a:ln>
                <a:noFill/>
              </a:ln>
              <a:solidFill>
                <a:prstClr val="black"/>
              </a:solidFill>
              <a:effectLst/>
              <a:uLnTx/>
              <a:uFillTx/>
              <a:latin typeface="Calibri"/>
              <a:ea typeface="+mn-ea"/>
              <a:cs typeface="+mn-cs"/>
            </a:endParaRPr>
          </a:p>
        </p:txBody>
      </p:sp>
      <p:sp>
        <p:nvSpPr>
          <p:cNvPr id="22" name="Oval 21"/>
          <p:cNvSpPr/>
          <p:nvPr/>
        </p:nvSpPr>
        <p:spPr>
          <a:xfrm>
            <a:off x="5715469" y="3369598"/>
            <a:ext cx="1793614" cy="1071830"/>
          </a:xfrm>
          <a:prstGeom prst="ellipse">
            <a:avLst/>
          </a:prstGeom>
          <a:gradFill>
            <a:gsLst>
              <a:gs pos="0">
                <a:schemeClr val="accent1">
                  <a:lumMod val="5000"/>
                  <a:lumOff val="95000"/>
                </a:schemeClr>
              </a:gs>
              <a:gs pos="74000">
                <a:schemeClr val="accent2">
                  <a:lumMod val="60000"/>
                  <a:lumOff val="40000"/>
                </a:schemeClr>
              </a:gs>
              <a:gs pos="100000">
                <a:schemeClr val="accent2">
                  <a:lumMod val="40000"/>
                  <a:lumOff val="6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0" name="TextBox 19"/>
          <p:cNvSpPr txBox="1"/>
          <p:nvPr/>
        </p:nvSpPr>
        <p:spPr>
          <a:xfrm>
            <a:off x="5675997" y="3566658"/>
            <a:ext cx="175849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smtClean="0">
                <a:ln>
                  <a:noFill/>
                </a:ln>
                <a:solidFill>
                  <a:prstClr val="black"/>
                </a:solidFill>
                <a:effectLst/>
                <a:uLnTx/>
                <a:uFillTx/>
                <a:latin typeface="Calibri"/>
                <a:ea typeface="+mn-ea"/>
                <a:cs typeface="+mn-cs"/>
              </a:rPr>
              <a:t>Training &amp; Behaviours</a:t>
            </a:r>
          </a:p>
        </p:txBody>
      </p:sp>
      <p:sp>
        <p:nvSpPr>
          <p:cNvPr id="24" name="TextBox 23"/>
          <p:cNvSpPr txBox="1"/>
          <p:nvPr/>
        </p:nvSpPr>
        <p:spPr>
          <a:xfrm>
            <a:off x="691350" y="1740191"/>
            <a:ext cx="1419299" cy="830997"/>
          </a:xfrm>
          <a:prstGeom prst="rect">
            <a:avLst/>
          </a:prstGeom>
          <a:noFill/>
        </p:spPr>
        <p:txBody>
          <a:bodyPr wrap="none" rtlCol="0">
            <a:spAutoFit/>
          </a:bodyPr>
          <a:lstStyle/>
          <a:p>
            <a:pPr algn="ctr"/>
            <a:r>
              <a:rPr lang="en-GB" sz="2400" b="1" dirty="0" smtClean="0"/>
              <a:t>Real-time</a:t>
            </a:r>
          </a:p>
          <a:p>
            <a:pPr algn="ctr"/>
            <a:r>
              <a:rPr lang="en-GB" sz="2400" b="1" dirty="0" smtClean="0"/>
              <a:t>Models </a:t>
            </a:r>
          </a:p>
        </p:txBody>
      </p:sp>
      <p:sp>
        <p:nvSpPr>
          <p:cNvPr id="25" name="TextBox 24"/>
          <p:cNvSpPr txBox="1"/>
          <p:nvPr/>
        </p:nvSpPr>
        <p:spPr>
          <a:xfrm>
            <a:off x="487031" y="3000120"/>
            <a:ext cx="1827936" cy="830997"/>
          </a:xfrm>
          <a:prstGeom prst="rect">
            <a:avLst/>
          </a:prstGeom>
          <a:noFill/>
        </p:spPr>
        <p:txBody>
          <a:bodyPr wrap="none" rtlCol="0">
            <a:spAutoFit/>
          </a:bodyPr>
          <a:lstStyle/>
          <a:p>
            <a:pPr algn="ctr"/>
            <a:r>
              <a:rPr lang="en-GB" sz="2400" b="1" dirty="0" smtClean="0"/>
              <a:t>Agile </a:t>
            </a:r>
          </a:p>
          <a:p>
            <a:pPr algn="ctr"/>
            <a:r>
              <a:rPr lang="en-GB" sz="2400" b="1" dirty="0" smtClean="0"/>
              <a:t>Environment</a:t>
            </a:r>
            <a:endParaRPr lang="en-GB" sz="2400" b="1" dirty="0"/>
          </a:p>
        </p:txBody>
      </p:sp>
      <p:sp>
        <p:nvSpPr>
          <p:cNvPr id="27" name="TextBox 26"/>
          <p:cNvSpPr txBox="1"/>
          <p:nvPr/>
        </p:nvSpPr>
        <p:spPr>
          <a:xfrm>
            <a:off x="866988" y="721336"/>
            <a:ext cx="1104405" cy="584775"/>
          </a:xfrm>
          <a:prstGeom prst="rect">
            <a:avLst/>
          </a:prstGeom>
          <a:noFill/>
        </p:spPr>
        <p:txBody>
          <a:bodyPr wrap="none" rtlCol="0">
            <a:spAutoFit/>
          </a:bodyPr>
          <a:lstStyle/>
          <a:p>
            <a:pPr algn="ctr"/>
            <a:r>
              <a:rPr lang="en-GB" sz="3200" i="1" u="sng" dirty="0" smtClean="0"/>
              <a:t>How</a:t>
            </a:r>
            <a:r>
              <a:rPr lang="en-GB" sz="3200" u="sng" dirty="0" smtClean="0"/>
              <a:t> </a:t>
            </a:r>
            <a:r>
              <a:rPr lang="en-GB" sz="2400" dirty="0" smtClean="0"/>
              <a:t> </a:t>
            </a:r>
          </a:p>
        </p:txBody>
      </p:sp>
      <p:sp>
        <p:nvSpPr>
          <p:cNvPr id="28" name="TextBox 27"/>
          <p:cNvSpPr txBox="1"/>
          <p:nvPr/>
        </p:nvSpPr>
        <p:spPr>
          <a:xfrm>
            <a:off x="5068974" y="741567"/>
            <a:ext cx="1249060" cy="584775"/>
          </a:xfrm>
          <a:prstGeom prst="rect">
            <a:avLst/>
          </a:prstGeom>
          <a:noFill/>
        </p:spPr>
        <p:txBody>
          <a:bodyPr wrap="none" rtlCol="0">
            <a:spAutoFit/>
          </a:bodyPr>
          <a:lstStyle/>
          <a:p>
            <a:pPr algn="ctr"/>
            <a:r>
              <a:rPr lang="en-GB" sz="3200" i="1" u="sng" dirty="0" smtClean="0"/>
              <a:t>What</a:t>
            </a:r>
            <a:r>
              <a:rPr lang="en-GB" sz="2400" dirty="0" smtClean="0"/>
              <a:t>  </a:t>
            </a:r>
          </a:p>
        </p:txBody>
      </p:sp>
      <p:sp>
        <p:nvSpPr>
          <p:cNvPr id="2" name="Rounded Rectangle 1"/>
          <p:cNvSpPr/>
          <p:nvPr/>
        </p:nvSpPr>
        <p:spPr>
          <a:xfrm>
            <a:off x="167543" y="748203"/>
            <a:ext cx="2645263" cy="3839771"/>
          </a:xfrm>
          <a:prstGeom prst="roundRect">
            <a:avLst/>
          </a:prstGeom>
          <a:noFill/>
          <a:ln w="3810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ounded Rectangle 28"/>
          <p:cNvSpPr/>
          <p:nvPr/>
        </p:nvSpPr>
        <p:spPr>
          <a:xfrm>
            <a:off x="3419873" y="721336"/>
            <a:ext cx="5472608" cy="3866638"/>
          </a:xfrm>
          <a:prstGeom prst="roundRect">
            <a:avLst/>
          </a:prstGeom>
          <a:noFill/>
          <a:ln w="3810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Triangle 22"/>
          <p:cNvSpPr/>
          <p:nvPr/>
        </p:nvSpPr>
        <p:spPr>
          <a:xfrm rot="5400000">
            <a:off x="7238" y="5145"/>
            <a:ext cx="190341" cy="190341"/>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13119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Pages courant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_v16_9_uk" id="{C8CF40FB-93C3-4015-8835-2E5A35DA5E23}" vid="{01DB9F7D-167D-458D-90AA-FF8306D713FC}"/>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2019_presentation_v16_9_uk</Template>
  <TotalTime>3463</TotalTime>
  <Words>2520</Words>
  <Application>Microsoft Office PowerPoint</Application>
  <PresentationFormat>On-screen Show (16:9)</PresentationFormat>
  <Paragraphs>404</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MS PGothic</vt:lpstr>
      <vt:lpstr>Arial</vt:lpstr>
      <vt:lpstr>Calibri</vt:lpstr>
      <vt:lpstr>Wingdings</vt:lpstr>
      <vt:lpstr>Pages courantes</vt:lpstr>
      <vt:lpstr>Operator in the Loop Simulation for Experimentation</vt:lpstr>
      <vt:lpstr>Contents</vt:lpstr>
      <vt:lpstr>What is Operational Analysis at MBDA?</vt:lpstr>
      <vt:lpstr>What is Experimentation?</vt:lpstr>
      <vt:lpstr>What is an Operator-In-The-Loop (OITL) Simulator ?</vt:lpstr>
      <vt:lpstr>OITL Simulator Use</vt:lpstr>
      <vt:lpstr>OITL Simulator Use</vt:lpstr>
      <vt:lpstr>Planning – Technical Objectives &amp; People</vt:lpstr>
      <vt:lpstr>Planning – Build &amp; Configure</vt:lpstr>
      <vt:lpstr>Routes to Verification and Validation</vt:lpstr>
      <vt:lpstr>Fitness for Purpose</vt:lpstr>
      <vt:lpstr>OITL Simulator Use</vt:lpstr>
      <vt:lpstr>Delivery</vt:lpstr>
      <vt:lpstr>OITL Simulator Use</vt:lpstr>
      <vt:lpstr>Post-Event Analysis</vt:lpstr>
      <vt:lpstr> Summary / Conclusions</vt:lpstr>
    </vt:vector>
  </TitlesOfParts>
  <Company>fswers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Experimentation in Fox</dc:title>
  <dc:creator>Young, Jenny (UK)</dc:creator>
  <cp:lastModifiedBy>Ellington, Joshua (UK)</cp:lastModifiedBy>
  <cp:revision>220</cp:revision>
  <dcterms:created xsi:type="dcterms:W3CDTF">2021-06-07T15:49:09Z</dcterms:created>
  <dcterms:modified xsi:type="dcterms:W3CDTF">2022-07-13T08:38:31Z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Formulaire">
    <vt:lpwstr>M_UK_09_22</vt:lpwstr>
  </property>
  <property fmtid="{D5CDD505-2E9C-101B-9397-08002B2CF9AE}" pid="3" name="_AdHocReviewCycleID">
    <vt:i4>-800117993</vt:i4>
  </property>
  <property fmtid="{D5CDD505-2E9C-101B-9397-08002B2CF9AE}" pid="4" name="_NewReviewCycle">
    <vt:lpwstr/>
  </property>
  <property fmtid="{D5CDD505-2E9C-101B-9397-08002B2CF9AE}" pid="5" name="_EmailSubject">
    <vt:lpwstr>[External Sender] Re: Presentations at ISMOR update</vt:lpwstr>
  </property>
  <property fmtid="{D5CDD505-2E9C-101B-9397-08002B2CF9AE}" pid="6" name="_AuthorEmail">
    <vt:lpwstr>Joshua.Ellington@mbda.co.uk</vt:lpwstr>
  </property>
  <property fmtid="{D5CDD505-2E9C-101B-9397-08002B2CF9AE}" pid="7" name="_AuthorEmailDisplayName">
    <vt:lpwstr>Ellington, Joshua (UK)</vt:lpwstr>
  </property>
  <property fmtid="{D5CDD505-2E9C-101B-9397-08002B2CF9AE}" pid="8" name="_PreviousAdHocReviewCycleID">
    <vt:i4>183345810</vt:i4>
  </property>
</Properties>
</file>