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24"/>
  </p:notesMasterIdLst>
  <p:handoutMasterIdLst>
    <p:handoutMasterId r:id="rId25"/>
  </p:handoutMasterIdLst>
  <p:sldIdLst>
    <p:sldId id="263" r:id="rId6"/>
    <p:sldId id="293" r:id="rId7"/>
    <p:sldId id="294" r:id="rId8"/>
    <p:sldId id="291" r:id="rId9"/>
    <p:sldId id="267" r:id="rId10"/>
    <p:sldId id="279" r:id="rId11"/>
    <p:sldId id="295" r:id="rId12"/>
    <p:sldId id="284" r:id="rId13"/>
    <p:sldId id="288" r:id="rId14"/>
    <p:sldId id="296" r:id="rId15"/>
    <p:sldId id="278" r:id="rId16"/>
    <p:sldId id="287" r:id="rId17"/>
    <p:sldId id="285" r:id="rId18"/>
    <p:sldId id="286" r:id="rId19"/>
    <p:sldId id="277" r:id="rId20"/>
    <p:sldId id="297" r:id="rId21"/>
    <p:sldId id="271" r:id="rId22"/>
    <p:sldId id="258" r:id="rId23"/>
  </p:sldIdLst>
  <p:sldSz cx="9144000" cy="5143500" type="screen16x9"/>
  <p:notesSz cx="6797675" cy="9874250"/>
  <p:defaultTextStyle>
    <a:defPPr>
      <a:defRPr lang="en-GB"/>
    </a:defPPr>
    <a:lvl1pPr algn="l" defTabSz="851942" rtl="0" fontAlgn="base">
      <a:spcBef>
        <a:spcPct val="0"/>
      </a:spcBef>
      <a:spcAft>
        <a:spcPct val="0"/>
      </a:spcAft>
      <a:defRPr sz="1700" kern="1200">
        <a:solidFill>
          <a:schemeClr val="tx1"/>
        </a:solidFill>
        <a:latin typeface="Arial" charset="0"/>
        <a:ea typeface="+mn-ea"/>
        <a:cs typeface="+mn-cs"/>
      </a:defRPr>
    </a:lvl1pPr>
    <a:lvl2pPr marL="425178" indent="31731" algn="l" defTabSz="851942" rtl="0" fontAlgn="base">
      <a:spcBef>
        <a:spcPct val="0"/>
      </a:spcBef>
      <a:spcAft>
        <a:spcPct val="0"/>
      </a:spcAft>
      <a:defRPr sz="1700" kern="1200">
        <a:solidFill>
          <a:schemeClr val="tx1"/>
        </a:solidFill>
        <a:latin typeface="Arial" charset="0"/>
        <a:ea typeface="+mn-ea"/>
        <a:cs typeface="+mn-cs"/>
      </a:defRPr>
    </a:lvl2pPr>
    <a:lvl3pPr marL="851942" indent="61873" algn="l" defTabSz="851942" rtl="0" fontAlgn="base">
      <a:spcBef>
        <a:spcPct val="0"/>
      </a:spcBef>
      <a:spcAft>
        <a:spcPct val="0"/>
      </a:spcAft>
      <a:defRPr sz="1700" kern="1200">
        <a:solidFill>
          <a:schemeClr val="tx1"/>
        </a:solidFill>
        <a:latin typeface="Arial" charset="0"/>
        <a:ea typeface="+mn-ea"/>
        <a:cs typeface="+mn-cs"/>
      </a:defRPr>
    </a:lvl3pPr>
    <a:lvl4pPr marL="1278703" indent="92016" algn="l" defTabSz="851942" rtl="0" fontAlgn="base">
      <a:spcBef>
        <a:spcPct val="0"/>
      </a:spcBef>
      <a:spcAft>
        <a:spcPct val="0"/>
      </a:spcAft>
      <a:defRPr sz="1700" kern="1200">
        <a:solidFill>
          <a:schemeClr val="tx1"/>
        </a:solidFill>
        <a:latin typeface="Arial" charset="0"/>
        <a:ea typeface="+mn-ea"/>
        <a:cs typeface="+mn-cs"/>
      </a:defRPr>
    </a:lvl4pPr>
    <a:lvl5pPr marL="1705470" indent="122159" algn="l" defTabSz="851942" rtl="0" fontAlgn="base">
      <a:spcBef>
        <a:spcPct val="0"/>
      </a:spcBef>
      <a:spcAft>
        <a:spcPct val="0"/>
      </a:spcAft>
      <a:defRPr sz="1700" kern="1200">
        <a:solidFill>
          <a:schemeClr val="tx1"/>
        </a:solidFill>
        <a:latin typeface="Arial" charset="0"/>
        <a:ea typeface="+mn-ea"/>
        <a:cs typeface="+mn-cs"/>
      </a:defRPr>
    </a:lvl5pPr>
    <a:lvl6pPr marL="2284536" algn="l" defTabSz="913814" rtl="0" eaLnBrk="1" latinLnBrk="0" hangingPunct="1">
      <a:defRPr sz="1700" kern="1200">
        <a:solidFill>
          <a:schemeClr val="tx1"/>
        </a:solidFill>
        <a:latin typeface="Arial" charset="0"/>
        <a:ea typeface="+mn-ea"/>
        <a:cs typeface="+mn-cs"/>
      </a:defRPr>
    </a:lvl6pPr>
    <a:lvl7pPr marL="2741442" algn="l" defTabSz="913814" rtl="0" eaLnBrk="1" latinLnBrk="0" hangingPunct="1">
      <a:defRPr sz="1700" kern="1200">
        <a:solidFill>
          <a:schemeClr val="tx1"/>
        </a:solidFill>
        <a:latin typeface="Arial" charset="0"/>
        <a:ea typeface="+mn-ea"/>
        <a:cs typeface="+mn-cs"/>
      </a:defRPr>
    </a:lvl7pPr>
    <a:lvl8pPr marL="3198350" algn="l" defTabSz="913814" rtl="0" eaLnBrk="1" latinLnBrk="0" hangingPunct="1">
      <a:defRPr sz="1700" kern="1200">
        <a:solidFill>
          <a:schemeClr val="tx1"/>
        </a:solidFill>
        <a:latin typeface="Arial" charset="0"/>
        <a:ea typeface="+mn-ea"/>
        <a:cs typeface="+mn-cs"/>
      </a:defRPr>
    </a:lvl8pPr>
    <a:lvl9pPr marL="3655257" algn="l" defTabSz="913814"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8E52EB3-C8A1-45DD-8755-F92B7B5455BE}">
          <p14:sldIdLst>
            <p14:sldId id="263"/>
            <p14:sldId id="293"/>
            <p14:sldId id="294"/>
            <p14:sldId id="291"/>
            <p14:sldId id="267"/>
            <p14:sldId id="279"/>
            <p14:sldId id="295"/>
            <p14:sldId id="284"/>
            <p14:sldId id="288"/>
            <p14:sldId id="296"/>
            <p14:sldId id="278"/>
            <p14:sldId id="287"/>
            <p14:sldId id="285"/>
            <p14:sldId id="286"/>
            <p14:sldId id="277"/>
            <p14:sldId id="297"/>
            <p14:sldId id="271"/>
            <p14:sldId id="258"/>
          </p14:sldIdLst>
        </p14:section>
      </p14:sectionLst>
    </p:ext>
    <p:ext uri="{EFAFB233-063F-42B5-8137-9DF3F51BA10A}">
      <p15:sldGuideLst xmlns:p15="http://schemas.microsoft.com/office/powerpoint/2012/main">
        <p15:guide id="1" orient="horz" pos="2041" userDrawn="1">
          <p15:clr>
            <a:srgbClr val="A4A3A4"/>
          </p15:clr>
        </p15:guide>
        <p15:guide id="2" pos="2721" userDrawn="1">
          <p15:clr>
            <a:srgbClr val="A4A3A4"/>
          </p15:clr>
        </p15:guide>
        <p15:guide id="3" orient="horz" pos="1620" userDrawn="1">
          <p15:clr>
            <a:srgbClr val="A4A3A4"/>
          </p15:clr>
        </p15:guide>
        <p15:guide id="4" pos="2879"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3E"/>
    <a:srgbClr val="13022D"/>
    <a:srgbClr val="120228"/>
    <a:srgbClr val="14022E"/>
    <a:srgbClr val="000000"/>
    <a:srgbClr val="FFFFFF"/>
    <a:srgbClr val="A6A6A6"/>
    <a:srgbClr val="CE2256"/>
    <a:srgbClr val="005C7E"/>
    <a:srgbClr val="F58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332" autoAdjust="0"/>
  </p:normalViewPr>
  <p:slideViewPr>
    <p:cSldViewPr snapToObjects="1">
      <p:cViewPr varScale="1">
        <p:scale>
          <a:sx n="145" d="100"/>
          <a:sy n="145" d="100"/>
        </p:scale>
        <p:origin x="654" y="102"/>
      </p:cViewPr>
      <p:guideLst>
        <p:guide orient="horz" pos="2041"/>
        <p:guide pos="2721"/>
        <p:guide orient="horz" pos="1620"/>
        <p:guide pos="2879"/>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2406" y="4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24" Type="http://schemas.openxmlformats.org/officeDocument/2006/relationships/notesMaster" Target="notesMasters/notes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7"/>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4187"/>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EAAAE5E8-ED93-4F36-805E-4BEE79ECDA5E}" type="datetime1">
              <a:rPr lang="en-GB" smtClean="0"/>
              <a:t>18/07/2023</a:t>
            </a:fld>
            <a:endParaRPr lang="en-GB"/>
          </a:p>
        </p:txBody>
      </p:sp>
      <p:sp>
        <p:nvSpPr>
          <p:cNvPr id="4" name="Footer Placeholder 3"/>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smtClean="0"/>
              <a:t>© Crown copyright 2020 Dstl</a:t>
            </a:r>
            <a:endParaRPr lang="en-GB"/>
          </a:p>
        </p:txBody>
      </p:sp>
      <p:sp>
        <p:nvSpPr>
          <p:cNvPr id="5" name="Slide Number Placeholder 4"/>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89AD9203-612B-4DA4-921D-5039DF7F7E0C}" type="slidenum">
              <a:rPr lang="en-GB"/>
              <a:pPr>
                <a:defRPr/>
              </a:pPr>
              <a:t>‹#›</a:t>
            </a:fld>
            <a:endParaRPr lang="en-GB"/>
          </a:p>
        </p:txBody>
      </p:sp>
    </p:spTree>
    <p:extLst>
      <p:ext uri="{BB962C8B-B14F-4D97-AF65-F5344CB8AC3E}">
        <p14:creationId xmlns:p14="http://schemas.microsoft.com/office/powerpoint/2010/main" val="32737911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7"/>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4187"/>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D3E6E862-516F-483E-83EF-248B8BAAD69B}" type="datetime1">
              <a:rPr lang="en-GB" smtClean="0"/>
              <a:t>18/07/2023</a:t>
            </a:fld>
            <a:endParaRPr lang="en-GB" dirty="0"/>
          </a:p>
        </p:txBody>
      </p:sp>
      <p:sp>
        <p:nvSpPr>
          <p:cNvPr id="4" name="Slide Image Placeholder 3"/>
          <p:cNvSpPr>
            <a:spLocks noGrp="1" noRot="1" noChangeAspect="1"/>
          </p:cNvSpPr>
          <p:nvPr>
            <p:ph type="sldImg" idx="2"/>
          </p:nvPr>
        </p:nvSpPr>
        <p:spPr>
          <a:xfrm>
            <a:off x="808038" y="738188"/>
            <a:ext cx="5181600" cy="29146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49284"/>
            <a:ext cx="6232525" cy="5284477"/>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378485"/>
            <a:ext cx="2946400" cy="494187"/>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smtClean="0"/>
              <a:t>© Crown copyright 2020 Dstl</a:t>
            </a:r>
            <a:endParaRPr lang="en-GB"/>
          </a:p>
        </p:txBody>
      </p:sp>
      <p:sp>
        <p:nvSpPr>
          <p:cNvPr id="7" name="Slide Number Placeholder 6"/>
          <p:cNvSpPr>
            <a:spLocks noGrp="1"/>
          </p:cNvSpPr>
          <p:nvPr>
            <p:ph type="sldNum" sz="quarter" idx="5"/>
          </p:nvPr>
        </p:nvSpPr>
        <p:spPr>
          <a:xfrm>
            <a:off x="3849688" y="9378485"/>
            <a:ext cx="2946400" cy="494187"/>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6AC03C9E-463D-47B2-8BF7-CCC2C082E4A8}" type="slidenum">
              <a:rPr lang="en-GB"/>
              <a:pPr>
                <a:defRPr/>
              </a:pPr>
              <a:t>‹#›</a:t>
            </a:fld>
            <a:endParaRPr lang="en-GB" dirty="0"/>
          </a:p>
        </p:txBody>
      </p:sp>
    </p:spTree>
    <p:extLst>
      <p:ext uri="{BB962C8B-B14F-4D97-AF65-F5344CB8AC3E}">
        <p14:creationId xmlns:p14="http://schemas.microsoft.com/office/powerpoint/2010/main" val="4078116230"/>
      </p:ext>
    </p:extLst>
  </p:cSld>
  <p:clrMap bg1="lt1" tx1="dk1" bg2="lt2" tx2="dk2" accent1="accent1" accent2="accent2" accent3="accent3" accent4="accent4" accent5="accent5" accent6="accent6" hlink="hlink" folHlink="folHlink"/>
  <p:hf/>
  <p:notesStyle>
    <a:lvl1pPr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178"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1942"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8703"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5470"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1928" algn="l" defTabSz="852772" rtl="0" eaLnBrk="1" latinLnBrk="0" hangingPunct="1">
      <a:defRPr sz="1100" kern="1200">
        <a:solidFill>
          <a:schemeClr val="tx1"/>
        </a:solidFill>
        <a:latin typeface="+mn-lt"/>
        <a:ea typeface="+mn-ea"/>
        <a:cs typeface="+mn-cs"/>
      </a:defRPr>
    </a:lvl6pPr>
    <a:lvl7pPr marL="2558312" algn="l" defTabSz="852772" rtl="0" eaLnBrk="1" latinLnBrk="0" hangingPunct="1">
      <a:defRPr sz="1100" kern="1200">
        <a:solidFill>
          <a:schemeClr val="tx1"/>
        </a:solidFill>
        <a:latin typeface="+mn-lt"/>
        <a:ea typeface="+mn-ea"/>
        <a:cs typeface="+mn-cs"/>
      </a:defRPr>
    </a:lvl7pPr>
    <a:lvl8pPr marL="2984699" algn="l" defTabSz="852772" rtl="0" eaLnBrk="1" latinLnBrk="0" hangingPunct="1">
      <a:defRPr sz="1100" kern="1200">
        <a:solidFill>
          <a:schemeClr val="tx1"/>
        </a:solidFill>
        <a:latin typeface="+mn-lt"/>
        <a:ea typeface="+mn-ea"/>
        <a:cs typeface="+mn-cs"/>
      </a:defRPr>
    </a:lvl8pPr>
    <a:lvl9pPr marL="3411085" algn="l" defTabSz="8527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77C7222F-1D80-4DED-832F-71D945078236}"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a:t>
            </a:fld>
            <a:endParaRPr lang="en-GB" dirty="0"/>
          </a:p>
        </p:txBody>
      </p:sp>
    </p:spTree>
    <p:extLst>
      <p:ext uri="{BB962C8B-B14F-4D97-AF65-F5344CB8AC3E}">
        <p14:creationId xmlns:p14="http://schemas.microsoft.com/office/powerpoint/2010/main" val="257456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Patrol boxes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10</a:t>
            </a:fld>
            <a:endParaRPr lang="en-GB" dirty="0"/>
          </a:p>
        </p:txBody>
      </p:sp>
    </p:spTree>
    <p:extLst>
      <p:ext uri="{BB962C8B-B14F-4D97-AF65-F5344CB8AC3E}">
        <p14:creationId xmlns:p14="http://schemas.microsoft.com/office/powerpoint/2010/main" val="258356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Technical teething issues at the code level – not in remit of this presentation.</a:t>
            </a:r>
            <a:endParaRPr lang="en-GB" baseline="0" dirty="0" smtClean="0"/>
          </a:p>
          <a:p>
            <a:r>
              <a:rPr lang="en-GB" dirty="0" smtClean="0"/>
              <a:t>Multiple users refreshing Some technical issues with developer working to streamline processes and</a:t>
            </a:r>
            <a:r>
              <a:rPr lang="en-GB" baseline="0" dirty="0" smtClean="0"/>
              <a:t> issues with databases having to be trimmed throughout the adjudication process. A </a:t>
            </a:r>
            <a:r>
              <a:rPr lang="en-GB" baseline="0" dirty="0" err="1" smtClean="0"/>
              <a:t>sthsi</a:t>
            </a:r>
            <a:r>
              <a:rPr lang="en-GB" baseline="0" dirty="0" smtClean="0"/>
              <a:t> was causing slow downs and delays.</a:t>
            </a:r>
          </a:p>
          <a:p>
            <a:r>
              <a:rPr lang="en-GB" baseline="0" dirty="0" smtClean="0"/>
              <a:t>There were issues around interactions that the Serge system was identifying in that we had unfeasible interactions such as the satellite interacting with all land assets or submarine aircraft interactions that highlighted a need for a process for filtering these out. Also info ops having a physical location and therefore interacting with units on the map.  We processed these out by assigning them relatively small areas. There were also tiny over laps with patrol boxes hundreds of square kilometres overlapping by meters.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11</a:t>
            </a:fld>
            <a:endParaRPr lang="en-GB" dirty="0"/>
          </a:p>
        </p:txBody>
      </p:sp>
    </p:spTree>
    <p:extLst>
      <p:ext uri="{BB962C8B-B14F-4D97-AF65-F5344CB8AC3E}">
        <p14:creationId xmlns:p14="http://schemas.microsoft.com/office/powerpoint/2010/main" val="168402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Focussing on the what not the how</a:t>
            </a:r>
          </a:p>
          <a:p>
            <a:r>
              <a:rPr lang="en-GB" dirty="0" smtClean="0"/>
              <a:t>SOF collaborative</a:t>
            </a:r>
          </a:p>
          <a:p>
            <a:pPr marL="0" marR="0" lvl="0" indent="0" algn="l" defTabSz="851942" rtl="0" eaLnBrk="0" fontAlgn="base" latinLnBrk="0" hangingPunct="0">
              <a:lnSpc>
                <a:spcPct val="100000"/>
              </a:lnSpc>
              <a:spcBef>
                <a:spcPct val="30000"/>
              </a:spcBef>
              <a:spcAft>
                <a:spcPct val="0"/>
              </a:spcAft>
              <a:buClrTx/>
              <a:buSzTx/>
              <a:buFontTx/>
              <a:buNone/>
              <a:tabLst/>
              <a:defRPr/>
            </a:pPr>
            <a:r>
              <a:rPr lang="en-GB" dirty="0" smtClean="0"/>
              <a:t>SOF worked through with specialists using the four box-method early in adjudication process </a:t>
            </a:r>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12</a:t>
            </a:fld>
            <a:endParaRPr lang="en-GB" dirty="0"/>
          </a:p>
        </p:txBody>
      </p:sp>
    </p:spTree>
    <p:extLst>
      <p:ext uri="{BB962C8B-B14F-4D97-AF65-F5344CB8AC3E}">
        <p14:creationId xmlns:p14="http://schemas.microsoft.com/office/powerpoint/2010/main" val="12983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Ensuring everyone on same page. </a:t>
            </a:r>
          </a:p>
          <a:p>
            <a:r>
              <a:rPr lang="en-GB" dirty="0" smtClean="0"/>
              <a:t>Where there were issues with key events not in back brief resolving this as quickly as possible.</a:t>
            </a:r>
          </a:p>
          <a:p>
            <a:pPr marL="0" marR="0" lvl="0" indent="0" algn="l" defTabSz="851942" rtl="0" eaLnBrk="0" fontAlgn="base" latinLnBrk="0" hangingPunct="0">
              <a:lnSpc>
                <a:spcPct val="100000"/>
              </a:lnSpc>
              <a:spcBef>
                <a:spcPct val="30000"/>
              </a:spcBef>
              <a:spcAft>
                <a:spcPct val="0"/>
              </a:spcAft>
              <a:buClrTx/>
              <a:buSzTx/>
              <a:buFontTx/>
              <a:buNone/>
              <a:tabLst/>
              <a:defRPr/>
            </a:pPr>
            <a:r>
              <a:rPr lang="en-GB" dirty="0" smtClean="0"/>
              <a:t>- Early heads up</a:t>
            </a:r>
          </a:p>
          <a:p>
            <a:r>
              <a:rPr lang="en-GB" dirty="0" smtClean="0"/>
              <a:t>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13</a:t>
            </a:fld>
            <a:endParaRPr lang="en-GB" dirty="0"/>
          </a:p>
        </p:txBody>
      </p:sp>
    </p:spTree>
    <p:extLst>
      <p:ext uri="{BB962C8B-B14F-4D97-AF65-F5344CB8AC3E}">
        <p14:creationId xmlns:p14="http://schemas.microsoft.com/office/powerpoint/2010/main" val="101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1942" rtl="0" eaLnBrk="0" fontAlgn="base" latinLnBrk="0" hangingPunct="0">
              <a:lnSpc>
                <a:spcPct val="100000"/>
              </a:lnSpc>
              <a:spcBef>
                <a:spcPct val="30000"/>
              </a:spcBef>
              <a:spcAft>
                <a:spcPct val="0"/>
              </a:spcAft>
              <a:buClrTx/>
              <a:buSzTx/>
              <a:buFontTx/>
              <a:buNone/>
              <a:tabLst/>
              <a:defRPr/>
            </a:pPr>
            <a:r>
              <a:rPr lang="en-GB" dirty="0" smtClean="0"/>
              <a:t>Individual player agendas e.g. a player deliberating over using a resource rapidly to make a point</a:t>
            </a:r>
          </a:p>
          <a:p>
            <a:endParaRPr lang="en-GB" dirty="0" smtClean="0"/>
          </a:p>
          <a:p>
            <a:r>
              <a:rPr lang="en-GB" dirty="0" smtClean="0"/>
              <a:t>Rather than asking an SME live during adjudication what ‘s the closest option to this</a:t>
            </a:r>
            <a:r>
              <a:rPr lang="en-GB" baseline="0" dirty="0" smtClean="0"/>
              <a:t> from this list. </a:t>
            </a:r>
          </a:p>
          <a:p>
            <a:endParaRPr lang="en-GB" baseline="0" dirty="0" smtClean="0"/>
          </a:p>
          <a:p>
            <a:r>
              <a:rPr lang="en-GB" dirty="0" smtClean="0"/>
              <a:t>‘x counts as y’ options for some of the munition options in the preparation phase</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14</a:t>
            </a:fld>
            <a:endParaRPr lang="en-GB" dirty="0"/>
          </a:p>
        </p:txBody>
      </p:sp>
    </p:spTree>
    <p:extLst>
      <p:ext uri="{BB962C8B-B14F-4D97-AF65-F5344CB8AC3E}">
        <p14:creationId xmlns:p14="http://schemas.microsoft.com/office/powerpoint/2010/main" val="208539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 a sense of their intentions for the turn</a:t>
            </a:r>
          </a:p>
          <a:p>
            <a:r>
              <a:rPr lang="en-GB" dirty="0" err="1" smtClean="0"/>
              <a:t>Preadjudication</a:t>
            </a:r>
            <a:r>
              <a:rPr lang="en-GB" dirty="0" smtClean="0"/>
              <a:t> –rather than waiting fro Serge to tell us there was an adjudication getting a list of all shooting</a:t>
            </a:r>
            <a:r>
              <a:rPr lang="en-GB" baseline="0" dirty="0" smtClean="0"/>
              <a:t> and putting it through the spread sheets to have an outcome ready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15</a:t>
            </a:fld>
            <a:endParaRPr lang="en-GB" dirty="0"/>
          </a:p>
        </p:txBody>
      </p:sp>
    </p:spTree>
    <p:extLst>
      <p:ext uri="{BB962C8B-B14F-4D97-AF65-F5344CB8AC3E}">
        <p14:creationId xmlns:p14="http://schemas.microsoft.com/office/powerpoint/2010/main" val="3298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16</a:t>
            </a:fld>
            <a:endParaRPr lang="en-GB" dirty="0"/>
          </a:p>
        </p:txBody>
      </p:sp>
    </p:spTree>
    <p:extLst>
      <p:ext uri="{BB962C8B-B14F-4D97-AF65-F5344CB8AC3E}">
        <p14:creationId xmlns:p14="http://schemas.microsoft.com/office/powerpoint/2010/main" val="2370543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17</a:t>
            </a:fld>
            <a:endParaRPr lang="en-GB" dirty="0"/>
          </a:p>
        </p:txBody>
      </p:sp>
    </p:spTree>
    <p:extLst>
      <p:ext uri="{BB962C8B-B14F-4D97-AF65-F5344CB8AC3E}">
        <p14:creationId xmlns:p14="http://schemas.microsoft.com/office/powerpoint/2010/main" val="82346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16E4F78-DFDF-4C16-9CAB-DFE2F7C08644}"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18</a:t>
            </a:fld>
            <a:endParaRPr lang="en-GB" dirty="0"/>
          </a:p>
        </p:txBody>
      </p:sp>
    </p:spTree>
    <p:extLst>
      <p:ext uri="{BB962C8B-B14F-4D97-AF65-F5344CB8AC3E}">
        <p14:creationId xmlns:p14="http://schemas.microsoft.com/office/powerpoint/2010/main" val="407251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2</a:t>
            </a:fld>
            <a:endParaRPr lang="en-GB" dirty="0"/>
          </a:p>
        </p:txBody>
      </p:sp>
    </p:spTree>
    <p:extLst>
      <p:ext uri="{BB962C8B-B14F-4D97-AF65-F5344CB8AC3E}">
        <p14:creationId xmlns:p14="http://schemas.microsoft.com/office/powerpoint/2010/main" val="208479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A16BB67C-6E9A-4CFF-8F82-7FFF24FCB459}"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3</a:t>
            </a:fld>
            <a:endParaRPr lang="en-GB" dirty="0"/>
          </a:p>
        </p:txBody>
      </p:sp>
    </p:spTree>
    <p:extLst>
      <p:ext uri="{BB962C8B-B14F-4D97-AF65-F5344CB8AC3E}">
        <p14:creationId xmlns:p14="http://schemas.microsoft.com/office/powerpoint/2010/main" val="272478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assessing the force</a:t>
            </a:r>
            <a:r>
              <a:rPr lang="en-GB" baseline="0" dirty="0" smtClean="0"/>
              <a:t> structure, we also looked at organisational concepts, testing a way the domains could work together.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4</a:t>
            </a:fld>
            <a:endParaRPr lang="en-GB" dirty="0"/>
          </a:p>
        </p:txBody>
      </p:sp>
    </p:spTree>
    <p:extLst>
      <p:ext uri="{BB962C8B-B14F-4D97-AF65-F5344CB8AC3E}">
        <p14:creationId xmlns:p14="http://schemas.microsoft.com/office/powerpoint/2010/main" val="49775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had </a:t>
            </a:r>
            <a:r>
              <a:rPr lang="en-GB" dirty="0" err="1" smtClean="0"/>
              <a:t>wargamers</a:t>
            </a:r>
            <a:r>
              <a:rPr lang="en-GB" dirty="0" smtClean="0"/>
              <a:t> and military personnel attending from the States,</a:t>
            </a:r>
            <a:r>
              <a:rPr lang="en-GB" baseline="0" dirty="0" smtClean="0"/>
              <a:t> bringing a wealth of experience with them. History of cooperation, including wargaming    </a:t>
            </a:r>
            <a:endParaRPr lang="en-GB" dirty="0" smtClean="0"/>
          </a:p>
          <a:p>
            <a:r>
              <a:rPr lang="en-GB" dirty="0" smtClean="0"/>
              <a:t>Players were present from 8am for</a:t>
            </a:r>
            <a:r>
              <a:rPr lang="en-GB" baseline="0" dirty="0" smtClean="0"/>
              <a:t> a fairly standard day, with adjudication starting ideally around 15:00 16:00. There was often a need for members of the adjudication team to</a:t>
            </a:r>
            <a:r>
              <a:rPr lang="en-GB" dirty="0" smtClean="0"/>
              <a:t> be present during the players’ turn as well as during adjudication, which lengthened the days.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5</a:t>
            </a:fld>
            <a:endParaRPr lang="en-GB" dirty="0"/>
          </a:p>
        </p:txBody>
      </p:sp>
    </p:spTree>
    <p:extLst>
      <p:ext uri="{BB962C8B-B14F-4D97-AF65-F5344CB8AC3E}">
        <p14:creationId xmlns:p14="http://schemas.microsoft.com/office/powerpoint/2010/main" val="305764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6</a:t>
            </a:fld>
            <a:endParaRPr lang="en-GB" dirty="0"/>
          </a:p>
        </p:txBody>
      </p:sp>
    </p:spTree>
    <p:extLst>
      <p:ext uri="{BB962C8B-B14F-4D97-AF65-F5344CB8AC3E}">
        <p14:creationId xmlns:p14="http://schemas.microsoft.com/office/powerpoint/2010/main" val="180251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Patrol boxes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7</a:t>
            </a:fld>
            <a:endParaRPr lang="en-GB" dirty="0"/>
          </a:p>
        </p:txBody>
      </p:sp>
    </p:spTree>
    <p:extLst>
      <p:ext uri="{BB962C8B-B14F-4D97-AF65-F5344CB8AC3E}">
        <p14:creationId xmlns:p14="http://schemas.microsoft.com/office/powerpoint/2010/main" val="251823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Patrol boxes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8</a:t>
            </a:fld>
            <a:endParaRPr lang="en-GB" dirty="0"/>
          </a:p>
        </p:txBody>
      </p:sp>
    </p:spTree>
    <p:extLst>
      <p:ext uri="{BB962C8B-B14F-4D97-AF65-F5344CB8AC3E}">
        <p14:creationId xmlns:p14="http://schemas.microsoft.com/office/powerpoint/2010/main" val="215490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Patrol boxes</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3E6E862-516F-483E-83EF-248B8BAAD69B}" type="datetime1">
              <a:rPr lang="en-GB" smtClean="0"/>
              <a:t>18/07/2023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9</a:t>
            </a:fld>
            <a:endParaRPr lang="en-GB" dirty="0"/>
          </a:p>
        </p:txBody>
      </p:sp>
    </p:spTree>
    <p:extLst>
      <p:ext uri="{BB962C8B-B14F-4D97-AF65-F5344CB8AC3E}">
        <p14:creationId xmlns:p14="http://schemas.microsoft.com/office/powerpoint/2010/main" val="90105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hyperlink" Target="https://www.facebook.com/dstlmod/" TargetMode="External"/><Relationship Id="rId3" Type="http://schemas.openxmlformats.org/officeDocument/2006/relationships/hyperlink" Target="https://github.com/dstl" TargetMode="External"/><Relationship Id="rId7" Type="http://schemas.openxmlformats.org/officeDocument/2006/relationships/hyperlink" Target="https://www.linkedin.com/company/dstl/" TargetMode="External"/><Relationship Id="rId12"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emf"/><Relationship Id="rId11" Type="http://schemas.openxmlformats.org/officeDocument/2006/relationships/hyperlink" Target="https://www.instagram.com/dstlmod" TargetMode="External"/><Relationship Id="rId5" Type="http://schemas.openxmlformats.org/officeDocument/2006/relationships/hyperlink" Target="https://twitter.com/dstlmod" TargetMode="External"/><Relationship Id="rId10"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hyperlink" Target="https://www.gov.uk/government/organisations/defence-science-and-technology-laboratory" TargetMode="External"/><Relationship Id="rId1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4159990" y="2715394"/>
            <a:ext cx="82402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3967" y="2931790"/>
            <a:ext cx="9144000" cy="682352"/>
          </a:xfrm>
          <a:noFill/>
          <a:ln w="9525">
            <a:noFill/>
            <a:miter lim="800000"/>
            <a:headEnd/>
            <a:tailEnd/>
          </a:ln>
        </p:spPr>
        <p:txBody>
          <a:bodyPr vert="horz" wrap="square" lIns="180000" tIns="42639" rIns="180000" bIns="42639" numCol="1" rtlCol="0" anchor="t" anchorCtr="0" compatLnSpc="1">
            <a:prstTxWarp prst="textNoShape">
              <a:avLst/>
            </a:prstTxWarp>
            <a:normAutofit/>
          </a:bodyPr>
          <a:lstStyle>
            <a:lvl1pPr marL="0" indent="0" algn="ctr">
              <a:buNone/>
              <a:defRPr lang="en-GB" sz="1400" spc="38" baseline="0" dirty="0">
                <a:solidFill>
                  <a:schemeClr val="tx1"/>
                </a:solidFill>
              </a:defRPr>
            </a:lvl1pPr>
          </a:lstStyle>
          <a:p>
            <a:pPr marL="171450" lvl="0" indent="-171450" algn="ctr" defTabSz="638957" fontAlgn="base">
              <a:lnSpc>
                <a:spcPct val="120000"/>
              </a:lnSpc>
              <a:spcBef>
                <a:spcPts val="225"/>
              </a:spcBef>
              <a:spcAft>
                <a:spcPct val="0"/>
              </a:spcAft>
              <a:buClr>
                <a:srgbClr val="C00000"/>
              </a:buClr>
            </a:pPr>
            <a:r>
              <a:rPr lang="en-US" smtClean="0"/>
              <a:t>Click to edit Master subtitle style</a:t>
            </a:r>
            <a:endParaRPr lang="en-GB" dirty="0"/>
          </a:p>
        </p:txBody>
      </p:sp>
      <p:pic>
        <p:nvPicPr>
          <p:cNvPr id="9" name="Picture 3" descr="The Ministry of Defence logo." title="The Ministry of Defence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251520" y="4297483"/>
            <a:ext cx="720080" cy="5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8460433" y="4299942"/>
            <a:ext cx="372881" cy="0"/>
          </a:xfrm>
          <a:prstGeom prst="line">
            <a:avLst/>
          </a:prstGeom>
          <a:ln w="12700">
            <a:solidFill>
              <a:srgbClr val="CE2256"/>
            </a:solidFill>
          </a:ln>
        </p:spPr>
        <p:style>
          <a:lnRef idx="1">
            <a:schemeClr val="accent1"/>
          </a:lnRef>
          <a:fillRef idx="0">
            <a:schemeClr val="accent1"/>
          </a:fillRef>
          <a:effectRef idx="0">
            <a:schemeClr val="accent1"/>
          </a:effectRef>
          <a:fontRef idx="minor">
            <a:schemeClr val="tx1"/>
          </a:fontRef>
        </p:style>
      </p:cxnSp>
      <p:pic>
        <p:nvPicPr>
          <p:cNvPr id="11" name="Picture 3" descr="The DSTL logo. DSTL - the science inside." title="The DSTL logo"/>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3347866" y="987574"/>
            <a:ext cx="2448270" cy="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bwMode="black">
          <a:xfrm>
            <a:off x="0" y="1638837"/>
            <a:ext cx="9144000" cy="916512"/>
          </a:xfrm>
        </p:spPr>
        <p:txBody>
          <a:bodyPr tIns="43200" rIns="360000" bIns="43200" anchor="b" anchorCtr="0">
            <a:normAutofit/>
          </a:bodyPr>
          <a:lstStyle>
            <a:lvl1pPr algn="ctr">
              <a:defRPr sz="3000">
                <a:solidFill>
                  <a:schemeClr val="tx1"/>
                </a:solidFill>
              </a:defRPr>
            </a:lvl1pPr>
          </a:lstStyle>
          <a:p>
            <a:r>
              <a:rPr lang="en-US" smtClean="0"/>
              <a:t>Click to edit Master title style</a:t>
            </a:r>
            <a:endParaRPr lang="en-GB" dirty="0"/>
          </a:p>
        </p:txBody>
      </p:sp>
      <p:sp>
        <p:nvSpPr>
          <p:cNvPr id="7" name="Rectangle 6"/>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sp>
        <p:nvSpPr>
          <p:cNvPr id="2" name="Footer Placeholder 1"/>
          <p:cNvSpPr>
            <a:spLocks noGrp="1"/>
          </p:cNvSpPr>
          <p:nvPr>
            <p:ph type="ftr" sz="quarter" idx="10"/>
          </p:nvPr>
        </p:nvSpPr>
        <p:spPr/>
        <p:txBody>
          <a:bodyPr/>
          <a:lstStyle/>
          <a:p>
            <a:r>
              <a:rPr lang="en-GB" smtClean="0"/>
              <a:t>OFFICIAL</a:t>
            </a:r>
            <a:endParaRPr lang="en-GB" dirty="0"/>
          </a:p>
        </p:txBody>
      </p:sp>
      <p:sp>
        <p:nvSpPr>
          <p:cNvPr id="12" name="Slide Number Placeholder 3"/>
          <p:cNvSpPr>
            <a:spLocks noGrp="1"/>
          </p:cNvSpPr>
          <p:nvPr>
            <p:ph type="sldNum" sz="quarter" idx="11"/>
          </p:nvPr>
        </p:nvSpPr>
        <p:spPr>
          <a:xfrm>
            <a:off x="6810154" y="4895733"/>
            <a:ext cx="2057400" cy="211757"/>
          </a:xfrm>
        </p:spPr>
        <p:txBody>
          <a:bodyPr/>
          <a:lstStyle/>
          <a:p>
            <a:fld id="{41D5E06E-8463-49C0-8B6A-3B9E03BCC454}" type="slidenum">
              <a:rPr lang="en-GB" smtClean="0"/>
              <a:pPr/>
              <a:t>‹#›</a:t>
            </a:fld>
            <a:endParaRPr lang="en-GB" dirty="0"/>
          </a:p>
        </p:txBody>
      </p:sp>
      <p:sp>
        <p:nvSpPr>
          <p:cNvPr id="13" name="Date Placeholder 5"/>
          <p:cNvSpPr>
            <a:spLocks noGrp="1"/>
          </p:cNvSpPr>
          <p:nvPr>
            <p:ph type="dt" sz="half" idx="2"/>
          </p:nvPr>
        </p:nvSpPr>
        <p:spPr>
          <a:xfrm>
            <a:off x="6300192" y="4313337"/>
            <a:ext cx="2671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endParaRPr lang="en-GB" dirty="0"/>
          </a:p>
        </p:txBody>
      </p:sp>
    </p:spTree>
    <p:extLst>
      <p:ext uri="{BB962C8B-B14F-4D97-AF65-F5344CB8AC3E}">
        <p14:creationId xmlns:p14="http://schemas.microsoft.com/office/powerpoint/2010/main" val="33434427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Single Quadra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OFFICIAL</a:t>
            </a:r>
            <a:endParaRPr lang="en-GB" dirty="0"/>
          </a:p>
        </p:txBody>
      </p:sp>
      <p:sp>
        <p:nvSpPr>
          <p:cNvPr id="9" name="Content Placeholder 8"/>
          <p:cNvSpPr>
            <a:spLocks noGrp="1"/>
          </p:cNvSpPr>
          <p:nvPr>
            <p:ph sz="quarter" idx="11"/>
          </p:nvPr>
        </p:nvSpPr>
        <p:spPr>
          <a:xfrm>
            <a:off x="734400" y="1131590"/>
            <a:ext cx="7675200" cy="3243428"/>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2" name="Slide Number Placeholder 1"/>
          <p:cNvSpPr>
            <a:spLocks noGrp="1"/>
          </p:cNvSpPr>
          <p:nvPr>
            <p:ph type="sldNum" sz="quarter" idx="12"/>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1784600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OFFICIAL</a:t>
            </a:r>
            <a:endParaRPr lang="en-GB" dirty="0"/>
          </a:p>
        </p:txBody>
      </p:sp>
      <p:pic>
        <p:nvPicPr>
          <p:cNvPr id="4" name="Picture 3" descr="The DSTL logo. DSTL - the science inside." title="The DSTL logo"/>
          <p:cNvPicPr>
            <a:picLocks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2915816" y="1754082"/>
            <a:ext cx="3312368" cy="588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3556647" y="2865521"/>
            <a:ext cx="2030707" cy="269304"/>
          </a:xfrm>
          <a:prstGeom prst="rect">
            <a:avLst/>
          </a:prstGeom>
          <a:noFill/>
        </p:spPr>
        <p:txBody>
          <a:bodyPr wrap="square" lIns="0" tIns="0" rIns="0" bIns="0" rtlCol="0">
            <a:spAutoFit/>
          </a:bodyPr>
          <a:lstStyle/>
          <a:p>
            <a:pPr marL="0" marR="0" lvl="0" indent="0" algn="ctr" defTabSz="638957" rtl="0" eaLnBrk="1" fontAlgn="base" latinLnBrk="0" hangingPunct="1">
              <a:lnSpc>
                <a:spcPts val="2138"/>
              </a:lnSpc>
              <a:spcBef>
                <a:spcPts val="1800"/>
              </a:spcBef>
              <a:spcAft>
                <a:spcPct val="0"/>
              </a:spcAft>
              <a:buClrTx/>
              <a:buSzTx/>
              <a:buFontTx/>
              <a:buNone/>
              <a:tabLst/>
              <a:defRPr/>
            </a:pPr>
            <a:r>
              <a:rPr lang="en-US" sz="900" dirty="0" smtClean="0">
                <a:solidFill>
                  <a:schemeClr val="tx1"/>
                </a:solidFill>
              </a:rPr>
              <a:t>Discover more</a:t>
            </a:r>
            <a:endParaRPr lang="en-GB" sz="900" dirty="0" smtClean="0">
              <a:solidFill>
                <a:schemeClr val="tx1"/>
              </a:solidFill>
            </a:endParaRPr>
          </a:p>
        </p:txBody>
      </p:sp>
      <p:grpSp>
        <p:nvGrpSpPr>
          <p:cNvPr id="12" name="Group 11" descr="GitHub logo linking to DSTL's GitHub page" title="GitHub logo"/>
          <p:cNvGrpSpPr/>
          <p:nvPr userDrawn="1"/>
        </p:nvGrpSpPr>
        <p:grpSpPr>
          <a:xfrm>
            <a:off x="5466051" y="3312422"/>
            <a:ext cx="339448" cy="339448"/>
            <a:chOff x="5466051" y="3312422"/>
            <a:chExt cx="339448" cy="339448"/>
          </a:xfrm>
        </p:grpSpPr>
        <p:sp>
          <p:nvSpPr>
            <p:cNvPr id="21" name="Oval 20">
              <a:hlinkClick r:id="rId3"/>
            </p:cNvPr>
            <p:cNvSpPr/>
            <p:nvPr userDrawn="1"/>
          </p:nvSpPr>
          <p:spPr bwMode="black">
            <a:xfrm>
              <a:off x="5466051"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2" name="Picture 21">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5544397" y="3400843"/>
              <a:ext cx="175331" cy="175331"/>
            </a:xfrm>
            <a:prstGeom prst="rect">
              <a:avLst/>
            </a:prstGeom>
          </p:spPr>
        </p:pic>
      </p:grpSp>
      <p:sp>
        <p:nvSpPr>
          <p:cNvPr id="26" name="Rectangle 25"/>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grpSp>
        <p:nvGrpSpPr>
          <p:cNvPr id="2" name="Group 1" descr="Twitter logo linking to DSTL's Twitter page" title="Twitter Logo"/>
          <p:cNvGrpSpPr/>
          <p:nvPr userDrawn="1"/>
        </p:nvGrpSpPr>
        <p:grpSpPr>
          <a:xfrm>
            <a:off x="3347864" y="3309248"/>
            <a:ext cx="339448" cy="339448"/>
            <a:chOff x="3347864" y="3309248"/>
            <a:chExt cx="339448" cy="339448"/>
          </a:xfrm>
        </p:grpSpPr>
        <p:sp>
          <p:nvSpPr>
            <p:cNvPr id="13" name="Oval 12">
              <a:hlinkClick r:id="rId5"/>
            </p:cNvPr>
            <p:cNvSpPr/>
            <p:nvPr userDrawn="1"/>
          </p:nvSpPr>
          <p:spPr bwMode="black">
            <a:xfrm>
              <a:off x="3347864" y="3309248"/>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4" name="Picture 23">
              <a:hlinkClick r:id="rId5"/>
            </p:cNvPr>
            <p:cNvPicPr>
              <a:picLocks noChangeAspect="1"/>
            </p:cNvPicPr>
            <p:nvPr userDrawn="1"/>
          </p:nvPicPr>
          <p:blipFill>
            <a:blip r:embed="rId6"/>
            <a:stretch>
              <a:fillRect/>
            </a:stretch>
          </p:blipFill>
          <p:spPr>
            <a:xfrm>
              <a:off x="3453784" y="3420734"/>
              <a:ext cx="149048" cy="125201"/>
            </a:xfrm>
            <a:prstGeom prst="rect">
              <a:avLst/>
            </a:prstGeom>
          </p:spPr>
        </p:pic>
      </p:grpSp>
      <p:grpSp>
        <p:nvGrpSpPr>
          <p:cNvPr id="6" name="Group 5" descr="LinkedIn logo linking to DSTL's LinkedIn page" title="LinkedIn logo"/>
          <p:cNvGrpSpPr/>
          <p:nvPr userDrawn="1"/>
        </p:nvGrpSpPr>
        <p:grpSpPr>
          <a:xfrm>
            <a:off x="3770679" y="3312422"/>
            <a:ext cx="339448" cy="339448"/>
            <a:chOff x="3770679" y="3312422"/>
            <a:chExt cx="339448" cy="339448"/>
          </a:xfrm>
        </p:grpSpPr>
        <p:sp>
          <p:nvSpPr>
            <p:cNvPr id="19" name="Oval 18">
              <a:hlinkClick r:id="rId7"/>
            </p:cNvPr>
            <p:cNvSpPr/>
            <p:nvPr userDrawn="1"/>
          </p:nvSpPr>
          <p:spPr bwMode="black">
            <a:xfrm>
              <a:off x="377067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7" name="Picture 26">
              <a:hlinkClick r:id="rId7"/>
            </p:cNvPr>
            <p:cNvPicPr>
              <a:picLocks noChangeAspect="1"/>
            </p:cNvPicPr>
            <p:nvPr userDrawn="1"/>
          </p:nvPicPr>
          <p:blipFill>
            <a:blip r:embed="rId8"/>
            <a:stretch>
              <a:fillRect/>
            </a:stretch>
          </p:blipFill>
          <p:spPr>
            <a:xfrm>
              <a:off x="3879656" y="3401599"/>
              <a:ext cx="135334" cy="140973"/>
            </a:xfrm>
            <a:prstGeom prst="rect">
              <a:avLst/>
            </a:prstGeom>
          </p:spPr>
        </p:pic>
      </p:grpSp>
      <p:grpSp>
        <p:nvGrpSpPr>
          <p:cNvPr id="11" name="Group 10" descr="Gov.UK logo linking to DSTL's Gov.UK page" title="Gov.UK logo"/>
          <p:cNvGrpSpPr/>
          <p:nvPr userDrawn="1"/>
        </p:nvGrpSpPr>
        <p:grpSpPr>
          <a:xfrm>
            <a:off x="5039123" y="3312422"/>
            <a:ext cx="339448" cy="339448"/>
            <a:chOff x="5039123" y="3312422"/>
            <a:chExt cx="339448" cy="339448"/>
          </a:xfrm>
        </p:grpSpPr>
        <p:sp>
          <p:nvSpPr>
            <p:cNvPr id="16" name="Oval 15">
              <a:hlinkClick r:id="rId9"/>
            </p:cNvPr>
            <p:cNvSpPr/>
            <p:nvPr userDrawn="1"/>
          </p:nvSpPr>
          <p:spPr bwMode="black">
            <a:xfrm>
              <a:off x="5039123"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2" name="Picture 41">
              <a:hlinkClick r:id="rId9"/>
            </p:cNvPr>
            <p:cNvPicPr>
              <a:picLocks noChangeAspect="1"/>
            </p:cNvPicPr>
            <p:nvPr userDrawn="1"/>
          </p:nvPicPr>
          <p:blipFill>
            <a:blip r:embed="rId10"/>
            <a:stretch>
              <a:fillRect/>
            </a:stretch>
          </p:blipFill>
          <p:spPr>
            <a:xfrm>
              <a:off x="5118452" y="3417109"/>
              <a:ext cx="180789" cy="142797"/>
            </a:xfrm>
            <a:prstGeom prst="rect">
              <a:avLst/>
            </a:prstGeom>
          </p:spPr>
        </p:pic>
      </p:grpSp>
      <p:grpSp>
        <p:nvGrpSpPr>
          <p:cNvPr id="9" name="Group 8" descr="Instagram logo linking to DSTL's Instagram page" title="Instagram logo"/>
          <p:cNvGrpSpPr/>
          <p:nvPr userDrawn="1"/>
        </p:nvGrpSpPr>
        <p:grpSpPr>
          <a:xfrm>
            <a:off x="4616309" y="3312422"/>
            <a:ext cx="339448" cy="339448"/>
            <a:chOff x="4616309" y="3312422"/>
            <a:chExt cx="339448" cy="339448"/>
          </a:xfrm>
        </p:grpSpPr>
        <p:sp>
          <p:nvSpPr>
            <p:cNvPr id="7" name="Oval 6">
              <a:hlinkClick r:id="rId11"/>
            </p:cNvPr>
            <p:cNvSpPr/>
            <p:nvPr userDrawn="1"/>
          </p:nvSpPr>
          <p:spPr bwMode="black">
            <a:xfrm>
              <a:off x="461630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4" name="Picture 43">
              <a:hlinkClick r:id="rId11"/>
            </p:cNvPr>
            <p:cNvPicPr>
              <a:picLocks noChangeAspect="1"/>
            </p:cNvPicPr>
            <p:nvPr userDrawn="1"/>
          </p:nvPicPr>
          <p:blipFill>
            <a:blip r:embed="rId12"/>
            <a:stretch>
              <a:fillRect/>
            </a:stretch>
          </p:blipFill>
          <p:spPr>
            <a:xfrm>
              <a:off x="4699348" y="3398350"/>
              <a:ext cx="175071" cy="172258"/>
            </a:xfrm>
            <a:prstGeom prst="rect">
              <a:avLst/>
            </a:prstGeom>
          </p:spPr>
        </p:pic>
      </p:grpSp>
      <p:grpSp>
        <p:nvGrpSpPr>
          <p:cNvPr id="8" name="Group 7" descr="Facebook logo linking to DSTL's Facebook page" title="Facebook logo"/>
          <p:cNvGrpSpPr/>
          <p:nvPr userDrawn="1"/>
        </p:nvGrpSpPr>
        <p:grpSpPr>
          <a:xfrm>
            <a:off x="4193495" y="3312422"/>
            <a:ext cx="339448" cy="339448"/>
            <a:chOff x="4193495" y="3312422"/>
            <a:chExt cx="339448" cy="339448"/>
          </a:xfrm>
        </p:grpSpPr>
        <p:sp>
          <p:nvSpPr>
            <p:cNvPr id="10" name="Oval 9">
              <a:hlinkClick r:id="rId13"/>
            </p:cNvPr>
            <p:cNvSpPr/>
            <p:nvPr userDrawn="1"/>
          </p:nvSpPr>
          <p:spPr bwMode="black">
            <a:xfrm>
              <a:off x="4193495"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6" name="Picture 45">
              <a:hlinkClick r:id="rId13"/>
            </p:cNvPr>
            <p:cNvPicPr>
              <a:picLocks noChangeAspect="1"/>
            </p:cNvPicPr>
            <p:nvPr userDrawn="1"/>
          </p:nvPicPr>
          <p:blipFill>
            <a:blip r:embed="rId14"/>
            <a:stretch>
              <a:fillRect/>
            </a:stretch>
          </p:blipFill>
          <p:spPr>
            <a:xfrm>
              <a:off x="4318695" y="3401144"/>
              <a:ext cx="85889" cy="158276"/>
            </a:xfrm>
            <a:prstGeom prst="rect">
              <a:avLst/>
            </a:prstGeom>
          </p:spPr>
        </p:pic>
      </p:grpSp>
      <p:sp>
        <p:nvSpPr>
          <p:cNvPr id="25"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6328832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t>OFFICIAL</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4"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801612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Column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1" y="1131591"/>
            <a:ext cx="3867151" cy="3239389"/>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normAutofit/>
          </a:bodyPr>
          <a:lstStyle>
            <a:lvl1pPr>
              <a:defRPr sz="2000"/>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smtClean="0"/>
              <a:t>OFFICIAL</a:t>
            </a:r>
            <a:endParaRPr lang="en-GB" dirty="0"/>
          </a:p>
        </p:txBody>
      </p:sp>
    </p:spTree>
    <p:extLst>
      <p:ext uri="{BB962C8B-B14F-4D97-AF65-F5344CB8AC3E}">
        <p14:creationId xmlns:p14="http://schemas.microsoft.com/office/powerpoint/2010/main" val="1745500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131591"/>
            <a:ext cx="8630716"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smtClean="0"/>
              <a:t>OFFICIAL</a:t>
            </a:r>
            <a:endParaRPr lang="en-GB" dirty="0"/>
          </a:p>
        </p:txBody>
      </p:sp>
    </p:spTree>
    <p:extLst>
      <p:ext uri="{BB962C8B-B14F-4D97-AF65-F5344CB8AC3E}">
        <p14:creationId xmlns:p14="http://schemas.microsoft.com/office/powerpoint/2010/main" val="3702943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42236"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1"/>
          </p:nvPr>
        </p:nvSpPr>
        <p:spPr/>
        <p:txBody>
          <a:bodyPr/>
          <a:lstStyle/>
          <a:p>
            <a:fld id="{41D5E06E-8463-49C0-8B6A-3B9E03BCC454}" type="slidenum">
              <a:rPr lang="en-GB" smtClean="0"/>
              <a:t>‹#›</a:t>
            </a:fld>
            <a:endParaRPr lang="en-GB"/>
          </a:p>
        </p:txBody>
      </p:sp>
      <p:sp>
        <p:nvSpPr>
          <p:cNvPr id="6" name="Footer Placeholder 5"/>
          <p:cNvSpPr>
            <a:spLocks noGrp="1"/>
          </p:cNvSpPr>
          <p:nvPr>
            <p:ph type="ftr" sz="quarter" idx="12"/>
          </p:nvPr>
        </p:nvSpPr>
        <p:spPr/>
        <p:txBody>
          <a:bodyPr/>
          <a:lstStyle/>
          <a:p>
            <a:r>
              <a:rPr lang="en-GB" smtClean="0"/>
              <a:t>OFFICIAL</a:t>
            </a:r>
            <a:endParaRPr lang="en-GB" dirty="0"/>
          </a:p>
        </p:txBody>
      </p:sp>
    </p:spTree>
    <p:extLst>
      <p:ext uri="{BB962C8B-B14F-4D97-AF65-F5344CB8AC3E}">
        <p14:creationId xmlns:p14="http://schemas.microsoft.com/office/powerpoint/2010/main" val="4289252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42236" y="1131589"/>
            <a:ext cx="4140000" cy="3240000"/>
          </a:xfrm>
        </p:spPr>
        <p:txBody>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dirty="0"/>
          </a:p>
        </p:txBody>
      </p:sp>
      <p:sp>
        <p:nvSpPr>
          <p:cNvPr id="22" name="Content Placeholder 2"/>
          <p:cNvSpPr>
            <a:spLocks noGrp="1"/>
          </p:cNvSpPr>
          <p:nvPr>
            <p:ph sz="half" idx="11"/>
          </p:nvPr>
        </p:nvSpPr>
        <p:spPr>
          <a:xfrm>
            <a:off x="251520" y="1131589"/>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2"/>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3"/>
          </p:nvPr>
        </p:nvSpPr>
        <p:spPr/>
        <p:txBody>
          <a:bodyPr/>
          <a:lstStyle/>
          <a:p>
            <a:r>
              <a:rPr lang="en-GB" smtClean="0"/>
              <a:t>OFFICIAL</a:t>
            </a:r>
            <a:endParaRPr lang="en-GB" dirty="0"/>
          </a:p>
        </p:txBody>
      </p:sp>
    </p:spTree>
    <p:extLst>
      <p:ext uri="{BB962C8B-B14F-4D97-AF65-F5344CB8AC3E}">
        <p14:creationId xmlns:p14="http://schemas.microsoft.com/office/powerpoint/2010/main" val="2991899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1"/>
          </p:nvPr>
        </p:nvSpPr>
        <p:spPr/>
        <p:txBody>
          <a:bodyPr/>
          <a:lstStyle/>
          <a:p>
            <a:fld id="{41D5E06E-8463-49C0-8B6A-3B9E03BCC454}" type="slidenum">
              <a:rPr lang="en-GB" smtClean="0"/>
              <a:t>‹#›</a:t>
            </a:fld>
            <a:endParaRPr lang="en-GB"/>
          </a:p>
        </p:txBody>
      </p:sp>
      <p:sp>
        <p:nvSpPr>
          <p:cNvPr id="4" name="Footer Placeholder 3"/>
          <p:cNvSpPr>
            <a:spLocks noGrp="1"/>
          </p:cNvSpPr>
          <p:nvPr>
            <p:ph type="ftr" sz="quarter" idx="12"/>
          </p:nvPr>
        </p:nvSpPr>
        <p:spPr/>
        <p:txBody>
          <a:bodyPr/>
          <a:lstStyle/>
          <a:p>
            <a:r>
              <a:rPr lang="en-GB" smtClean="0"/>
              <a:t>OFFICIAL</a:t>
            </a:r>
            <a:endParaRPr lang="en-GB" dirty="0"/>
          </a:p>
        </p:txBody>
      </p:sp>
    </p:spTree>
    <p:extLst>
      <p:ext uri="{BB962C8B-B14F-4D97-AF65-F5344CB8AC3E}">
        <p14:creationId xmlns:p14="http://schemas.microsoft.com/office/powerpoint/2010/main" val="2569662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OFFICIAL</a:t>
            </a:r>
            <a:endParaRPr lang="en-GB"/>
          </a:p>
        </p:txBody>
      </p:sp>
      <p:sp>
        <p:nvSpPr>
          <p:cNvPr id="8" name="Picture Placeholder 2"/>
          <p:cNvSpPr>
            <a:spLocks noGrp="1"/>
          </p:cNvSpPr>
          <p:nvPr>
            <p:ph type="pic" idx="1" hasCustomPrompt="1"/>
          </p:nvPr>
        </p:nvSpPr>
        <p:spPr>
          <a:xfrm>
            <a:off x="0" y="758655"/>
            <a:ext cx="9144000" cy="4384843"/>
          </a:xfrm>
        </p:spPr>
        <p:txBody>
          <a:bodyPr rtlCol="0" anchor="t">
            <a:normAutofit/>
          </a:bodyPr>
          <a:lstStyle>
            <a:lvl1pPr marL="0" indent="0" algn="ctr">
              <a:lnSpc>
                <a:spcPct val="150000"/>
              </a:lnSpc>
              <a:spcBef>
                <a:spcPts val="0"/>
              </a:spcBef>
              <a:buNone/>
              <a:defRPr sz="900">
                <a:solidFill>
                  <a:schemeClr val="tx1"/>
                </a:solidFill>
              </a:defRPr>
            </a:lvl1pPr>
            <a:lvl2pPr marL="319789" indent="0">
              <a:buNone/>
              <a:defRPr sz="1950"/>
            </a:lvl2pPr>
            <a:lvl3pPr marL="639579" indent="0">
              <a:buNone/>
              <a:defRPr sz="1650"/>
            </a:lvl3pPr>
            <a:lvl4pPr marL="959368" indent="0">
              <a:buNone/>
              <a:defRPr sz="1425"/>
            </a:lvl4pPr>
            <a:lvl5pPr marL="1279157" indent="0">
              <a:buNone/>
              <a:defRPr sz="1425"/>
            </a:lvl5pPr>
            <a:lvl6pPr marL="1598946" indent="0">
              <a:buNone/>
              <a:defRPr sz="1425"/>
            </a:lvl6pPr>
            <a:lvl7pPr marL="1918734" indent="0">
              <a:buNone/>
              <a:defRPr sz="1425"/>
            </a:lvl7pPr>
            <a:lvl8pPr marL="2238524" indent="0">
              <a:buNone/>
              <a:defRPr sz="1425"/>
            </a:lvl8pPr>
            <a:lvl9pPr marL="2558314" indent="0">
              <a:buNone/>
              <a:defRPr sz="1425"/>
            </a:lvl9pPr>
          </a:lstStyle>
          <a:p>
            <a:pPr lvl="0"/>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Click icon to add picture</a:t>
            </a:r>
            <a:endParaRPr lang="en-GB" noProof="0" dirty="0"/>
          </a:p>
        </p:txBody>
      </p:sp>
      <p:sp>
        <p:nvSpPr>
          <p:cNvPr id="13" name="Text Placeholder 12"/>
          <p:cNvSpPr>
            <a:spLocks noGrp="1"/>
          </p:cNvSpPr>
          <p:nvPr>
            <p:ph type="body" sz="quarter" idx="20" hasCustomPrompt="1"/>
          </p:nvPr>
        </p:nvSpPr>
        <p:spPr>
          <a:xfrm>
            <a:off x="251177" y="4396588"/>
            <a:ext cx="3384551" cy="193899"/>
          </a:xfrm>
        </p:spPr>
        <p:txBody>
          <a:bodyPr lIns="0" tIns="0" rIns="0" bIns="0" anchor="b" anchorCtr="0">
            <a:spAutoFit/>
          </a:bodyPr>
          <a:lstStyle>
            <a:lvl1pPr marL="162000" indent="-162000">
              <a:spcBef>
                <a:spcPts val="0"/>
              </a:spcBef>
              <a:buClr>
                <a:srgbClr val="C00000"/>
              </a:buClr>
              <a:buFont typeface="Wingdings" panose="05000000000000000000" pitchFamily="2" charset="2"/>
              <a:buChar char="§"/>
              <a:defRPr sz="1400">
                <a:solidFill>
                  <a:schemeClr val="tx1"/>
                </a:solidFill>
              </a:defRPr>
            </a:lvl1pPr>
          </a:lstStyle>
          <a:p>
            <a:pPr lvl="0"/>
            <a:r>
              <a:rPr lang="en-US" dirty="0" smtClean="0"/>
              <a:t>Enter picture caption here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2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1921969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OFFICIAL</a:t>
            </a:r>
            <a:endParaRPr lang="en-GB" dirty="0"/>
          </a:p>
        </p:txBody>
      </p:sp>
      <p:sp>
        <p:nvSpPr>
          <p:cNvPr id="8" name="Content Placeholder 8"/>
          <p:cNvSpPr>
            <a:spLocks noGrp="1"/>
          </p:cNvSpPr>
          <p:nvPr>
            <p:ph sz="quarter" idx="11"/>
          </p:nvPr>
        </p:nvSpPr>
        <p:spPr>
          <a:xfrm>
            <a:off x="251520"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2"/>
          </p:nvPr>
        </p:nvSpPr>
        <p:spPr>
          <a:xfrm>
            <a:off x="4573523"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3"/>
          </p:nvPr>
        </p:nvSpPr>
        <p:spPr>
          <a:xfrm>
            <a:off x="4573523"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4"/>
          </p:nvPr>
        </p:nvSpPr>
        <p:spPr>
          <a:xfrm>
            <a:off x="251520"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4" name="Slide Number Placeholder 3"/>
          <p:cNvSpPr>
            <a:spLocks noGrp="1"/>
          </p:cNvSpPr>
          <p:nvPr>
            <p:ph type="sldNum" sz="quarter" idx="15"/>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6818491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OFFICIAL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4294851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70015"/>
            <a:ext cx="7886700" cy="2857921"/>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descr="Text Box containing the classification of the presentation" title="Classification"/>
          <p:cNvSpPr>
            <a:spLocks noGrp="1"/>
          </p:cNvSpPr>
          <p:nvPr>
            <p:ph type="ftr" sz="quarter" idx="3"/>
          </p:nvPr>
        </p:nvSpPr>
        <p:spPr>
          <a:xfrm>
            <a:off x="1403649" y="4601371"/>
            <a:ext cx="7478588" cy="274637"/>
          </a:xfrm>
          <a:prstGeom prst="rect">
            <a:avLst/>
          </a:prstGeom>
        </p:spPr>
        <p:txBody>
          <a:bodyPr vert="horz" wrap="square" lIns="91440" tIns="45720" rIns="36000" bIns="45720" rtlCol="0" anchor="ctr">
            <a:normAutofit/>
          </a:bodyPr>
          <a:lstStyle>
            <a:lvl1pPr algn="r">
              <a:defRPr sz="1200" b="1">
                <a:solidFill>
                  <a:schemeClr val="tx1">
                    <a:tint val="75000"/>
                  </a:schemeClr>
                </a:solidFill>
              </a:defRPr>
            </a:lvl1pPr>
          </a:lstStyle>
          <a:p>
            <a:r>
              <a:rPr lang="en-GB" smtClean="0"/>
              <a:t>OFFICIAL</a:t>
            </a:r>
            <a:endParaRPr lang="en-GB" dirty="0"/>
          </a:p>
        </p:txBody>
      </p:sp>
      <p:sp>
        <p:nvSpPr>
          <p:cNvPr id="9" name="Rectangle 8"/>
          <p:cNvSpPr/>
          <p:nvPr userDrawn="1"/>
        </p:nvSpPr>
        <p:spPr bwMode="hidden">
          <a:xfrm>
            <a:off x="0" y="-672"/>
            <a:ext cx="9144000" cy="755175"/>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endParaRPr lang="en-GB" sz="1275"/>
          </a:p>
        </p:txBody>
      </p:sp>
      <p:pic>
        <p:nvPicPr>
          <p:cNvPr id="10" name="Picture 3"/>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black">
          <a:xfrm>
            <a:off x="7308305" y="246113"/>
            <a:ext cx="1587841" cy="28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Placeholder 3"/>
          <p:cNvSpPr>
            <a:spLocks noGrp="1"/>
          </p:cNvSpPr>
          <p:nvPr userDrawn="1">
            <p:ph type="title"/>
          </p:nvPr>
        </p:nvSpPr>
        <p:spPr bwMode="black">
          <a:xfrm>
            <a:off x="36256" y="50535"/>
            <a:ext cx="6840000" cy="649007"/>
          </a:xfrm>
          <a:prstGeom prst="rect">
            <a:avLst/>
          </a:prstGeom>
          <a:ln>
            <a:noFill/>
          </a:ln>
        </p:spPr>
        <p:txBody>
          <a:bodyPr vert="horz" lIns="360000" tIns="45720" rIns="91440" bIns="45720" rtlCol="0" anchor="ctr">
            <a:normAutofit/>
          </a:bodyPr>
          <a:lstStyle/>
          <a:p>
            <a:r>
              <a:rPr lang="en-US" smtClean="0"/>
              <a:t>Click to edit Master title style</a:t>
            </a:r>
            <a:endParaRPr lang="en-GB" dirty="0"/>
          </a:p>
        </p:txBody>
      </p:sp>
      <p:sp>
        <p:nvSpPr>
          <p:cNvPr id="2" name="Slide Number Placeholder 1"/>
          <p:cNvSpPr>
            <a:spLocks noGrp="1"/>
          </p:cNvSpPr>
          <p:nvPr>
            <p:ph type="sldNum" sz="quarter" idx="4"/>
          </p:nvPr>
        </p:nvSpPr>
        <p:spPr>
          <a:xfrm>
            <a:off x="6821710" y="4375018"/>
            <a:ext cx="2057400" cy="211757"/>
          </a:xfrm>
          <a:prstGeom prst="rect">
            <a:avLst/>
          </a:prstGeom>
        </p:spPr>
        <p:txBody>
          <a:bodyPr vert="horz" lIns="91440" tIns="45720" rIns="91440" bIns="45720" rtlCol="0" anchor="ctr"/>
          <a:lstStyle>
            <a:lvl1pPr algn="r">
              <a:defRPr sz="1200">
                <a:solidFill>
                  <a:schemeClr val="tx1">
                    <a:tint val="75000"/>
                  </a:schemeClr>
                </a:solidFill>
              </a:defRPr>
            </a:lvl1pPr>
          </a:lstStyle>
          <a:p>
            <a:fld id="{41D5E06E-8463-49C0-8B6A-3B9E03BCC454}" type="slidenum">
              <a:rPr lang="en-GB" smtClean="0"/>
              <a:t>‹#›</a:t>
            </a:fld>
            <a:endParaRPr lang="en-GB"/>
          </a:p>
        </p:txBody>
      </p:sp>
    </p:spTree>
    <p:extLst>
      <p:ext uri="{BB962C8B-B14F-4D97-AF65-F5344CB8AC3E}">
        <p14:creationId xmlns:p14="http://schemas.microsoft.com/office/powerpoint/2010/main" val="789725373"/>
      </p:ext>
    </p:extLst>
  </p:cSld>
  <p:clrMap bg1="lt1" tx1="dk1" bg2="lt2" tx2="dk2" accent1="accent1" accent2="accent2" accent3="accent3" accent4="accent4" accent5="accent5" accent6="accent6" hlink="hlink" folHlink="folHlink"/>
  <p:sldLayoutIdLst>
    <p:sldLayoutId id="2147483718" r:id="rId1"/>
    <p:sldLayoutId id="2147483711" r:id="rId2"/>
    <p:sldLayoutId id="2147483699" r:id="rId3"/>
    <p:sldLayoutId id="2147483701" r:id="rId4"/>
    <p:sldLayoutId id="2147483706" r:id="rId5"/>
    <p:sldLayoutId id="2147483703" r:id="rId6"/>
    <p:sldLayoutId id="2147483710" r:id="rId7"/>
    <p:sldLayoutId id="2147483720" r:id="rId8"/>
    <p:sldLayoutId id="2147483719" r:id="rId9"/>
    <p:sldLayoutId id="2147483715" r:id="rId10"/>
    <p:sldLayoutId id="2147483716" r:id="rId11"/>
    <p:sldLayoutId id="2147483717"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lang="en-GB" sz="2000" kern="1200" dirty="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Insights </a:t>
            </a:r>
            <a:r>
              <a:rPr lang="en-GB" dirty="0"/>
              <a:t>from the main execution phase of a large-scale multi-domain </a:t>
            </a:r>
            <a:r>
              <a:rPr lang="en-GB" dirty="0" err="1" smtClean="0"/>
              <a:t>wargame</a:t>
            </a:r>
            <a:endParaRPr lang="en-GB" dirty="0"/>
          </a:p>
        </p:txBody>
      </p:sp>
      <p:sp>
        <p:nvSpPr>
          <p:cNvPr id="3" name="Footer Placeholder 2"/>
          <p:cNvSpPr>
            <a:spLocks noGrp="1"/>
          </p:cNvSpPr>
          <p:nvPr>
            <p:ph type="ftr" sz="quarter" idx="10"/>
          </p:nvPr>
        </p:nvSpPr>
        <p:spPr/>
        <p:txBody>
          <a:bodyPr/>
          <a:lstStyle/>
          <a:p>
            <a:r>
              <a:rPr lang="en-GB" dirty="0" smtClean="0"/>
              <a:t>OFFICIAL</a:t>
            </a:r>
            <a:endParaRPr lang="en-GB" dirty="0"/>
          </a:p>
        </p:txBody>
      </p:sp>
      <p:sp>
        <p:nvSpPr>
          <p:cNvPr id="2" name="Slide Number Placeholder 1"/>
          <p:cNvSpPr>
            <a:spLocks noGrp="1"/>
          </p:cNvSpPr>
          <p:nvPr>
            <p:ph type="sldNum" sz="quarter" idx="11"/>
          </p:nvPr>
        </p:nvSpPr>
        <p:spPr/>
        <p:txBody>
          <a:bodyPr/>
          <a:lstStyle/>
          <a:p>
            <a:fld id="{41D5E06E-8463-49C0-8B6A-3B9E03BCC454}" type="slidenum">
              <a:rPr lang="en-GB" smtClean="0"/>
              <a:pPr/>
              <a:t>1</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1654" y="3225111"/>
            <a:ext cx="1678816" cy="1513578"/>
          </a:xfrm>
          <a:prstGeom prst="rect">
            <a:avLst/>
          </a:prstGeom>
        </p:spPr>
      </p:pic>
    </p:spTree>
    <p:extLst>
      <p:ext uri="{BB962C8B-B14F-4D97-AF65-F5344CB8AC3E}">
        <p14:creationId xmlns:p14="http://schemas.microsoft.com/office/powerpoint/2010/main" val="252900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smtClean="0"/>
              <a:t>Serge Usage</a:t>
            </a:r>
            <a:endParaRPr lang="en-GB" sz="3200" dirty="0"/>
          </a:p>
        </p:txBody>
      </p:sp>
      <p:sp>
        <p:nvSpPr>
          <p:cNvPr id="4" name="Slide Number Placeholder 3"/>
          <p:cNvSpPr>
            <a:spLocks noGrp="1"/>
          </p:cNvSpPr>
          <p:nvPr>
            <p:ph type="sldNum" sz="quarter" idx="11"/>
          </p:nvPr>
        </p:nvSpPr>
        <p:spPr>
          <a:xfrm>
            <a:off x="6876256" y="4797692"/>
            <a:ext cx="2057400" cy="211757"/>
          </a:xfrm>
        </p:spPr>
        <p:txBody>
          <a:bodyPr/>
          <a:lstStyle/>
          <a:p>
            <a:fld id="{41D5E06E-8463-49C0-8B6A-3B9E03BCC454}" type="slidenum">
              <a:rPr lang="en-GB" smtClean="0"/>
              <a:t>10</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a:stretch>
            <a:fillRect/>
          </a:stretch>
        </p:blipFill>
        <p:spPr>
          <a:xfrm>
            <a:off x="65160" y="816834"/>
            <a:ext cx="7215154" cy="4059174"/>
          </a:xfrm>
          <a:prstGeom prst="rect">
            <a:avLst/>
          </a:prstGeom>
        </p:spPr>
      </p:pic>
    </p:spTree>
    <p:extLst>
      <p:ext uri="{BB962C8B-B14F-4D97-AF65-F5344CB8AC3E}">
        <p14:creationId xmlns:p14="http://schemas.microsoft.com/office/powerpoint/2010/main" val="4205861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915566"/>
            <a:ext cx="3888432" cy="4034851"/>
          </a:xfrm>
        </p:spPr>
        <p:txBody>
          <a:bodyPr>
            <a:normAutofit/>
          </a:bodyPr>
          <a:lstStyle/>
          <a:p>
            <a:r>
              <a:rPr lang="en-GB" dirty="0" smtClean="0"/>
              <a:t>Technical teething issues</a:t>
            </a:r>
          </a:p>
          <a:p>
            <a:r>
              <a:rPr lang="en-GB" dirty="0" smtClean="0"/>
              <a:t>Trimming the data bases</a:t>
            </a:r>
          </a:p>
          <a:p>
            <a:r>
              <a:rPr lang="en-GB" dirty="0" smtClean="0"/>
              <a:t>Night-time slow downs</a:t>
            </a:r>
          </a:p>
          <a:p>
            <a:r>
              <a:rPr lang="en-GB" dirty="0" smtClean="0"/>
              <a:t>Interactions which had to be manually skipped</a:t>
            </a:r>
          </a:p>
          <a:p>
            <a:r>
              <a:rPr lang="en-GB" dirty="0" smtClean="0"/>
              <a:t>Might benefit from an automated filtering process</a:t>
            </a:r>
          </a:p>
          <a:p>
            <a:endParaRPr lang="en-GB" dirty="0" smtClean="0"/>
          </a:p>
          <a:p>
            <a:pPr marL="0" indent="0">
              <a:buNone/>
            </a:pPr>
            <a:endParaRPr lang="en-GB" dirty="0"/>
          </a:p>
        </p:txBody>
      </p:sp>
      <p:sp>
        <p:nvSpPr>
          <p:cNvPr id="3" name="Title 2"/>
          <p:cNvSpPr>
            <a:spLocks noGrp="1"/>
          </p:cNvSpPr>
          <p:nvPr>
            <p:ph type="title"/>
          </p:nvPr>
        </p:nvSpPr>
        <p:spPr/>
        <p:txBody>
          <a:bodyPr>
            <a:normAutofit/>
          </a:bodyPr>
          <a:lstStyle/>
          <a:p>
            <a:r>
              <a:rPr lang="en-GB" sz="3200" dirty="0" smtClean="0"/>
              <a:t>Serge Issues</a:t>
            </a:r>
            <a:endParaRPr lang="en-GB" sz="3200" dirty="0"/>
          </a:p>
        </p:txBody>
      </p:sp>
      <p:sp>
        <p:nvSpPr>
          <p:cNvPr id="4" name="Slide Number Placeholder 3"/>
          <p:cNvSpPr>
            <a:spLocks noGrp="1"/>
          </p:cNvSpPr>
          <p:nvPr>
            <p:ph type="sldNum" sz="quarter" idx="11"/>
          </p:nvPr>
        </p:nvSpPr>
        <p:spPr>
          <a:xfrm>
            <a:off x="6872606" y="4830358"/>
            <a:ext cx="2057400" cy="211757"/>
          </a:xfrm>
        </p:spPr>
        <p:txBody>
          <a:bodyPr/>
          <a:lstStyle/>
          <a:p>
            <a:fld id="{41D5E06E-8463-49C0-8B6A-3B9E03BCC454}" type="slidenum">
              <a:rPr lang="en-GB" smtClean="0"/>
              <a:t>11</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7" name="Picture 6"/>
          <p:cNvPicPr>
            <a:picLocks noChangeAspect="1"/>
          </p:cNvPicPr>
          <p:nvPr/>
        </p:nvPicPr>
        <p:blipFill>
          <a:blip r:embed="rId3"/>
          <a:stretch>
            <a:fillRect/>
          </a:stretch>
        </p:blipFill>
        <p:spPr>
          <a:xfrm>
            <a:off x="3957439" y="699542"/>
            <a:ext cx="5193529" cy="2916000"/>
          </a:xfrm>
          <a:prstGeom prst="rect">
            <a:avLst/>
          </a:prstGeom>
        </p:spPr>
      </p:pic>
    </p:spTree>
    <p:extLst>
      <p:ext uri="{BB962C8B-B14F-4D97-AF65-F5344CB8AC3E}">
        <p14:creationId xmlns:p14="http://schemas.microsoft.com/office/powerpoint/2010/main" val="30697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1" y="1131591"/>
            <a:ext cx="4824535" cy="3239389"/>
          </a:xfrm>
        </p:spPr>
        <p:txBody>
          <a:bodyPr/>
          <a:lstStyle/>
          <a:p>
            <a:r>
              <a:rPr lang="en-GB" dirty="0" smtClean="0"/>
              <a:t>CEMA and SOF handled in a more bespoke manner</a:t>
            </a:r>
          </a:p>
          <a:p>
            <a:r>
              <a:rPr lang="en-GB" dirty="0"/>
              <a:t>Handled at </a:t>
            </a:r>
            <a:r>
              <a:rPr lang="en-GB" dirty="0" smtClean="0"/>
              <a:t>S-level, </a:t>
            </a:r>
            <a:r>
              <a:rPr lang="en-GB" dirty="0"/>
              <a:t>focussing on the </a:t>
            </a:r>
            <a:r>
              <a:rPr lang="en-GB" dirty="0" smtClean="0"/>
              <a:t>effect </a:t>
            </a:r>
          </a:p>
          <a:p>
            <a:r>
              <a:rPr lang="en-GB" dirty="0" smtClean="0"/>
              <a:t>Cyber cards with results determined by SME judgement - Handled at S-level</a:t>
            </a:r>
          </a:p>
          <a:p>
            <a:r>
              <a:rPr lang="en-GB" dirty="0" smtClean="0"/>
              <a:t>SOF worked through with specialists using the four box-method</a:t>
            </a:r>
            <a:endParaRPr lang="en-GB" dirty="0"/>
          </a:p>
        </p:txBody>
      </p:sp>
      <p:sp>
        <p:nvSpPr>
          <p:cNvPr id="3" name="Title 2"/>
          <p:cNvSpPr>
            <a:spLocks noGrp="1"/>
          </p:cNvSpPr>
          <p:nvPr>
            <p:ph type="title"/>
          </p:nvPr>
        </p:nvSpPr>
        <p:spPr/>
        <p:txBody>
          <a:bodyPr/>
          <a:lstStyle/>
          <a:p>
            <a:r>
              <a:rPr lang="en-GB" dirty="0" smtClean="0"/>
              <a:t>CEMA and SOF</a:t>
            </a:r>
            <a:endParaRPr lang="en-GB" dirty="0"/>
          </a:p>
        </p:txBody>
      </p:sp>
      <p:sp>
        <p:nvSpPr>
          <p:cNvPr id="4" name="Slide Number Placeholder 3"/>
          <p:cNvSpPr>
            <a:spLocks noGrp="1"/>
          </p:cNvSpPr>
          <p:nvPr>
            <p:ph type="sldNum" sz="quarter" idx="11"/>
          </p:nvPr>
        </p:nvSpPr>
        <p:spPr>
          <a:xfrm>
            <a:off x="6876256" y="4770129"/>
            <a:ext cx="2057400" cy="211757"/>
          </a:xfrm>
        </p:spPr>
        <p:txBody>
          <a:bodyPr/>
          <a:lstStyle/>
          <a:p>
            <a:fld id="{41D5E06E-8463-49C0-8B6A-3B9E03BCC454}" type="slidenum">
              <a:rPr lang="en-GB" smtClean="0"/>
              <a:t>12</a:t>
            </a:fld>
            <a:endParaRPr lang="en-GB" dirty="0"/>
          </a:p>
        </p:txBody>
      </p:sp>
      <p:sp>
        <p:nvSpPr>
          <p:cNvPr id="5" name="Footer Placeholder 4"/>
          <p:cNvSpPr>
            <a:spLocks noGrp="1"/>
          </p:cNvSpPr>
          <p:nvPr>
            <p:ph type="ftr" sz="quarter" idx="12"/>
          </p:nvPr>
        </p:nvSpPr>
        <p:spPr/>
        <p:txBody>
          <a:bodyPr/>
          <a:lstStyle/>
          <a:p>
            <a:r>
              <a:rPr lang="en-GB" smtClean="0"/>
              <a:t>OFFICIAL</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69154374"/>
              </p:ext>
            </p:extLst>
          </p:nvPr>
        </p:nvGraphicFramePr>
        <p:xfrm>
          <a:off x="1547664" y="3990531"/>
          <a:ext cx="5725160" cy="538163"/>
        </p:xfrm>
        <a:graphic>
          <a:graphicData uri="http://schemas.openxmlformats.org/drawingml/2006/table">
            <a:tbl>
              <a:tblPr firstRow="1" firstCol="1" bandRow="1">
                <a:tableStyleId>{5C22544A-7EE6-4342-B048-85BDC9FD1C3A}</a:tableStyleId>
              </a:tblPr>
              <a:tblGrid>
                <a:gridCol w="1431290">
                  <a:extLst>
                    <a:ext uri="{9D8B030D-6E8A-4147-A177-3AD203B41FA5}">
                      <a16:colId xmlns:a16="http://schemas.microsoft.com/office/drawing/2014/main" val="3743844760"/>
                    </a:ext>
                  </a:extLst>
                </a:gridCol>
                <a:gridCol w="1431290">
                  <a:extLst>
                    <a:ext uri="{9D8B030D-6E8A-4147-A177-3AD203B41FA5}">
                      <a16:colId xmlns:a16="http://schemas.microsoft.com/office/drawing/2014/main" val="1174776739"/>
                    </a:ext>
                  </a:extLst>
                </a:gridCol>
                <a:gridCol w="1431290">
                  <a:extLst>
                    <a:ext uri="{9D8B030D-6E8A-4147-A177-3AD203B41FA5}">
                      <a16:colId xmlns:a16="http://schemas.microsoft.com/office/drawing/2014/main" val="2231501603"/>
                    </a:ext>
                  </a:extLst>
                </a:gridCol>
                <a:gridCol w="1431290">
                  <a:extLst>
                    <a:ext uri="{9D8B030D-6E8A-4147-A177-3AD203B41FA5}">
                      <a16:colId xmlns:a16="http://schemas.microsoft.com/office/drawing/2014/main" val="2105943331"/>
                    </a:ext>
                  </a:extLst>
                </a:gridCol>
              </a:tblGrid>
              <a:tr h="0">
                <a:tc>
                  <a:txBody>
                    <a:bodyPr/>
                    <a:lstStyle/>
                    <a:p>
                      <a:pPr>
                        <a:lnSpc>
                          <a:spcPct val="107000"/>
                        </a:lnSpc>
                        <a:spcAft>
                          <a:spcPts val="0"/>
                        </a:spcAft>
                      </a:pPr>
                      <a:r>
                        <a:rPr lang="en-GB" sz="1100" dirty="0">
                          <a:effectLst/>
                        </a:rPr>
                        <a:t>++</a:t>
                      </a:r>
                    </a:p>
                    <a:p>
                      <a:pPr>
                        <a:lnSpc>
                          <a:spcPct val="107000"/>
                        </a:lnSpc>
                        <a:spcAft>
                          <a:spcPts val="0"/>
                        </a:spcAft>
                      </a:pPr>
                      <a:r>
                        <a:rPr lang="en-GB" sz="1100" dirty="0">
                          <a:effectLst/>
                        </a:rPr>
                        <a:t> </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t>
                      </a:r>
                    </a:p>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480822"/>
                  </a:ext>
                </a:extLst>
              </a:tr>
            </a:tbl>
          </a:graphicData>
        </a:graphic>
      </p:graphicFrame>
    </p:spTree>
    <p:extLst>
      <p:ext uri="{BB962C8B-B14F-4D97-AF65-F5344CB8AC3E}">
        <p14:creationId xmlns:p14="http://schemas.microsoft.com/office/powerpoint/2010/main" val="325083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1" y="1131591"/>
            <a:ext cx="4392487" cy="3239389"/>
          </a:xfrm>
        </p:spPr>
        <p:txBody>
          <a:bodyPr/>
          <a:lstStyle/>
          <a:p>
            <a:r>
              <a:rPr lang="en-GB" dirty="0" smtClean="0"/>
              <a:t>Clarity of post-adjudication briefings.</a:t>
            </a:r>
          </a:p>
          <a:p>
            <a:r>
              <a:rPr lang="en-GB" dirty="0" smtClean="0"/>
              <a:t>Briefing </a:t>
            </a:r>
            <a:r>
              <a:rPr lang="en-GB" i="1" dirty="0" smtClean="0"/>
              <a:t>to </a:t>
            </a:r>
            <a:r>
              <a:rPr lang="en-GB" dirty="0" smtClean="0"/>
              <a:t>the audience. </a:t>
            </a:r>
          </a:p>
          <a:p>
            <a:r>
              <a:rPr lang="en-GB" dirty="0" smtClean="0"/>
              <a:t>Being present</a:t>
            </a:r>
            <a:endParaRPr lang="en-GB" dirty="0"/>
          </a:p>
          <a:p>
            <a:r>
              <a:rPr lang="en-GB" dirty="0" smtClean="0"/>
              <a:t>Sitting </a:t>
            </a:r>
            <a:r>
              <a:rPr lang="en-GB" dirty="0"/>
              <a:t>in </a:t>
            </a:r>
            <a:r>
              <a:rPr lang="en-GB" dirty="0" smtClean="0"/>
              <a:t>planning sessions / </a:t>
            </a:r>
            <a:r>
              <a:rPr lang="en-GB" dirty="0"/>
              <a:t>talking to the </a:t>
            </a:r>
            <a:r>
              <a:rPr lang="en-GB" dirty="0" smtClean="0"/>
              <a:t>inputters</a:t>
            </a:r>
            <a:endParaRPr lang="en-GB" dirty="0"/>
          </a:p>
        </p:txBody>
      </p:sp>
      <p:sp>
        <p:nvSpPr>
          <p:cNvPr id="3" name="Title 2"/>
          <p:cNvSpPr>
            <a:spLocks noGrp="1"/>
          </p:cNvSpPr>
          <p:nvPr>
            <p:ph type="title"/>
          </p:nvPr>
        </p:nvSpPr>
        <p:spPr/>
        <p:txBody>
          <a:bodyPr/>
          <a:lstStyle/>
          <a:p>
            <a:r>
              <a:rPr lang="en-GB" dirty="0" smtClean="0"/>
              <a:t>Collaboration</a:t>
            </a:r>
            <a:endParaRPr lang="en-GB" dirty="0"/>
          </a:p>
        </p:txBody>
      </p:sp>
      <p:sp>
        <p:nvSpPr>
          <p:cNvPr id="4" name="Slide Number Placeholder 3"/>
          <p:cNvSpPr>
            <a:spLocks noGrp="1"/>
          </p:cNvSpPr>
          <p:nvPr>
            <p:ph type="sldNum" sz="quarter" idx="11"/>
          </p:nvPr>
        </p:nvSpPr>
        <p:spPr>
          <a:xfrm>
            <a:off x="6872969" y="4803998"/>
            <a:ext cx="2057400" cy="211757"/>
          </a:xfrm>
        </p:spPr>
        <p:txBody>
          <a:bodyPr/>
          <a:lstStyle/>
          <a:p>
            <a:fld id="{41D5E06E-8463-49C0-8B6A-3B9E03BCC454}" type="slidenum">
              <a:rPr lang="en-GB" smtClean="0"/>
              <a:t>13</a:t>
            </a:fld>
            <a:endParaRPr lang="en-GB" dirty="0"/>
          </a:p>
        </p:txBody>
      </p:sp>
      <p:sp>
        <p:nvSpPr>
          <p:cNvPr id="5" name="Footer Placeholder 4"/>
          <p:cNvSpPr>
            <a:spLocks noGrp="1"/>
          </p:cNvSpPr>
          <p:nvPr>
            <p:ph type="ftr" sz="quarter" idx="12"/>
          </p:nvPr>
        </p:nvSpPr>
        <p:spPr/>
        <p:txBody>
          <a:bodyPr/>
          <a:lstStyle/>
          <a:p>
            <a:r>
              <a:rPr lang="en-GB"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943" y="2746550"/>
            <a:ext cx="1678816" cy="1513578"/>
          </a:xfrm>
          <a:prstGeom prst="rect">
            <a:avLst/>
          </a:prstGeom>
        </p:spPr>
      </p:pic>
    </p:spTree>
    <p:extLst>
      <p:ext uri="{BB962C8B-B14F-4D97-AF65-F5344CB8AC3E}">
        <p14:creationId xmlns:p14="http://schemas.microsoft.com/office/powerpoint/2010/main" val="1053223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131591"/>
            <a:ext cx="4392487" cy="3240000"/>
          </a:xfrm>
        </p:spPr>
        <p:txBody>
          <a:bodyPr/>
          <a:lstStyle/>
          <a:p>
            <a:r>
              <a:rPr lang="en-GB" dirty="0" smtClean="0"/>
              <a:t>Individual player agendas</a:t>
            </a:r>
          </a:p>
          <a:p>
            <a:r>
              <a:rPr lang="en-GB" dirty="0" smtClean="0"/>
              <a:t>Single </a:t>
            </a:r>
            <a:r>
              <a:rPr lang="en-GB" dirty="0"/>
              <a:t>actions such as a unit travelling to fire a single </a:t>
            </a:r>
            <a:r>
              <a:rPr lang="en-GB" dirty="0" smtClean="0"/>
              <a:t>missile</a:t>
            </a:r>
          </a:p>
          <a:p>
            <a:r>
              <a:rPr lang="en-GB" dirty="0" smtClean="0"/>
              <a:t>Information Ops area effects</a:t>
            </a:r>
          </a:p>
          <a:p>
            <a:r>
              <a:rPr lang="en-GB" dirty="0" smtClean="0"/>
              <a:t>Need for building in more munition equivalents</a:t>
            </a:r>
          </a:p>
        </p:txBody>
      </p:sp>
      <p:sp>
        <p:nvSpPr>
          <p:cNvPr id="3" name="Title 2"/>
          <p:cNvSpPr>
            <a:spLocks noGrp="1"/>
          </p:cNvSpPr>
          <p:nvPr>
            <p:ph type="title"/>
          </p:nvPr>
        </p:nvSpPr>
        <p:spPr/>
        <p:txBody>
          <a:bodyPr/>
          <a:lstStyle/>
          <a:p>
            <a:r>
              <a:rPr lang="en-GB" dirty="0" smtClean="0"/>
              <a:t>Points of note</a:t>
            </a:r>
            <a:endParaRPr lang="en-GB" dirty="0"/>
          </a:p>
        </p:txBody>
      </p:sp>
      <p:sp>
        <p:nvSpPr>
          <p:cNvPr id="4" name="Slide Number Placeholder 3"/>
          <p:cNvSpPr>
            <a:spLocks noGrp="1"/>
          </p:cNvSpPr>
          <p:nvPr>
            <p:ph type="sldNum" sz="quarter" idx="11"/>
          </p:nvPr>
        </p:nvSpPr>
        <p:spPr>
          <a:xfrm>
            <a:off x="6872457" y="4815990"/>
            <a:ext cx="2057400" cy="211757"/>
          </a:xfrm>
        </p:spPr>
        <p:txBody>
          <a:bodyPr/>
          <a:lstStyle/>
          <a:p>
            <a:fld id="{41D5E06E-8463-49C0-8B6A-3B9E03BCC454}" type="slidenum">
              <a:rPr lang="en-GB" smtClean="0"/>
              <a:t>14</a:t>
            </a:fld>
            <a:endParaRPr lang="en-GB" dirty="0"/>
          </a:p>
        </p:txBody>
      </p:sp>
      <p:sp>
        <p:nvSpPr>
          <p:cNvPr id="5" name="Footer Placeholder 4"/>
          <p:cNvSpPr>
            <a:spLocks noGrp="1"/>
          </p:cNvSpPr>
          <p:nvPr>
            <p:ph type="ftr" sz="quarter" idx="12"/>
          </p:nvPr>
        </p:nvSpPr>
        <p:spPr/>
        <p:txBody>
          <a:bodyPr/>
          <a:lstStyle/>
          <a:p>
            <a:r>
              <a:rPr lang="en-GB"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943" y="2746550"/>
            <a:ext cx="1678816" cy="1513578"/>
          </a:xfrm>
          <a:prstGeom prst="rect">
            <a:avLst/>
          </a:prstGeom>
        </p:spPr>
      </p:pic>
    </p:spTree>
    <p:extLst>
      <p:ext uri="{BB962C8B-B14F-4D97-AF65-F5344CB8AC3E}">
        <p14:creationId xmlns:p14="http://schemas.microsoft.com/office/powerpoint/2010/main" val="2790630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1" y="1131591"/>
            <a:ext cx="4320479" cy="3239389"/>
          </a:xfrm>
        </p:spPr>
        <p:txBody>
          <a:bodyPr>
            <a:normAutofit/>
          </a:bodyPr>
          <a:lstStyle/>
          <a:p>
            <a:r>
              <a:rPr lang="en-GB" dirty="0" smtClean="0"/>
              <a:t>Early heads up</a:t>
            </a:r>
          </a:p>
          <a:p>
            <a:r>
              <a:rPr lang="en-GB" dirty="0" smtClean="0"/>
              <a:t>Pre-adjudication (where possible)</a:t>
            </a:r>
          </a:p>
          <a:p>
            <a:r>
              <a:rPr lang="en-GB" dirty="0" smtClean="0"/>
              <a:t>Four box method</a:t>
            </a:r>
          </a:p>
          <a:p>
            <a:r>
              <a:rPr lang="en-GB" dirty="0" smtClean="0"/>
              <a:t>Gap between spreadsheet plan and usage</a:t>
            </a:r>
          </a:p>
          <a:p>
            <a:r>
              <a:rPr lang="en-GB" dirty="0" smtClean="0"/>
              <a:t>One evening largely manually adjudicating</a:t>
            </a:r>
            <a:endParaRPr lang="en-GB" dirty="0"/>
          </a:p>
          <a:p>
            <a:pPr lvl="1"/>
            <a:endParaRPr lang="en-GB" dirty="0"/>
          </a:p>
        </p:txBody>
      </p:sp>
      <p:sp>
        <p:nvSpPr>
          <p:cNvPr id="3" name="Title 2"/>
          <p:cNvSpPr>
            <a:spLocks noGrp="1"/>
          </p:cNvSpPr>
          <p:nvPr>
            <p:ph type="title"/>
          </p:nvPr>
        </p:nvSpPr>
        <p:spPr/>
        <p:txBody>
          <a:bodyPr/>
          <a:lstStyle/>
          <a:p>
            <a:r>
              <a:rPr lang="en-GB" dirty="0" smtClean="0"/>
              <a:t>Learning points</a:t>
            </a:r>
            <a:endParaRPr lang="en-GB" dirty="0"/>
          </a:p>
        </p:txBody>
      </p:sp>
      <p:sp>
        <p:nvSpPr>
          <p:cNvPr id="4" name="Slide Number Placeholder 3"/>
          <p:cNvSpPr>
            <a:spLocks noGrp="1"/>
          </p:cNvSpPr>
          <p:nvPr>
            <p:ph type="sldNum" sz="quarter" idx="11"/>
          </p:nvPr>
        </p:nvSpPr>
        <p:spPr>
          <a:xfrm>
            <a:off x="6865731" y="4770129"/>
            <a:ext cx="2057400" cy="211757"/>
          </a:xfrm>
        </p:spPr>
        <p:txBody>
          <a:bodyPr/>
          <a:lstStyle/>
          <a:p>
            <a:fld id="{41D5E06E-8463-49C0-8B6A-3B9E03BCC454}" type="slidenum">
              <a:rPr lang="en-GB" smtClean="0"/>
              <a:t>15</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943" y="2746550"/>
            <a:ext cx="1678816" cy="1513578"/>
          </a:xfrm>
          <a:prstGeom prst="rect">
            <a:avLst/>
          </a:prstGeom>
        </p:spPr>
      </p:pic>
    </p:spTree>
    <p:extLst>
      <p:ext uri="{BB962C8B-B14F-4D97-AF65-F5344CB8AC3E}">
        <p14:creationId xmlns:p14="http://schemas.microsoft.com/office/powerpoint/2010/main" val="30834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1" y="1131591"/>
            <a:ext cx="4320479" cy="3239389"/>
          </a:xfrm>
        </p:spPr>
        <p:txBody>
          <a:bodyPr>
            <a:normAutofit/>
          </a:bodyPr>
          <a:lstStyle/>
          <a:p>
            <a:r>
              <a:rPr lang="en-GB" dirty="0" smtClean="0"/>
              <a:t>Analysis is underway from the data and vignettes generated by PFT IX</a:t>
            </a:r>
          </a:p>
          <a:p>
            <a:endParaRPr lang="en-GB" dirty="0" smtClean="0"/>
          </a:p>
          <a:p>
            <a:r>
              <a:rPr lang="en-GB" dirty="0" smtClean="0"/>
              <a:t>Process has already started again for PFT X</a:t>
            </a:r>
            <a:endParaRPr lang="en-GB" dirty="0"/>
          </a:p>
        </p:txBody>
      </p:sp>
      <p:sp>
        <p:nvSpPr>
          <p:cNvPr id="3" name="Title 2"/>
          <p:cNvSpPr>
            <a:spLocks noGrp="1"/>
          </p:cNvSpPr>
          <p:nvPr>
            <p:ph type="title"/>
          </p:nvPr>
        </p:nvSpPr>
        <p:spPr/>
        <p:txBody>
          <a:bodyPr/>
          <a:lstStyle/>
          <a:p>
            <a:r>
              <a:rPr lang="en-GB" dirty="0" smtClean="0"/>
              <a:t>Looking ahead</a:t>
            </a:r>
            <a:endParaRPr lang="en-GB" dirty="0"/>
          </a:p>
        </p:txBody>
      </p:sp>
      <p:sp>
        <p:nvSpPr>
          <p:cNvPr id="4" name="Slide Number Placeholder 3"/>
          <p:cNvSpPr>
            <a:spLocks noGrp="1"/>
          </p:cNvSpPr>
          <p:nvPr>
            <p:ph type="sldNum" sz="quarter" idx="11"/>
          </p:nvPr>
        </p:nvSpPr>
        <p:spPr>
          <a:xfrm>
            <a:off x="6876256" y="4803998"/>
            <a:ext cx="2057400" cy="211757"/>
          </a:xfrm>
        </p:spPr>
        <p:txBody>
          <a:bodyPr/>
          <a:lstStyle/>
          <a:p>
            <a:fld id="{41D5E06E-8463-49C0-8B6A-3B9E03BCC454}" type="slidenum">
              <a:rPr lang="en-GB" smtClean="0"/>
              <a:t>16</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943" y="2746550"/>
            <a:ext cx="1678816" cy="1513578"/>
          </a:xfrm>
          <a:prstGeom prst="rect">
            <a:avLst/>
          </a:prstGeom>
        </p:spPr>
      </p:pic>
    </p:spTree>
    <p:extLst>
      <p:ext uri="{BB962C8B-B14F-4D97-AF65-F5344CB8AC3E}">
        <p14:creationId xmlns:p14="http://schemas.microsoft.com/office/powerpoint/2010/main" val="21200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Questions?</a:t>
            </a:r>
            <a:endParaRPr lang="en-GB" dirty="0"/>
          </a:p>
        </p:txBody>
      </p:sp>
      <p:sp>
        <p:nvSpPr>
          <p:cNvPr id="4" name="Slide Number Placeholder 3"/>
          <p:cNvSpPr>
            <a:spLocks noGrp="1"/>
          </p:cNvSpPr>
          <p:nvPr>
            <p:ph type="sldNum" sz="quarter" idx="11"/>
          </p:nvPr>
        </p:nvSpPr>
        <p:spPr>
          <a:xfrm>
            <a:off x="6876256" y="4803998"/>
            <a:ext cx="2057400" cy="211757"/>
          </a:xfrm>
        </p:spPr>
        <p:txBody>
          <a:bodyPr/>
          <a:lstStyle/>
          <a:p>
            <a:fld id="{41D5E06E-8463-49C0-8B6A-3B9E03BCC454}" type="slidenum">
              <a:rPr lang="en-GB" smtClean="0"/>
              <a:t>17</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779662"/>
            <a:ext cx="2317769" cy="2089642"/>
          </a:xfrm>
          <a:prstGeom prst="rect">
            <a:avLst/>
          </a:prstGeom>
        </p:spPr>
      </p:pic>
    </p:spTree>
    <p:extLst>
      <p:ext uri="{BB962C8B-B14F-4D97-AF65-F5344CB8AC3E}">
        <p14:creationId xmlns:p14="http://schemas.microsoft.com/office/powerpoint/2010/main" val="1439239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OFFICIAL</a:t>
            </a:r>
            <a:endParaRPr lang="en-GB" dirty="0"/>
          </a:p>
        </p:txBody>
      </p:sp>
      <p:sp>
        <p:nvSpPr>
          <p:cNvPr id="2" name="Slide Number Placeholder 1"/>
          <p:cNvSpPr>
            <a:spLocks noGrp="1"/>
          </p:cNvSpPr>
          <p:nvPr>
            <p:ph type="sldNum" sz="quarter" idx="11"/>
          </p:nvPr>
        </p:nvSpPr>
        <p:spPr/>
        <p:txBody>
          <a:bodyPr/>
          <a:lstStyle/>
          <a:p>
            <a:fld id="{41D5E06E-8463-49C0-8B6A-3B9E03BCC454}" type="slidenum">
              <a:rPr lang="en-GB" smtClean="0"/>
              <a:t>18</a:t>
            </a:fld>
            <a:endParaRPr lang="en-GB"/>
          </a:p>
        </p:txBody>
      </p:sp>
    </p:spTree>
    <p:extLst>
      <p:ext uri="{BB962C8B-B14F-4D97-AF65-F5344CB8AC3E}">
        <p14:creationId xmlns:p14="http://schemas.microsoft.com/office/powerpoint/2010/main" val="1495437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sz="2800" dirty="0" smtClean="0"/>
              <a:t>A large-scale analysis exercise, </a:t>
            </a:r>
            <a:r>
              <a:rPr lang="en-GB" sz="2800" b="1" dirty="0" smtClean="0"/>
              <a:t>aiming</a:t>
            </a:r>
            <a:r>
              <a:rPr lang="en-GB" sz="2800" dirty="0" smtClean="0"/>
              <a:t> </a:t>
            </a:r>
            <a:r>
              <a:rPr lang="en-GB" sz="2800" dirty="0"/>
              <a:t>to</a:t>
            </a:r>
          </a:p>
          <a:p>
            <a:r>
              <a:rPr lang="en-GB" sz="2800" dirty="0"/>
              <a:t>test and evaluate the ability of IF30 to conduct a multi-domain, </a:t>
            </a:r>
            <a:r>
              <a:rPr lang="en-GB" sz="2800" b="1" dirty="0"/>
              <a:t>medium scale intervention</a:t>
            </a:r>
            <a:r>
              <a:rPr lang="en-GB" sz="2800" dirty="0"/>
              <a:t> against a major state actor</a:t>
            </a:r>
          </a:p>
          <a:p>
            <a:r>
              <a:rPr lang="en-GB" sz="2800" dirty="0"/>
              <a:t>generate </a:t>
            </a:r>
            <a:r>
              <a:rPr lang="en-GB" sz="2800" b="1" dirty="0"/>
              <a:t>evidence</a:t>
            </a:r>
            <a:r>
              <a:rPr lang="en-GB" sz="2800" dirty="0"/>
              <a:t> on the strengths and weaknesses of the</a:t>
            </a:r>
            <a:r>
              <a:rPr lang="en-GB" sz="2800" b="1" dirty="0"/>
              <a:t> force structure</a:t>
            </a:r>
            <a:r>
              <a:rPr lang="en-GB" sz="2800" dirty="0"/>
              <a:t>, </a:t>
            </a:r>
          </a:p>
          <a:p>
            <a:r>
              <a:rPr lang="en-GB" sz="2800" dirty="0"/>
              <a:t>develop </a:t>
            </a:r>
            <a:r>
              <a:rPr lang="en-GB" sz="2800" b="1" dirty="0"/>
              <a:t>insights</a:t>
            </a:r>
            <a:r>
              <a:rPr lang="en-GB" sz="2800" dirty="0"/>
              <a:t> into current and </a:t>
            </a:r>
            <a:r>
              <a:rPr lang="en-GB" sz="2800" b="1" dirty="0"/>
              <a:t>planned capability</a:t>
            </a:r>
            <a:r>
              <a:rPr lang="en-GB" sz="2800" dirty="0"/>
              <a:t>.</a:t>
            </a:r>
          </a:p>
        </p:txBody>
      </p:sp>
      <p:sp>
        <p:nvSpPr>
          <p:cNvPr id="3" name="Title 2"/>
          <p:cNvSpPr>
            <a:spLocks noGrp="1"/>
          </p:cNvSpPr>
          <p:nvPr>
            <p:ph type="title"/>
          </p:nvPr>
        </p:nvSpPr>
        <p:spPr/>
        <p:txBody>
          <a:bodyPr>
            <a:normAutofit/>
          </a:bodyPr>
          <a:lstStyle/>
          <a:p>
            <a:r>
              <a:rPr lang="en-GB" sz="3200" dirty="0"/>
              <a:t>Planned Force Testing IX (PFT IX</a:t>
            </a:r>
            <a:r>
              <a:rPr lang="en-GB" sz="3200" dirty="0" smtClean="0"/>
              <a:t>)</a:t>
            </a:r>
            <a:endParaRPr lang="en-GB" sz="3200" dirty="0"/>
          </a:p>
        </p:txBody>
      </p:sp>
      <p:sp>
        <p:nvSpPr>
          <p:cNvPr id="4" name="Slide Number Placeholder 3"/>
          <p:cNvSpPr>
            <a:spLocks noGrp="1"/>
          </p:cNvSpPr>
          <p:nvPr>
            <p:ph type="sldNum" sz="quarter" idx="11"/>
          </p:nvPr>
        </p:nvSpPr>
        <p:spPr>
          <a:xfrm>
            <a:off x="6876256" y="4876008"/>
            <a:ext cx="2057400" cy="211757"/>
          </a:xfrm>
        </p:spPr>
        <p:txBody>
          <a:bodyPr/>
          <a:lstStyle/>
          <a:p>
            <a:r>
              <a:rPr lang="en-GB" dirty="0"/>
              <a:t>2</a:t>
            </a:r>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943" y="2746550"/>
            <a:ext cx="1678816" cy="1513578"/>
          </a:xfrm>
          <a:prstGeom prst="rect">
            <a:avLst/>
          </a:prstGeom>
        </p:spPr>
      </p:pic>
    </p:spTree>
    <p:extLst>
      <p:ext uri="{BB962C8B-B14F-4D97-AF65-F5344CB8AC3E}">
        <p14:creationId xmlns:p14="http://schemas.microsoft.com/office/powerpoint/2010/main" val="20233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Planned Force Testing for?</a:t>
            </a:r>
            <a:endParaRPr lang="en-GB" dirty="0"/>
          </a:p>
        </p:txBody>
      </p:sp>
      <p:sp>
        <p:nvSpPr>
          <p:cNvPr id="4" name="Slide Number Placeholder 3"/>
          <p:cNvSpPr>
            <a:spLocks noGrp="1"/>
          </p:cNvSpPr>
          <p:nvPr>
            <p:ph type="sldNum" sz="quarter" idx="11"/>
          </p:nvPr>
        </p:nvSpPr>
        <p:spPr>
          <a:xfrm>
            <a:off x="6876256" y="4830897"/>
            <a:ext cx="2057400" cy="211757"/>
          </a:xfrm>
        </p:spPr>
        <p:txBody>
          <a:bodyPr/>
          <a:lstStyle/>
          <a:p>
            <a:fld id="{41D5E06E-8463-49C0-8B6A-3B9E03BCC454}" type="slidenum">
              <a:rPr lang="en-GB" smtClean="0"/>
              <a:t>3</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sp>
        <p:nvSpPr>
          <p:cNvPr id="6" name="Rounded Rectangle 5"/>
          <p:cNvSpPr/>
          <p:nvPr/>
        </p:nvSpPr>
        <p:spPr>
          <a:xfrm>
            <a:off x="251520" y="915566"/>
            <a:ext cx="266429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One of the key analysis processes for Defence</a:t>
            </a:r>
            <a:endParaRPr lang="en-GB" sz="1200" dirty="0"/>
          </a:p>
        </p:txBody>
      </p:sp>
      <p:sp>
        <p:nvSpPr>
          <p:cNvPr id="7" name="Rounded Rectangle 6"/>
          <p:cNvSpPr/>
          <p:nvPr/>
        </p:nvSpPr>
        <p:spPr>
          <a:xfrm>
            <a:off x="229950" y="2067695"/>
            <a:ext cx="266429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Develops scenarios for future analysis</a:t>
            </a:r>
            <a:endParaRPr lang="en-GB" sz="1200" dirty="0"/>
          </a:p>
        </p:txBody>
      </p:sp>
      <p:sp>
        <p:nvSpPr>
          <p:cNvPr id="8" name="Rounded Rectangle 7"/>
          <p:cNvSpPr/>
          <p:nvPr/>
        </p:nvSpPr>
        <p:spPr>
          <a:xfrm>
            <a:off x="251520" y="3939901"/>
            <a:ext cx="2664296" cy="948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Grown from a “background task” into work that reaches the highest levels of Defence and HMG  </a:t>
            </a:r>
            <a:endParaRPr lang="en-GB"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6167" y="3579862"/>
            <a:ext cx="1944243" cy="1321308"/>
          </a:xfrm>
          <a:prstGeom prst="rect">
            <a:avLst/>
          </a:prstGeom>
        </p:spPr>
      </p:pic>
      <p:sp>
        <p:nvSpPr>
          <p:cNvPr id="10" name="Rectangle 9"/>
          <p:cNvSpPr/>
          <p:nvPr/>
        </p:nvSpPr>
        <p:spPr>
          <a:xfrm>
            <a:off x="3059832" y="3939901"/>
            <a:ext cx="2808312" cy="936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GB" sz="1200" dirty="0" smtClean="0"/>
              <a:t>PFT7 briefed to No.10</a:t>
            </a:r>
          </a:p>
          <a:p>
            <a:pPr marL="171450" indent="-171450">
              <a:buFont typeface="Arial" panose="020B0604020202020204" pitchFamily="34" charset="0"/>
              <a:buChar char="•"/>
            </a:pPr>
            <a:r>
              <a:rPr lang="en-GB" sz="1200" dirty="0" smtClean="0"/>
              <a:t>PFT8 had direct involvement from the Vice Chief</a:t>
            </a:r>
            <a:endParaRPr lang="en-GB" sz="1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285" y="910462"/>
            <a:ext cx="1939125" cy="137031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285" y="2280777"/>
            <a:ext cx="1940686" cy="1341803"/>
          </a:xfrm>
          <a:prstGeom prst="rect">
            <a:avLst/>
          </a:prstGeom>
        </p:spPr>
      </p:pic>
      <p:sp>
        <p:nvSpPr>
          <p:cNvPr id="13" name="Rectangle 12"/>
          <p:cNvSpPr/>
          <p:nvPr/>
        </p:nvSpPr>
        <p:spPr>
          <a:xfrm>
            <a:off x="3059832" y="2067694"/>
            <a:ext cx="2808312" cy="17281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Generally examines a single scenario in detail.</a:t>
            </a:r>
          </a:p>
          <a:p>
            <a:pPr marL="285750" indent="-285750">
              <a:buFont typeface="Arial" panose="020B0604020202020204" pitchFamily="34" charset="0"/>
              <a:buChar char="•"/>
            </a:pPr>
            <a:r>
              <a:rPr lang="en-GB" sz="1200" dirty="0" smtClean="0"/>
              <a:t>Develops insights into force structure, capability risks, and opportunities.</a:t>
            </a:r>
          </a:p>
          <a:p>
            <a:pPr marL="285750" indent="-285750">
              <a:buFont typeface="Arial" panose="020B0604020202020204" pitchFamily="34" charset="0"/>
              <a:buChar char="•"/>
            </a:pPr>
            <a:r>
              <a:rPr lang="en-GB" sz="1200" dirty="0" smtClean="0"/>
              <a:t>Provides a coherent, and common, scenario context for Defence, </a:t>
            </a:r>
            <a:r>
              <a:rPr lang="en-GB" sz="1200" dirty="0" err="1" smtClean="0"/>
              <a:t>inc</a:t>
            </a:r>
            <a:r>
              <a:rPr lang="en-GB" sz="1200" dirty="0" smtClean="0"/>
              <a:t> Dstl, for further exploitation.</a:t>
            </a:r>
          </a:p>
          <a:p>
            <a:pPr marL="285750" indent="-285750">
              <a:buFont typeface="Arial" panose="020B0604020202020204" pitchFamily="34" charset="0"/>
              <a:buChar char="•"/>
            </a:pPr>
            <a:endParaRPr lang="en-GB" sz="1200" dirty="0"/>
          </a:p>
        </p:txBody>
      </p:sp>
      <p:sp>
        <p:nvSpPr>
          <p:cNvPr id="14" name="Rectangle 13"/>
          <p:cNvSpPr/>
          <p:nvPr/>
        </p:nvSpPr>
        <p:spPr>
          <a:xfrm>
            <a:off x="3059832" y="915566"/>
            <a:ext cx="2808312"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200" dirty="0" smtClean="0"/>
              <a:t>Large stakeholder base:</a:t>
            </a:r>
          </a:p>
          <a:p>
            <a:pPr marL="710928" lvl="1" indent="-285750">
              <a:buFont typeface="Arial" panose="020B0604020202020204" pitchFamily="34" charset="0"/>
              <a:buChar char="•"/>
            </a:pPr>
            <a:r>
              <a:rPr lang="en-GB" sz="1000" dirty="0" smtClean="0"/>
              <a:t>X-MOD</a:t>
            </a:r>
          </a:p>
          <a:p>
            <a:pPr marL="710928" lvl="1" indent="-285750">
              <a:buFont typeface="Arial" panose="020B0604020202020204" pitchFamily="34" charset="0"/>
              <a:buChar char="•"/>
            </a:pPr>
            <a:r>
              <a:rPr lang="en-GB" sz="1000" dirty="0" smtClean="0"/>
              <a:t>X-Command</a:t>
            </a:r>
          </a:p>
          <a:p>
            <a:pPr marL="710928" lvl="1" indent="-285750">
              <a:buFont typeface="Arial" panose="020B0604020202020204" pitchFamily="34" charset="0"/>
              <a:buChar char="•"/>
            </a:pPr>
            <a:r>
              <a:rPr lang="en-GB" sz="1000" dirty="0" smtClean="0"/>
              <a:t>X-Whitehall</a:t>
            </a:r>
            <a:endParaRPr lang="en-GB" sz="1000" dirty="0"/>
          </a:p>
        </p:txBody>
      </p:sp>
    </p:spTree>
    <p:extLst>
      <p:ext uri="{BB962C8B-B14F-4D97-AF65-F5344CB8AC3E}">
        <p14:creationId xmlns:p14="http://schemas.microsoft.com/office/powerpoint/2010/main" val="321417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131591"/>
            <a:ext cx="8630716" cy="3469780"/>
          </a:xfrm>
        </p:spPr>
        <p:txBody>
          <a:bodyPr>
            <a:noAutofit/>
          </a:bodyPr>
          <a:lstStyle/>
          <a:p>
            <a:r>
              <a:rPr lang="en-GB" sz="2400" dirty="0" smtClean="0"/>
              <a:t>Investigate the strengths and weaknesses, and dependencies of Defence’s force elements and capabilities when operating across the 5 domains, including readiness levels and support requirements.</a:t>
            </a:r>
          </a:p>
          <a:p>
            <a:r>
              <a:rPr lang="en-GB" sz="2400" dirty="0" smtClean="0"/>
              <a:t>Analyse </a:t>
            </a:r>
            <a:r>
              <a:rPr lang="en-GB" sz="2400" dirty="0"/>
              <a:t>the capability and capacity risks and opportunities to UK </a:t>
            </a:r>
            <a:r>
              <a:rPr lang="en-GB" sz="2400" dirty="0" smtClean="0"/>
              <a:t>forces.</a:t>
            </a:r>
            <a:endParaRPr lang="en-GB" sz="2400" dirty="0"/>
          </a:p>
          <a:p>
            <a:r>
              <a:rPr lang="en-GB" sz="2400" dirty="0" smtClean="0"/>
              <a:t>Identify </a:t>
            </a:r>
            <a:r>
              <a:rPr lang="en-GB" sz="2400" dirty="0"/>
              <a:t>any difference between the planned force structure and that required to deliver medium scale operations</a:t>
            </a:r>
            <a:r>
              <a:rPr lang="en-GB" sz="2400" dirty="0" smtClean="0"/>
              <a:t>.</a:t>
            </a:r>
          </a:p>
          <a:p>
            <a:r>
              <a:rPr lang="en-GB" sz="2400" dirty="0" smtClean="0"/>
              <a:t>Testing future concepts of multi-domain integration</a:t>
            </a:r>
            <a:endParaRPr lang="en-GB" sz="2400" dirty="0"/>
          </a:p>
        </p:txBody>
      </p:sp>
      <p:sp>
        <p:nvSpPr>
          <p:cNvPr id="3" name="Title 2"/>
          <p:cNvSpPr>
            <a:spLocks noGrp="1"/>
          </p:cNvSpPr>
          <p:nvPr>
            <p:ph type="title"/>
          </p:nvPr>
        </p:nvSpPr>
        <p:spPr/>
        <p:txBody>
          <a:bodyPr>
            <a:normAutofit/>
          </a:bodyPr>
          <a:lstStyle/>
          <a:p>
            <a:r>
              <a:rPr lang="en-GB" sz="3200" b="1" dirty="0" smtClean="0"/>
              <a:t>Objectives</a:t>
            </a:r>
            <a:endParaRPr lang="en-GB" sz="3200" dirty="0"/>
          </a:p>
        </p:txBody>
      </p:sp>
      <p:sp>
        <p:nvSpPr>
          <p:cNvPr id="4" name="Slide Number Placeholder 3"/>
          <p:cNvSpPr>
            <a:spLocks noGrp="1"/>
          </p:cNvSpPr>
          <p:nvPr>
            <p:ph type="sldNum" sz="quarter" idx="11"/>
          </p:nvPr>
        </p:nvSpPr>
        <p:spPr>
          <a:xfrm>
            <a:off x="6870438" y="4830937"/>
            <a:ext cx="2057400" cy="211757"/>
          </a:xfrm>
        </p:spPr>
        <p:txBody>
          <a:bodyPr/>
          <a:lstStyle/>
          <a:p>
            <a:r>
              <a:rPr lang="en-GB" dirty="0" smtClean="0"/>
              <a:t>4</a:t>
            </a:r>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spTree>
    <p:extLst>
      <p:ext uri="{BB962C8B-B14F-4D97-AF65-F5344CB8AC3E}">
        <p14:creationId xmlns:p14="http://schemas.microsoft.com/office/powerpoint/2010/main" val="418744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915566"/>
            <a:ext cx="7128792" cy="4034851"/>
          </a:xfrm>
        </p:spPr>
        <p:txBody>
          <a:bodyPr>
            <a:normAutofit/>
          </a:bodyPr>
          <a:lstStyle/>
          <a:p>
            <a:r>
              <a:rPr lang="en-GB" dirty="0" smtClean="0"/>
              <a:t>~130 staff</a:t>
            </a:r>
          </a:p>
          <a:p>
            <a:r>
              <a:rPr lang="en-GB" dirty="0" smtClean="0"/>
              <a:t>Over </a:t>
            </a:r>
            <a:r>
              <a:rPr lang="en-GB" dirty="0"/>
              <a:t>a hundred participants from across UK Defence and wider government institutions, representing the full five domains – Land, Air, Maritime, Space, and Cyber - as well as broader political interests</a:t>
            </a:r>
            <a:r>
              <a:rPr lang="en-GB" dirty="0" smtClean="0"/>
              <a:t>.</a:t>
            </a:r>
          </a:p>
          <a:p>
            <a:r>
              <a:rPr lang="en-GB" dirty="0" smtClean="0"/>
              <a:t>Attendees from the USA.</a:t>
            </a:r>
          </a:p>
          <a:p>
            <a:r>
              <a:rPr lang="en-GB" dirty="0" smtClean="0"/>
              <a:t>Ten long days.</a:t>
            </a:r>
          </a:p>
          <a:p>
            <a:pPr lvl="1"/>
            <a:r>
              <a:rPr lang="en-GB" dirty="0" smtClean="0"/>
              <a:t>8 am briefing through to night time</a:t>
            </a:r>
          </a:p>
          <a:p>
            <a:r>
              <a:rPr lang="en-GB" dirty="0" smtClean="0"/>
              <a:t>Serge data capture tool.</a:t>
            </a:r>
            <a:endParaRPr lang="en-GB" dirty="0"/>
          </a:p>
          <a:p>
            <a:r>
              <a:rPr lang="en-GB" dirty="0" smtClean="0"/>
              <a:t>~1300 </a:t>
            </a:r>
            <a:r>
              <a:rPr lang="en-GB" dirty="0"/>
              <a:t>kit-</a:t>
            </a:r>
            <a:r>
              <a:rPr lang="en-GB" dirty="0" err="1"/>
              <a:t>kats</a:t>
            </a:r>
            <a:endParaRPr lang="en-GB" dirty="0"/>
          </a:p>
          <a:p>
            <a:pPr marL="0" indent="0">
              <a:buNone/>
            </a:pPr>
            <a:endParaRPr lang="en-GB" dirty="0"/>
          </a:p>
        </p:txBody>
      </p:sp>
      <p:sp>
        <p:nvSpPr>
          <p:cNvPr id="3" name="Title 2"/>
          <p:cNvSpPr>
            <a:spLocks noGrp="1"/>
          </p:cNvSpPr>
          <p:nvPr>
            <p:ph type="title"/>
          </p:nvPr>
        </p:nvSpPr>
        <p:spPr/>
        <p:txBody>
          <a:bodyPr>
            <a:normAutofit/>
          </a:bodyPr>
          <a:lstStyle/>
          <a:p>
            <a:r>
              <a:rPr lang="en-GB" sz="3200" b="1" dirty="0" smtClean="0"/>
              <a:t>Main execution phase</a:t>
            </a:r>
            <a:endParaRPr lang="en-GB" sz="3200" dirty="0"/>
          </a:p>
        </p:txBody>
      </p:sp>
      <p:sp>
        <p:nvSpPr>
          <p:cNvPr id="4" name="Slide Number Placeholder 3"/>
          <p:cNvSpPr>
            <a:spLocks noGrp="1"/>
          </p:cNvSpPr>
          <p:nvPr>
            <p:ph type="sldNum" sz="quarter" idx="11"/>
          </p:nvPr>
        </p:nvSpPr>
        <p:spPr>
          <a:xfrm>
            <a:off x="6865731" y="4803403"/>
            <a:ext cx="2057400" cy="211757"/>
          </a:xfrm>
        </p:spPr>
        <p:txBody>
          <a:bodyPr/>
          <a:lstStyle/>
          <a:p>
            <a:fld id="{41D5E06E-8463-49C0-8B6A-3B9E03BCC454}" type="slidenum">
              <a:rPr lang="en-GB" smtClean="0"/>
              <a:t>5</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3943" y="2746550"/>
            <a:ext cx="1678816" cy="1513578"/>
          </a:xfrm>
          <a:prstGeom prst="rect">
            <a:avLst/>
          </a:prstGeom>
        </p:spPr>
      </p:pic>
    </p:spTree>
    <p:extLst>
      <p:ext uri="{BB962C8B-B14F-4D97-AF65-F5344CB8AC3E}">
        <p14:creationId xmlns:p14="http://schemas.microsoft.com/office/powerpoint/2010/main" val="24332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059582"/>
            <a:ext cx="3528392" cy="3890835"/>
          </a:xfrm>
        </p:spPr>
        <p:txBody>
          <a:bodyPr>
            <a:normAutofit/>
          </a:bodyPr>
          <a:lstStyle/>
          <a:p>
            <a:r>
              <a:rPr lang="en-GB" sz="2800" dirty="0" smtClean="0"/>
              <a:t>Defence College for Military Capability Integration – Battle Lab at the Defence Academy, </a:t>
            </a:r>
            <a:r>
              <a:rPr lang="en-GB" sz="2800" dirty="0" err="1" smtClean="0"/>
              <a:t>Shrivenham</a:t>
            </a:r>
            <a:endParaRPr lang="en-GB" sz="2800" dirty="0" smtClean="0"/>
          </a:p>
        </p:txBody>
      </p:sp>
      <p:sp>
        <p:nvSpPr>
          <p:cNvPr id="3" name="Title 2"/>
          <p:cNvSpPr>
            <a:spLocks noGrp="1"/>
          </p:cNvSpPr>
          <p:nvPr>
            <p:ph type="title"/>
          </p:nvPr>
        </p:nvSpPr>
        <p:spPr/>
        <p:txBody>
          <a:bodyPr>
            <a:normAutofit/>
          </a:bodyPr>
          <a:lstStyle/>
          <a:p>
            <a:r>
              <a:rPr lang="en-GB" sz="3200" dirty="0" smtClean="0"/>
              <a:t>Where</a:t>
            </a:r>
            <a:endParaRPr lang="en-GB" sz="3200" dirty="0"/>
          </a:p>
        </p:txBody>
      </p:sp>
      <p:sp>
        <p:nvSpPr>
          <p:cNvPr id="4" name="Slide Number Placeholder 3"/>
          <p:cNvSpPr>
            <a:spLocks noGrp="1"/>
          </p:cNvSpPr>
          <p:nvPr>
            <p:ph type="sldNum" sz="quarter" idx="11"/>
          </p:nvPr>
        </p:nvSpPr>
        <p:spPr>
          <a:xfrm>
            <a:off x="6858855" y="4807334"/>
            <a:ext cx="2057400" cy="211757"/>
          </a:xfrm>
        </p:spPr>
        <p:txBody>
          <a:bodyPr/>
          <a:lstStyle/>
          <a:p>
            <a:fld id="{41D5E06E-8463-49C0-8B6A-3B9E03BCC454}" type="slidenum">
              <a:rPr lang="en-GB" smtClean="0"/>
              <a:t>6</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715" y="1275607"/>
            <a:ext cx="4025717" cy="3358650"/>
          </a:xfrm>
          <a:prstGeom prst="rect">
            <a:avLst/>
          </a:prstGeom>
        </p:spPr>
      </p:pic>
      <p:sp>
        <p:nvSpPr>
          <p:cNvPr id="5" name="Footer Placeholder 4"/>
          <p:cNvSpPr>
            <a:spLocks noGrp="1"/>
          </p:cNvSpPr>
          <p:nvPr>
            <p:ph type="ftr" sz="quarter" idx="12"/>
          </p:nvPr>
        </p:nvSpPr>
        <p:spPr/>
        <p:txBody>
          <a:bodyPr/>
          <a:lstStyle/>
          <a:p>
            <a:r>
              <a:rPr lang="en-GB" dirty="0" smtClean="0"/>
              <a:t>OFFICIAL</a:t>
            </a:r>
            <a:endParaRPr lang="en-GB" dirty="0"/>
          </a:p>
        </p:txBody>
      </p:sp>
    </p:spTree>
    <p:extLst>
      <p:ext uri="{BB962C8B-B14F-4D97-AF65-F5344CB8AC3E}">
        <p14:creationId xmlns:p14="http://schemas.microsoft.com/office/powerpoint/2010/main" val="3945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smtClean="0"/>
              <a:t>Daily Battle Rhythm</a:t>
            </a:r>
            <a:endParaRPr lang="en-GB" sz="3200" dirty="0"/>
          </a:p>
        </p:txBody>
      </p:sp>
      <p:sp>
        <p:nvSpPr>
          <p:cNvPr id="4" name="Slide Number Placeholder 3"/>
          <p:cNvSpPr>
            <a:spLocks noGrp="1"/>
          </p:cNvSpPr>
          <p:nvPr>
            <p:ph type="sldNum" sz="quarter" idx="11"/>
          </p:nvPr>
        </p:nvSpPr>
        <p:spPr>
          <a:xfrm>
            <a:off x="6872606" y="4817395"/>
            <a:ext cx="2057400" cy="211757"/>
          </a:xfrm>
        </p:spPr>
        <p:txBody>
          <a:bodyPr/>
          <a:lstStyle/>
          <a:p>
            <a:fld id="{41D5E06E-8463-49C0-8B6A-3B9E03BCC454}" type="slidenum">
              <a:rPr lang="en-GB" smtClean="0"/>
              <a:t>7</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7" name="Picture 6"/>
          <p:cNvPicPr>
            <a:picLocks noChangeAspect="1"/>
          </p:cNvPicPr>
          <p:nvPr/>
        </p:nvPicPr>
        <p:blipFill>
          <a:blip r:embed="rId3"/>
          <a:stretch>
            <a:fillRect/>
          </a:stretch>
        </p:blipFill>
        <p:spPr>
          <a:xfrm>
            <a:off x="611560" y="854296"/>
            <a:ext cx="8050800" cy="3808345"/>
          </a:xfrm>
          <a:prstGeom prst="rect">
            <a:avLst/>
          </a:prstGeom>
        </p:spPr>
      </p:pic>
    </p:spTree>
    <p:extLst>
      <p:ext uri="{BB962C8B-B14F-4D97-AF65-F5344CB8AC3E}">
        <p14:creationId xmlns:p14="http://schemas.microsoft.com/office/powerpoint/2010/main" val="671990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915566"/>
            <a:ext cx="4680520" cy="4034851"/>
          </a:xfrm>
        </p:spPr>
        <p:txBody>
          <a:bodyPr>
            <a:normAutofit/>
          </a:bodyPr>
          <a:lstStyle/>
          <a:p>
            <a:r>
              <a:rPr lang="en-GB" dirty="0" smtClean="0"/>
              <a:t>SERGE </a:t>
            </a:r>
            <a:r>
              <a:rPr lang="en-GB" dirty="0"/>
              <a:t>(</a:t>
            </a:r>
            <a:r>
              <a:rPr lang="en-GB" b="1" i="1" u="sng" dirty="0"/>
              <a:t>Ser</a:t>
            </a:r>
            <a:r>
              <a:rPr lang="en-GB" dirty="0"/>
              <a:t>ious </a:t>
            </a:r>
            <a:r>
              <a:rPr lang="en-GB" b="1" i="1" u="sng" dirty="0"/>
              <a:t>G</a:t>
            </a:r>
            <a:r>
              <a:rPr lang="en-GB" dirty="0"/>
              <a:t>aming </a:t>
            </a:r>
            <a:r>
              <a:rPr lang="en-GB" b="1" i="1" u="sng" dirty="0"/>
              <a:t>E</a:t>
            </a:r>
            <a:r>
              <a:rPr lang="en-GB" dirty="0"/>
              <a:t>volved) – Data Capture &amp; </a:t>
            </a:r>
            <a:r>
              <a:rPr lang="en-GB" dirty="0" smtClean="0"/>
              <a:t>Communications</a:t>
            </a:r>
          </a:p>
          <a:p>
            <a:r>
              <a:rPr lang="en-GB" dirty="0" smtClean="0"/>
              <a:t>Data capture tool and player interface</a:t>
            </a:r>
          </a:p>
          <a:p>
            <a:pPr lvl="1"/>
            <a:r>
              <a:rPr lang="en-GB" dirty="0" smtClean="0"/>
              <a:t>Order </a:t>
            </a:r>
            <a:r>
              <a:rPr lang="en-GB" dirty="0"/>
              <a:t>generation</a:t>
            </a:r>
          </a:p>
          <a:p>
            <a:pPr lvl="1"/>
            <a:r>
              <a:rPr lang="en-GB" dirty="0"/>
              <a:t>Communications between cells / roles</a:t>
            </a:r>
          </a:p>
          <a:p>
            <a:pPr lvl="1"/>
            <a:r>
              <a:rPr lang="en-GB" dirty="0" smtClean="0"/>
              <a:t>Anonymous </a:t>
            </a:r>
            <a:r>
              <a:rPr lang="en-GB" dirty="0"/>
              <a:t>insight capture function</a:t>
            </a:r>
          </a:p>
          <a:p>
            <a:endParaRPr lang="en-GB" dirty="0" smtClean="0"/>
          </a:p>
        </p:txBody>
      </p:sp>
      <p:sp>
        <p:nvSpPr>
          <p:cNvPr id="3" name="Title 2"/>
          <p:cNvSpPr>
            <a:spLocks noGrp="1"/>
          </p:cNvSpPr>
          <p:nvPr>
            <p:ph type="title"/>
          </p:nvPr>
        </p:nvSpPr>
        <p:spPr/>
        <p:txBody>
          <a:bodyPr>
            <a:normAutofit/>
          </a:bodyPr>
          <a:lstStyle/>
          <a:p>
            <a:r>
              <a:rPr lang="en-GB" sz="3200" dirty="0"/>
              <a:t>Serge</a:t>
            </a:r>
          </a:p>
        </p:txBody>
      </p:sp>
      <p:sp>
        <p:nvSpPr>
          <p:cNvPr id="4" name="Slide Number Placeholder 3"/>
          <p:cNvSpPr>
            <a:spLocks noGrp="1"/>
          </p:cNvSpPr>
          <p:nvPr>
            <p:ph type="sldNum" sz="quarter" idx="11"/>
          </p:nvPr>
        </p:nvSpPr>
        <p:spPr>
          <a:xfrm>
            <a:off x="6879481" y="4807334"/>
            <a:ext cx="2057400" cy="211757"/>
          </a:xfrm>
        </p:spPr>
        <p:txBody>
          <a:bodyPr/>
          <a:lstStyle/>
          <a:p>
            <a:fld id="{41D5E06E-8463-49C0-8B6A-3B9E03BCC454}" type="slidenum">
              <a:rPr lang="en-GB" smtClean="0"/>
              <a:t>8</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p:nvPr/>
        </p:nvPicPr>
        <p:blipFill>
          <a:blip r:embed="rId3"/>
          <a:stretch>
            <a:fillRect/>
          </a:stretch>
        </p:blipFill>
        <p:spPr>
          <a:xfrm>
            <a:off x="5364088" y="915566"/>
            <a:ext cx="3466971" cy="2301171"/>
          </a:xfrm>
          <a:prstGeom prst="rect">
            <a:avLst/>
          </a:prstGeom>
        </p:spPr>
      </p:pic>
    </p:spTree>
    <p:extLst>
      <p:ext uri="{BB962C8B-B14F-4D97-AF65-F5344CB8AC3E}">
        <p14:creationId xmlns:p14="http://schemas.microsoft.com/office/powerpoint/2010/main" val="7798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915566"/>
            <a:ext cx="5472607" cy="4034851"/>
          </a:xfrm>
        </p:spPr>
        <p:txBody>
          <a:bodyPr>
            <a:normAutofit/>
          </a:bodyPr>
          <a:lstStyle/>
          <a:p>
            <a:pPr marL="0" indent="0">
              <a:buNone/>
            </a:pPr>
            <a:r>
              <a:rPr lang="en-GB" dirty="0" smtClean="0"/>
              <a:t>For players</a:t>
            </a:r>
          </a:p>
          <a:p>
            <a:r>
              <a:rPr lang="en-GB" dirty="0" smtClean="0"/>
              <a:t>Relatively intuitive format</a:t>
            </a:r>
          </a:p>
          <a:p>
            <a:r>
              <a:rPr lang="en-GB" dirty="0" smtClean="0"/>
              <a:t>Able to get players up and using it with relatively little initial training</a:t>
            </a:r>
          </a:p>
          <a:p>
            <a:r>
              <a:rPr lang="en-GB" dirty="0" smtClean="0"/>
              <a:t>Some need to retrain players on specific issues as these were encountered</a:t>
            </a:r>
          </a:p>
          <a:p>
            <a:pPr marL="0" indent="0">
              <a:buNone/>
            </a:pPr>
            <a:endParaRPr lang="en-GB" dirty="0" smtClean="0"/>
          </a:p>
          <a:p>
            <a:pPr marL="0" indent="0">
              <a:buNone/>
            </a:pPr>
            <a:r>
              <a:rPr lang="en-GB" dirty="0" smtClean="0"/>
              <a:t>In adjudication</a:t>
            </a:r>
          </a:p>
          <a:p>
            <a:r>
              <a:rPr lang="en-GB" dirty="0" smtClean="0"/>
              <a:t>Generating interactions between orders</a:t>
            </a:r>
            <a:endParaRPr lang="en-GB" dirty="0"/>
          </a:p>
          <a:p>
            <a:r>
              <a:rPr lang="en-GB" dirty="0"/>
              <a:t>Hundreds of actions/ interactions</a:t>
            </a:r>
          </a:p>
          <a:p>
            <a:endParaRPr lang="en-GB" dirty="0"/>
          </a:p>
        </p:txBody>
      </p:sp>
      <p:sp>
        <p:nvSpPr>
          <p:cNvPr id="3" name="Title 2"/>
          <p:cNvSpPr>
            <a:spLocks noGrp="1"/>
          </p:cNvSpPr>
          <p:nvPr>
            <p:ph type="title"/>
          </p:nvPr>
        </p:nvSpPr>
        <p:spPr/>
        <p:txBody>
          <a:bodyPr>
            <a:normAutofit/>
          </a:bodyPr>
          <a:lstStyle/>
          <a:p>
            <a:r>
              <a:rPr lang="en-GB" sz="3200" dirty="0" smtClean="0"/>
              <a:t>Serge Usage</a:t>
            </a:r>
            <a:endParaRPr lang="en-GB" sz="3200" dirty="0"/>
          </a:p>
        </p:txBody>
      </p:sp>
      <p:sp>
        <p:nvSpPr>
          <p:cNvPr id="4" name="Slide Number Placeholder 3"/>
          <p:cNvSpPr>
            <a:spLocks noGrp="1"/>
          </p:cNvSpPr>
          <p:nvPr>
            <p:ph type="sldNum" sz="quarter" idx="11"/>
          </p:nvPr>
        </p:nvSpPr>
        <p:spPr>
          <a:xfrm>
            <a:off x="6876256" y="4770129"/>
            <a:ext cx="2057400" cy="211757"/>
          </a:xfrm>
        </p:spPr>
        <p:txBody>
          <a:bodyPr/>
          <a:lstStyle/>
          <a:p>
            <a:fld id="{41D5E06E-8463-49C0-8B6A-3B9E03BCC454}" type="slidenum">
              <a:rPr lang="en-GB" smtClean="0"/>
              <a:t>9</a:t>
            </a:fld>
            <a:endParaRPr lang="en-GB" dirty="0"/>
          </a:p>
        </p:txBody>
      </p:sp>
      <p:sp>
        <p:nvSpPr>
          <p:cNvPr id="5" name="Footer Placeholder 4"/>
          <p:cNvSpPr>
            <a:spLocks noGrp="1"/>
          </p:cNvSpPr>
          <p:nvPr>
            <p:ph type="ftr" sz="quarter" idx="12"/>
          </p:nvPr>
        </p:nvSpPr>
        <p:spPr/>
        <p:txBody>
          <a:bodyPr/>
          <a:lstStyle/>
          <a:p>
            <a:r>
              <a:rPr lang="en-GB" dirty="0" smtClean="0"/>
              <a:t>OFFICIAL</a:t>
            </a:r>
            <a:endParaRPr lang="en-GB" dirty="0"/>
          </a:p>
        </p:txBody>
      </p:sp>
      <p:pic>
        <p:nvPicPr>
          <p:cNvPr id="6" name="Picture 5"/>
          <p:cNvPicPr>
            <a:picLocks noChangeAspect="1"/>
          </p:cNvPicPr>
          <p:nvPr/>
        </p:nvPicPr>
        <p:blipFill>
          <a:blip r:embed="rId3"/>
          <a:stretch>
            <a:fillRect/>
          </a:stretch>
        </p:blipFill>
        <p:spPr>
          <a:xfrm>
            <a:off x="4966990" y="842804"/>
            <a:ext cx="4177010" cy="2349944"/>
          </a:xfrm>
          <a:prstGeom prst="rect">
            <a:avLst/>
          </a:prstGeom>
        </p:spPr>
      </p:pic>
    </p:spTree>
    <p:extLst>
      <p:ext uri="{BB962C8B-B14F-4D97-AF65-F5344CB8AC3E}">
        <p14:creationId xmlns:p14="http://schemas.microsoft.com/office/powerpoint/2010/main" val="18395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Master PowerPoint Template">
      <a:dk1>
        <a:srgbClr val="000000"/>
      </a:dk1>
      <a:lt1>
        <a:sysClr val="window" lastClr="FFFFFF"/>
      </a:lt1>
      <a:dk2>
        <a:srgbClr val="14022E"/>
      </a:dk2>
      <a:lt2>
        <a:srgbClr val="FFFFFF"/>
      </a:lt2>
      <a:accent1>
        <a:srgbClr val="CD2456"/>
      </a:accent1>
      <a:accent2>
        <a:srgbClr val="36BCEE"/>
      </a:accent2>
      <a:accent3>
        <a:srgbClr val="7B67A8"/>
      </a:accent3>
      <a:accent4>
        <a:srgbClr val="2EB5B2"/>
      </a:accent4>
      <a:accent5>
        <a:srgbClr val="EF7835"/>
      </a:accent5>
      <a:accent6>
        <a:srgbClr val="FDDD3E"/>
      </a:accent6>
      <a:hlink>
        <a:srgbClr val="0092CF"/>
      </a:hlink>
      <a:folHlink>
        <a:srgbClr val="7379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Clr>
            <a:schemeClr val="accent1"/>
          </a:buClr>
          <a:buSzPct val="110000"/>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Presentation1" id="{370B588C-F70F-45A5-BB31-474BFF7DA875}" vid="{1D83BAAF-1948-4825-A723-77BA2FF436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2c7276-519e-4dfd-877f-a0b6e71f99d4">
      <Terms xmlns="http://schemas.microsoft.com/office/infopath/2007/PartnerControls"/>
    </lcf76f155ced4ddcb4097134ff3c332f>
    <TaxCatchAll xmlns="4583d217-e6e7-4bd8-b25a-c1564e3c1d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14178-5CE3-446A-84AA-179B8D75D51A}">
  <ds:schemaRefs>
    <ds:schemaRef ds:uri="http://schemas.microsoft.com/sharepoint/events"/>
  </ds:schemaRefs>
</ds:datastoreItem>
</file>

<file path=customXml/itemProps2.xml><?xml version="1.0" encoding="utf-8"?>
<ds:datastoreItem xmlns:ds="http://schemas.openxmlformats.org/officeDocument/2006/customXml" ds:itemID="{7F7EDCB0-008E-401E-B872-986C9240FAA5}">
  <ds:schemaRefs>
    <ds:schemaRef ds:uri="http://schemas.microsoft.com/sharepoint/v3"/>
    <ds:schemaRef ds:uri="http://schemas.microsoft.com/office/infopath/2007/PartnerControls"/>
    <ds:schemaRef ds:uri="http://purl.org/dc/terms/"/>
    <ds:schemaRef ds:uri="http://schemas.microsoft.com/office/2006/documentManagement/types"/>
    <ds:schemaRef ds:uri="e45fef5f-20ce-4a01-844f-e62606f21384"/>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B98DDC1-F12B-47D2-9483-88B11393694A}"/>
</file>

<file path=customXml/itemProps4.xml><?xml version="1.0" encoding="utf-8"?>
<ds:datastoreItem xmlns:ds="http://schemas.openxmlformats.org/officeDocument/2006/customXml" ds:itemID="{8C3A1156-0767-485D-AE32-7BABD3E37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Dstl PowerPoint Template_1.2</Template>
  <TotalTime>2160</TotalTime>
  <Words>1182</Words>
  <Application>Microsoft Office PowerPoint</Application>
  <PresentationFormat>On-screen Show (16:9)</PresentationFormat>
  <Paragraphs>224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Custom Design</vt:lpstr>
      <vt:lpstr>Insights from the main execution phase of a large-scale multi-domain wargame</vt:lpstr>
      <vt:lpstr>Planned Force Testing IX (PFT IX)</vt:lpstr>
      <vt:lpstr>What is Planned Force Testing for?</vt:lpstr>
      <vt:lpstr>Objectives</vt:lpstr>
      <vt:lpstr>Main execution phase</vt:lpstr>
      <vt:lpstr>Where</vt:lpstr>
      <vt:lpstr>Daily Battle Rhythm</vt:lpstr>
      <vt:lpstr>Serge</vt:lpstr>
      <vt:lpstr>Serge Usage</vt:lpstr>
      <vt:lpstr>Serge Usage</vt:lpstr>
      <vt:lpstr>Serge Issues</vt:lpstr>
      <vt:lpstr>CEMA and SOF</vt:lpstr>
      <vt:lpstr>Collaboration</vt:lpstr>
      <vt:lpstr>Points of note</vt:lpstr>
      <vt:lpstr>Learning points</vt:lpstr>
      <vt:lpstr>Looking ahead</vt:lpstr>
      <vt:lpstr>Questions?</vt:lpstr>
      <vt:lpstr>PowerPoint Presentation</vt:lpstr>
    </vt:vector>
  </TitlesOfParts>
  <Company>Authorised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 Japan 2022</dc:title>
  <dc:creator>Ader Matthew D</dc:creator>
  <cp:lastModifiedBy>Lecture</cp:lastModifiedBy>
  <cp:revision>75</cp:revision>
  <cp:lastPrinted>2023-07-17T15:20:31Z</cp:lastPrinted>
  <dcterms:created xsi:type="dcterms:W3CDTF">2022-11-24T05:02:48Z</dcterms:created>
  <dcterms:modified xsi:type="dcterms:W3CDTF">2023-07-18T07:15:47Z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0x0101002B61E5B231530A4EA744FFA60C139F4A</vt:lpwstr>
  </property>
  <property fmtid="{D5CDD505-2E9C-101B-9397-08002B2CF9AE}" pid="3" name="_dlc_DocIdItemGuid">
    <vt:lpwstr>5f2c302a-6fb2-4683-9a10-124abc0f9280</vt:lpwstr>
  </property>
</Properties>
</file>