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5"/>
  </p:sldMasterIdLst>
  <p:notesMasterIdLst>
    <p:notesMasterId r:id="rId42"/>
  </p:notesMasterIdLst>
  <p:handoutMasterIdLst>
    <p:handoutMasterId r:id="rId43"/>
  </p:handoutMasterIdLst>
  <p:sldIdLst>
    <p:sldId id="263" r:id="rId6"/>
    <p:sldId id="304" r:id="rId7"/>
    <p:sldId id="320" r:id="rId8"/>
    <p:sldId id="265" r:id="rId9"/>
    <p:sldId id="268" r:id="rId10"/>
    <p:sldId id="305" r:id="rId11"/>
    <p:sldId id="306" r:id="rId12"/>
    <p:sldId id="309" r:id="rId13"/>
    <p:sldId id="266" r:id="rId14"/>
    <p:sldId id="269" r:id="rId15"/>
    <p:sldId id="271" r:id="rId16"/>
    <p:sldId id="274" r:id="rId17"/>
    <p:sldId id="277" r:id="rId18"/>
    <p:sldId id="278" r:id="rId19"/>
    <p:sldId id="279" r:id="rId20"/>
    <p:sldId id="284" r:id="rId21"/>
    <p:sldId id="285" r:id="rId22"/>
    <p:sldId id="280" r:id="rId23"/>
    <p:sldId id="319" r:id="rId24"/>
    <p:sldId id="287" r:id="rId25"/>
    <p:sldId id="286" r:id="rId26"/>
    <p:sldId id="281" r:id="rId27"/>
    <p:sldId id="290" r:id="rId28"/>
    <p:sldId id="289" r:id="rId29"/>
    <p:sldId id="291" r:id="rId30"/>
    <p:sldId id="292" r:id="rId31"/>
    <p:sldId id="293" r:id="rId32"/>
    <p:sldId id="295" r:id="rId33"/>
    <p:sldId id="322" r:id="rId34"/>
    <p:sldId id="294" r:id="rId35"/>
    <p:sldId id="299" r:id="rId36"/>
    <p:sldId id="312" r:id="rId37"/>
    <p:sldId id="321" r:id="rId38"/>
    <p:sldId id="311" r:id="rId39"/>
    <p:sldId id="310" r:id="rId40"/>
    <p:sldId id="258" r:id="rId41"/>
  </p:sldIdLst>
  <p:sldSz cx="9144000" cy="5143500" type="screen16x9"/>
  <p:notesSz cx="6797675" cy="9928225"/>
  <p:defaultTextStyle>
    <a:defPPr>
      <a:defRPr lang="en-GB"/>
    </a:defPPr>
    <a:lvl1pPr algn="l" defTabSz="851942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1pPr>
    <a:lvl2pPr marL="425178" indent="31731" algn="l" defTabSz="851942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2pPr>
    <a:lvl3pPr marL="851942" indent="61873" algn="l" defTabSz="851942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3pPr>
    <a:lvl4pPr marL="1278703" indent="92016" algn="l" defTabSz="851942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4pPr>
    <a:lvl5pPr marL="1705470" indent="122159" algn="l" defTabSz="851942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charset="0"/>
        <a:ea typeface="+mn-ea"/>
        <a:cs typeface="+mn-cs"/>
      </a:defRPr>
    </a:lvl5pPr>
    <a:lvl6pPr marL="2284536" algn="l" defTabSz="913814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6pPr>
    <a:lvl7pPr marL="2741442" algn="l" defTabSz="913814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7pPr>
    <a:lvl8pPr marL="3198350" algn="l" defTabSz="913814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8pPr>
    <a:lvl9pPr marL="3655257" algn="l" defTabSz="913814" rtl="0" eaLnBrk="1" latinLnBrk="0" hangingPunct="1">
      <a:defRPr sz="1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E52EB3-C8A1-45DD-8755-F92B7B5455BE}">
          <p14:sldIdLst>
            <p14:sldId id="263"/>
            <p14:sldId id="304"/>
            <p14:sldId id="320"/>
            <p14:sldId id="265"/>
            <p14:sldId id="268"/>
            <p14:sldId id="305"/>
            <p14:sldId id="306"/>
            <p14:sldId id="309"/>
            <p14:sldId id="266"/>
            <p14:sldId id="269"/>
            <p14:sldId id="271"/>
            <p14:sldId id="274"/>
            <p14:sldId id="277"/>
            <p14:sldId id="278"/>
            <p14:sldId id="279"/>
            <p14:sldId id="284"/>
            <p14:sldId id="285"/>
            <p14:sldId id="280"/>
            <p14:sldId id="319"/>
            <p14:sldId id="287"/>
            <p14:sldId id="286"/>
            <p14:sldId id="281"/>
            <p14:sldId id="290"/>
            <p14:sldId id="289"/>
            <p14:sldId id="291"/>
            <p14:sldId id="292"/>
            <p14:sldId id="293"/>
            <p14:sldId id="295"/>
            <p14:sldId id="322"/>
            <p14:sldId id="294"/>
            <p14:sldId id="299"/>
            <p14:sldId id="312"/>
            <p14:sldId id="321"/>
            <p14:sldId id="311"/>
            <p14:sldId id="310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41" userDrawn="1">
          <p15:clr>
            <a:srgbClr val="A4A3A4"/>
          </p15:clr>
        </p15:guide>
        <p15:guide id="2" pos="2721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8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mith Lydia" initials="SL" lastIdx="0" clrIdx="0">
    <p:extLst>
      <p:ext uri="{19B8F6BF-5375-455C-9EA6-DF929625EA0E}">
        <p15:presenceInfo xmlns:p15="http://schemas.microsoft.com/office/powerpoint/2012/main" userId="Smith Lydia" providerId="None"/>
      </p:ext>
    </p:extLst>
  </p:cmAuthor>
  <p:cmAuthor id="2" name="Peake Joseph E" initials="PJE" lastIdx="28" clrIdx="1">
    <p:extLst>
      <p:ext uri="{19B8F6BF-5375-455C-9EA6-DF929625EA0E}">
        <p15:presenceInfo xmlns:p15="http://schemas.microsoft.com/office/powerpoint/2012/main" userId="Peake Joseph 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120228"/>
    <a:srgbClr val="FDDD3E"/>
    <a:srgbClr val="13022D"/>
    <a:srgbClr val="14022E"/>
    <a:srgbClr val="000000"/>
    <a:srgbClr val="A6A6A6"/>
    <a:srgbClr val="CE2256"/>
    <a:srgbClr val="005C7E"/>
    <a:srgbClr val="F582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77041" autoAdjust="0"/>
  </p:normalViewPr>
  <p:slideViewPr>
    <p:cSldViewPr snapToObjects="1">
      <p:cViewPr varScale="1">
        <p:scale>
          <a:sx n="74" d="100"/>
          <a:sy n="74" d="100"/>
        </p:scale>
        <p:origin x="1218" y="54"/>
      </p:cViewPr>
      <p:guideLst>
        <p:guide orient="horz" pos="2041"/>
        <p:guide pos="2721"/>
        <p:guide orient="horz" pos="1620"/>
        <p:guide pos="2879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49" d="100"/>
          <a:sy n="49" d="100"/>
        </p:scale>
        <p:origin x="2406" y="4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commentAuthors" Target="commentAuthors.xml"/><Relationship Id="rId48" Type="http://schemas.openxmlformats.org/officeDocument/2006/relationships/tableStyles" Target="tableStyles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Uncontrolled copy when printed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EBD1747-407F-43EF-BC75-4B6CAFD225D7}" type="datetime1">
              <a:rPr lang="en-GB" smtClean="0"/>
              <a:t>07/07/2023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AD9203-612B-4DA4-921D-5039DF7F7E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91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/>
              <a:t>Uncontrolled copy when printed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5338" y="742950"/>
            <a:ext cx="5207000" cy="2930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82575" y="3870325"/>
            <a:ext cx="6232525" cy="5313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53318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AC03C9E-463D-47B2-8BF7-CCC2C082E4A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81162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851942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25178" algn="l" defTabSz="851942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851942" algn="l" defTabSz="851942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278703" algn="l" defTabSz="851942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705470" algn="l" defTabSz="851942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131928" algn="l" defTabSz="8527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58312" algn="l" defTabSz="8527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4699" algn="l" defTabSz="8527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11085" algn="l" defTabSz="85277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D8505F7-65F2-4DFB-A2FA-547E6160E02F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45651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399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5131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83096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5531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220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9246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89810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15436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95760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76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1942" rtl="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5832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1391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6882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020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504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6688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38888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5421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1942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/>
              <a:t>Mission </a:t>
            </a:r>
            <a:r>
              <a:rPr lang="en-GB" sz="1100" b="1" dirty="0" smtClean="0"/>
              <a:t>Calculated </a:t>
            </a:r>
            <a:r>
              <a:rPr lang="en-GB" sz="1100" dirty="0" smtClean="0"/>
              <a:t>Target Engagement Score for</a:t>
            </a:r>
            <a:r>
              <a:rPr lang="en-GB" sz="1100" baseline="0" dirty="0" smtClean="0"/>
              <a:t> each mission plan</a:t>
            </a:r>
            <a:endParaRPr lang="en-GB" sz="110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7541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A reminder of the maximum target engagement score</a:t>
            </a:r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13246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1942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 smtClean="0"/>
              <a:t>This</a:t>
            </a:r>
            <a:r>
              <a:rPr lang="en-GB" sz="1100" baseline="0" dirty="0" smtClean="0"/>
              <a:t> is the calculation</a:t>
            </a:r>
            <a:endParaRPr lang="en-GB" sz="110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5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46326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4762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53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51942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35128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620316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288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9779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65CC634-661D-48D9-B6C7-CE0787AC0D64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519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3904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771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8158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814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8972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Uncontrolled copy when printed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63C7F269-31FF-49BB-A308-19E27FEE6816}" type="datetime1">
              <a:rPr lang="en-GB" smtClean="0"/>
              <a:t>07/07/2023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© Crown copyright 2020 Dstl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6AC03C9E-463D-47B2-8BF7-CCC2C082E4A8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8889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13" Type="http://schemas.openxmlformats.org/officeDocument/2006/relationships/hyperlink" Target="https://www.facebook.com/dstlmod/" TargetMode="External"/><Relationship Id="rId3" Type="http://schemas.openxmlformats.org/officeDocument/2006/relationships/hyperlink" Target="https://github.com/dstl" TargetMode="External"/><Relationship Id="rId7" Type="http://schemas.openxmlformats.org/officeDocument/2006/relationships/hyperlink" Target="https://www.linkedin.com/company/dstl/" TargetMode="External"/><Relationship Id="rId12" Type="http://schemas.openxmlformats.org/officeDocument/2006/relationships/image" Target="../media/image7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emf"/><Relationship Id="rId11" Type="http://schemas.openxmlformats.org/officeDocument/2006/relationships/hyperlink" Target="https://www.instagram.com/dstlmod" TargetMode="External"/><Relationship Id="rId5" Type="http://schemas.openxmlformats.org/officeDocument/2006/relationships/hyperlink" Target="https://twitter.com/dstlmod" TargetMode="External"/><Relationship Id="rId10" Type="http://schemas.openxmlformats.org/officeDocument/2006/relationships/image" Target="../media/image6.emf"/><Relationship Id="rId4" Type="http://schemas.openxmlformats.org/officeDocument/2006/relationships/image" Target="../media/image3.png"/><Relationship Id="rId9" Type="http://schemas.openxmlformats.org/officeDocument/2006/relationships/hyperlink" Target="https://www.gov.uk/government/organisations/defence-science-and-technology-laboratory" TargetMode="External"/><Relationship Id="rId14" Type="http://schemas.openxmlformats.org/officeDocument/2006/relationships/image" Target="../media/image8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159990" y="2715394"/>
            <a:ext cx="82402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-3967" y="2931790"/>
            <a:ext cx="9144000" cy="68235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180000" tIns="42639" rIns="180000" bIns="42639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1400" spc="38" baseline="0" dirty="0">
                <a:solidFill>
                  <a:schemeClr val="tx1"/>
                </a:solidFill>
              </a:defRPr>
            </a:lvl1pPr>
          </a:lstStyle>
          <a:p>
            <a:pPr marL="171450" lvl="0" indent="-171450" algn="ctr" defTabSz="638957" fontAlgn="base">
              <a:lnSpc>
                <a:spcPct val="120000"/>
              </a:lnSpc>
              <a:spcBef>
                <a:spcPts val="225"/>
              </a:spcBef>
              <a:spcAft>
                <a:spcPct val="0"/>
              </a:spcAft>
              <a:buClr>
                <a:srgbClr val="C00000"/>
              </a:buClr>
            </a:pPr>
            <a:r>
              <a:rPr lang="en-US" smtClean="0"/>
              <a:t>Click to edit Master subtitle style</a:t>
            </a:r>
            <a:endParaRPr lang="en-GB" dirty="0"/>
          </a:p>
        </p:txBody>
      </p:sp>
      <p:pic>
        <p:nvPicPr>
          <p:cNvPr id="9" name="Picture 3" descr="The Ministry of Defence logo." title="The Ministry of Defence logo.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251520" y="4297483"/>
            <a:ext cx="720080" cy="57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Straight Connector 9"/>
          <p:cNvCxnSpPr/>
          <p:nvPr userDrawn="1"/>
        </p:nvCxnSpPr>
        <p:spPr>
          <a:xfrm>
            <a:off x="8460433" y="4299942"/>
            <a:ext cx="372881" cy="0"/>
          </a:xfrm>
          <a:prstGeom prst="line">
            <a:avLst/>
          </a:prstGeom>
          <a:ln w="12700">
            <a:solidFill>
              <a:srgbClr val="CE22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3" descr="The DSTL logo. DSTL - the science inside." title="The DSTL logo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3347866" y="987574"/>
            <a:ext cx="2448270" cy="43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 bwMode="black">
          <a:xfrm>
            <a:off x="0" y="1638837"/>
            <a:ext cx="9144000" cy="916512"/>
          </a:xfrm>
        </p:spPr>
        <p:txBody>
          <a:bodyPr tIns="43200" rIns="360000" bIns="43200" anchor="b" anchorCtr="0">
            <a:normAutofit/>
          </a:bodyPr>
          <a:lstStyle>
            <a:lvl1pPr algn="ctr">
              <a:defRPr sz="3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6804248" y="51542"/>
            <a:ext cx="2268000" cy="648000"/>
          </a:xfrm>
          <a:prstGeom prst="rect">
            <a:avLst/>
          </a:prstGeom>
          <a:solidFill>
            <a:srgbClr val="13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20228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10154" y="4895733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5"/>
          <p:cNvSpPr>
            <a:spLocks noGrp="1"/>
          </p:cNvSpPr>
          <p:nvPr>
            <p:ph type="dt" sz="half" idx="2"/>
          </p:nvPr>
        </p:nvSpPr>
        <p:spPr>
          <a:xfrm>
            <a:off x="6300192" y="4313337"/>
            <a:ext cx="2671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fld id="{1B9E6D04-37F6-4D9D-99BF-58FDA71A092A}" type="datetime1">
              <a:rPr lang="en-GB" smtClean="0"/>
              <a:t>07/07/2023</a:t>
            </a:fld>
            <a:r>
              <a:rPr lang="en-GB" smtClean="0"/>
              <a:t>  </a:t>
            </a:r>
            <a:r>
              <a:rPr lang="en-GB" dirty="0" smtClean="0">
                <a:solidFill>
                  <a:srgbClr val="CE2256"/>
                </a:solidFill>
              </a:rPr>
              <a:t>/  </a:t>
            </a:r>
            <a:r>
              <a:rPr lang="en-GB" dirty="0" smtClean="0"/>
              <a:t>© Crown copyright  2020  Dstl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4427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 (Single Quadrant)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734400" y="1131590"/>
            <a:ext cx="7675200" cy="32434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460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pic>
        <p:nvPicPr>
          <p:cNvPr id="4" name="Picture 3" descr="The DSTL logo. DSTL - the science inside." title="The DSTL logo"/>
          <p:cNvPicPr>
            <a:picLocks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2915816" y="1754082"/>
            <a:ext cx="3312368" cy="5883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 userDrawn="1"/>
        </p:nvSpPr>
        <p:spPr>
          <a:xfrm>
            <a:off x="3556647" y="2865521"/>
            <a:ext cx="2030707" cy="2693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638957" rtl="0" eaLnBrk="1" fontAlgn="base" latinLnBrk="0" hangingPunct="1">
              <a:lnSpc>
                <a:spcPts val="2138"/>
              </a:lnSpc>
              <a:spcBef>
                <a:spcPts val="18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dirty="0" smtClean="0">
                <a:solidFill>
                  <a:schemeClr val="tx1"/>
                </a:solidFill>
              </a:rPr>
              <a:t>Discover more</a:t>
            </a:r>
            <a:endParaRPr lang="en-GB" sz="900" dirty="0" smtClean="0">
              <a:solidFill>
                <a:schemeClr val="tx1"/>
              </a:solidFill>
            </a:endParaRPr>
          </a:p>
        </p:txBody>
      </p:sp>
      <p:grpSp>
        <p:nvGrpSpPr>
          <p:cNvPr id="12" name="Group 11" descr="GitHub logo linking to DSTL's GitHub page" title="GitHub logo"/>
          <p:cNvGrpSpPr/>
          <p:nvPr userDrawn="1"/>
        </p:nvGrpSpPr>
        <p:grpSpPr>
          <a:xfrm>
            <a:off x="5466051" y="3312422"/>
            <a:ext cx="339448" cy="339448"/>
            <a:chOff x="5466051" y="3312422"/>
            <a:chExt cx="339448" cy="339448"/>
          </a:xfrm>
        </p:grpSpPr>
        <p:sp>
          <p:nvSpPr>
            <p:cNvPr id="21" name="Oval 20">
              <a:hlinkClick r:id="rId3"/>
            </p:cNvPr>
            <p:cNvSpPr/>
            <p:nvPr userDrawn="1"/>
          </p:nvSpPr>
          <p:spPr bwMode="black">
            <a:xfrm>
              <a:off x="5466051" y="3312422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22" name="Picture 21">
              <a:hlinkClick r:id="rId3"/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black">
            <a:xfrm>
              <a:off x="5544397" y="3400843"/>
              <a:ext cx="175331" cy="175331"/>
            </a:xfrm>
            <a:prstGeom prst="rect">
              <a:avLst/>
            </a:prstGeom>
          </p:spPr>
        </p:pic>
      </p:grpSp>
      <p:sp>
        <p:nvSpPr>
          <p:cNvPr id="26" name="Rectangle 25"/>
          <p:cNvSpPr/>
          <p:nvPr userDrawn="1"/>
        </p:nvSpPr>
        <p:spPr bwMode="white">
          <a:xfrm>
            <a:off x="6804248" y="51542"/>
            <a:ext cx="2268000" cy="648000"/>
          </a:xfrm>
          <a:prstGeom prst="rect">
            <a:avLst/>
          </a:prstGeom>
          <a:solidFill>
            <a:srgbClr val="13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20228"/>
              </a:solidFill>
            </a:endParaRPr>
          </a:p>
        </p:txBody>
      </p:sp>
      <p:grpSp>
        <p:nvGrpSpPr>
          <p:cNvPr id="2" name="Group 1" descr="Twitter logo linking to DSTL's Twitter page" title="Twitter Logo"/>
          <p:cNvGrpSpPr/>
          <p:nvPr userDrawn="1"/>
        </p:nvGrpSpPr>
        <p:grpSpPr>
          <a:xfrm>
            <a:off x="3347864" y="3309248"/>
            <a:ext cx="339448" cy="339448"/>
            <a:chOff x="3347864" y="3309248"/>
            <a:chExt cx="339448" cy="339448"/>
          </a:xfrm>
        </p:grpSpPr>
        <p:sp>
          <p:nvSpPr>
            <p:cNvPr id="13" name="Oval 12">
              <a:hlinkClick r:id="rId5"/>
            </p:cNvPr>
            <p:cNvSpPr/>
            <p:nvPr userDrawn="1"/>
          </p:nvSpPr>
          <p:spPr bwMode="black">
            <a:xfrm>
              <a:off x="3347864" y="3309248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24" name="Picture 23">
              <a:hlinkClick r:id="rId5"/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453784" y="3420734"/>
              <a:ext cx="149048" cy="125201"/>
            </a:xfrm>
            <a:prstGeom prst="rect">
              <a:avLst/>
            </a:prstGeom>
          </p:spPr>
        </p:pic>
      </p:grpSp>
      <p:grpSp>
        <p:nvGrpSpPr>
          <p:cNvPr id="6" name="Group 5" descr="LinkedIn logo linking to DSTL's LinkedIn page" title="LinkedIn logo"/>
          <p:cNvGrpSpPr/>
          <p:nvPr userDrawn="1"/>
        </p:nvGrpSpPr>
        <p:grpSpPr>
          <a:xfrm>
            <a:off x="3770679" y="3312422"/>
            <a:ext cx="339448" cy="339448"/>
            <a:chOff x="3770679" y="3312422"/>
            <a:chExt cx="339448" cy="339448"/>
          </a:xfrm>
        </p:grpSpPr>
        <p:sp>
          <p:nvSpPr>
            <p:cNvPr id="19" name="Oval 18">
              <a:hlinkClick r:id="rId7"/>
            </p:cNvPr>
            <p:cNvSpPr/>
            <p:nvPr userDrawn="1"/>
          </p:nvSpPr>
          <p:spPr bwMode="black">
            <a:xfrm>
              <a:off x="3770679" y="3312422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27" name="Picture 26">
              <a:hlinkClick r:id="rId7"/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3879656" y="3401599"/>
              <a:ext cx="135334" cy="140973"/>
            </a:xfrm>
            <a:prstGeom prst="rect">
              <a:avLst/>
            </a:prstGeom>
          </p:spPr>
        </p:pic>
      </p:grpSp>
      <p:grpSp>
        <p:nvGrpSpPr>
          <p:cNvPr id="11" name="Group 10" descr="Gov.UK logo linking to DSTL's Gov.UK page" title="Gov.UK logo"/>
          <p:cNvGrpSpPr/>
          <p:nvPr userDrawn="1"/>
        </p:nvGrpSpPr>
        <p:grpSpPr>
          <a:xfrm>
            <a:off x="5039123" y="3312422"/>
            <a:ext cx="339448" cy="339448"/>
            <a:chOff x="5039123" y="3312422"/>
            <a:chExt cx="339448" cy="339448"/>
          </a:xfrm>
        </p:grpSpPr>
        <p:sp>
          <p:nvSpPr>
            <p:cNvPr id="16" name="Oval 15">
              <a:hlinkClick r:id="rId9"/>
            </p:cNvPr>
            <p:cNvSpPr/>
            <p:nvPr userDrawn="1"/>
          </p:nvSpPr>
          <p:spPr bwMode="black">
            <a:xfrm>
              <a:off x="5039123" y="3312422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42" name="Picture 41">
              <a:hlinkClick r:id="rId9"/>
            </p:cNvPr>
            <p:cNvPicPr>
              <a:picLocks noChangeAspect="1"/>
            </p:cNvPicPr>
            <p:nvPr userDrawn="1"/>
          </p:nvPicPr>
          <p:blipFill>
            <a:blip r:embed="rId10"/>
            <a:stretch>
              <a:fillRect/>
            </a:stretch>
          </p:blipFill>
          <p:spPr>
            <a:xfrm>
              <a:off x="5118452" y="3417109"/>
              <a:ext cx="180789" cy="142797"/>
            </a:xfrm>
            <a:prstGeom prst="rect">
              <a:avLst/>
            </a:prstGeom>
          </p:spPr>
        </p:pic>
      </p:grpSp>
      <p:grpSp>
        <p:nvGrpSpPr>
          <p:cNvPr id="9" name="Group 8" descr="Instagram logo linking to DSTL's Instagram page" title="Instagram logo"/>
          <p:cNvGrpSpPr/>
          <p:nvPr userDrawn="1"/>
        </p:nvGrpSpPr>
        <p:grpSpPr>
          <a:xfrm>
            <a:off x="4616309" y="3312422"/>
            <a:ext cx="339448" cy="339448"/>
            <a:chOff x="4616309" y="3312422"/>
            <a:chExt cx="339448" cy="339448"/>
          </a:xfrm>
        </p:grpSpPr>
        <p:sp>
          <p:nvSpPr>
            <p:cNvPr id="7" name="Oval 6">
              <a:hlinkClick r:id="rId11"/>
            </p:cNvPr>
            <p:cNvSpPr/>
            <p:nvPr userDrawn="1"/>
          </p:nvSpPr>
          <p:spPr bwMode="black">
            <a:xfrm>
              <a:off x="4616309" y="3312422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44" name="Picture 43">
              <a:hlinkClick r:id="rId11"/>
            </p:cNvPr>
            <p:cNvPicPr>
              <a:picLocks noChangeAspect="1"/>
            </p:cNvPicPr>
            <p:nvPr userDrawn="1"/>
          </p:nvPicPr>
          <p:blipFill>
            <a:blip r:embed="rId12"/>
            <a:stretch>
              <a:fillRect/>
            </a:stretch>
          </p:blipFill>
          <p:spPr>
            <a:xfrm>
              <a:off x="4699348" y="3398350"/>
              <a:ext cx="175071" cy="172258"/>
            </a:xfrm>
            <a:prstGeom prst="rect">
              <a:avLst/>
            </a:prstGeom>
          </p:spPr>
        </p:pic>
      </p:grpSp>
      <p:grpSp>
        <p:nvGrpSpPr>
          <p:cNvPr id="8" name="Group 7" descr="Facebook logo linking to DSTL's Facebook page" title="Facebook logo"/>
          <p:cNvGrpSpPr/>
          <p:nvPr userDrawn="1"/>
        </p:nvGrpSpPr>
        <p:grpSpPr>
          <a:xfrm>
            <a:off x="4193495" y="3312422"/>
            <a:ext cx="339448" cy="339448"/>
            <a:chOff x="4193495" y="3312422"/>
            <a:chExt cx="339448" cy="339448"/>
          </a:xfrm>
        </p:grpSpPr>
        <p:sp>
          <p:nvSpPr>
            <p:cNvPr id="10" name="Oval 9">
              <a:hlinkClick r:id="rId13"/>
            </p:cNvPr>
            <p:cNvSpPr/>
            <p:nvPr userDrawn="1"/>
          </p:nvSpPr>
          <p:spPr bwMode="black">
            <a:xfrm>
              <a:off x="4193495" y="3312422"/>
              <a:ext cx="339448" cy="339448"/>
            </a:xfrm>
            <a:prstGeom prst="ellipse">
              <a:avLst/>
            </a:prstGeom>
            <a:solidFill>
              <a:srgbClr val="000000">
                <a:alpha val="10196"/>
              </a:srgbClr>
            </a:solidFill>
            <a:ln w="1270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75"/>
            </a:p>
          </p:txBody>
        </p:sp>
        <p:pic>
          <p:nvPicPr>
            <p:cNvPr id="46" name="Picture 45">
              <a:hlinkClick r:id="rId13"/>
            </p:cNvPr>
            <p:cNvPicPr>
              <a:picLocks noChangeAspect="1"/>
            </p:cNvPicPr>
            <p:nvPr userDrawn="1"/>
          </p:nvPicPr>
          <p:blipFill>
            <a:blip r:embed="rId14"/>
            <a:stretch>
              <a:fillRect/>
            </a:stretch>
          </p:blipFill>
          <p:spPr>
            <a:xfrm>
              <a:off x="4318695" y="3401144"/>
              <a:ext cx="85889" cy="158276"/>
            </a:xfrm>
            <a:prstGeom prst="rect">
              <a:avLst/>
            </a:prstGeom>
          </p:spPr>
        </p:pic>
      </p:grpSp>
      <p:sp>
        <p:nvSpPr>
          <p:cNvPr id="2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21710" y="4375018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8832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821710" y="4375018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612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Column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1" y="1131591"/>
            <a:ext cx="3867151" cy="3239389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5008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0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1" y="1131591"/>
            <a:ext cx="8630716" cy="324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943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131590"/>
            <a:ext cx="4140000" cy="324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2236" y="1131590"/>
            <a:ext cx="4140000" cy="324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252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2236" y="1131589"/>
            <a:ext cx="4140000" cy="3240000"/>
          </a:xfrm>
        </p:spPr>
        <p:txBody>
          <a:bodyPr/>
          <a:lstStyle>
            <a:lvl1pPr marL="0" indent="0" algn="ctr">
              <a:buNone/>
              <a:defRPr sz="105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22" name="Content Placeholder 2"/>
          <p:cNvSpPr>
            <a:spLocks noGrp="1"/>
          </p:cNvSpPr>
          <p:nvPr>
            <p:ph sz="half" idx="11"/>
          </p:nvPr>
        </p:nvSpPr>
        <p:spPr>
          <a:xfrm>
            <a:off x="251520" y="1131589"/>
            <a:ext cx="4140000" cy="324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189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66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/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758655"/>
            <a:ext cx="9144000" cy="4384843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buNone/>
              <a:defRPr sz="900">
                <a:solidFill>
                  <a:schemeClr val="tx1"/>
                </a:solidFill>
              </a:defRPr>
            </a:lvl1pPr>
            <a:lvl2pPr marL="319789" indent="0">
              <a:buNone/>
              <a:defRPr sz="1950"/>
            </a:lvl2pPr>
            <a:lvl3pPr marL="639579" indent="0">
              <a:buNone/>
              <a:defRPr sz="1650"/>
            </a:lvl3pPr>
            <a:lvl4pPr marL="959368" indent="0">
              <a:buNone/>
              <a:defRPr sz="1425"/>
            </a:lvl4pPr>
            <a:lvl5pPr marL="1279157" indent="0">
              <a:buNone/>
              <a:defRPr sz="1425"/>
            </a:lvl5pPr>
            <a:lvl6pPr marL="1598946" indent="0">
              <a:buNone/>
              <a:defRPr sz="1425"/>
            </a:lvl6pPr>
            <a:lvl7pPr marL="1918734" indent="0">
              <a:buNone/>
              <a:defRPr sz="1425"/>
            </a:lvl7pPr>
            <a:lvl8pPr marL="2238524" indent="0">
              <a:buNone/>
              <a:defRPr sz="1425"/>
            </a:lvl8pPr>
            <a:lvl9pPr marL="2558314" indent="0">
              <a:buNone/>
              <a:defRPr sz="1425"/>
            </a:lvl9pPr>
          </a:lstStyle>
          <a:p>
            <a:pPr lvl="0"/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/>
            </a:r>
            <a:br>
              <a:rPr lang="en-US" noProof="0" dirty="0" smtClean="0"/>
            </a:br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251177" y="4396588"/>
            <a:ext cx="3384551" cy="193899"/>
          </a:xfrm>
        </p:spPr>
        <p:txBody>
          <a:bodyPr lIns="0" tIns="0" rIns="0" bIns="0" anchor="b" anchorCtr="0">
            <a:spAutoFit/>
          </a:bodyPr>
          <a:lstStyle>
            <a:lvl1pPr marL="162000" indent="-162000">
              <a:spcBef>
                <a:spcPts val="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Enter picture caption here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969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1"/>
          </p:nvPr>
        </p:nvSpPr>
        <p:spPr>
          <a:xfrm>
            <a:off x="251520" y="1117160"/>
            <a:ext cx="4320480" cy="162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4573523" y="1117160"/>
            <a:ext cx="4320480" cy="162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0" name="Content Placeholder 8"/>
          <p:cNvSpPr>
            <a:spLocks noGrp="1"/>
          </p:cNvSpPr>
          <p:nvPr>
            <p:ph sz="quarter" idx="13"/>
          </p:nvPr>
        </p:nvSpPr>
        <p:spPr>
          <a:xfrm>
            <a:off x="4573523" y="2740208"/>
            <a:ext cx="4320480" cy="162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251520" y="2740208"/>
            <a:ext cx="4320480" cy="16200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849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851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70015"/>
            <a:ext cx="7886700" cy="2857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 descr="Text Box containing the classification of the presentation" title="Classification"/>
          <p:cNvSpPr>
            <a:spLocks noGrp="1"/>
          </p:cNvSpPr>
          <p:nvPr>
            <p:ph type="ftr" sz="quarter" idx="3"/>
          </p:nvPr>
        </p:nvSpPr>
        <p:spPr>
          <a:xfrm>
            <a:off x="1403649" y="4601371"/>
            <a:ext cx="7478588" cy="274637"/>
          </a:xfrm>
          <a:prstGeom prst="rect">
            <a:avLst/>
          </a:prstGeom>
        </p:spPr>
        <p:txBody>
          <a:bodyPr vert="horz" wrap="square" lIns="91440" tIns="45720" rIns="36000" bIns="45720" rtlCol="0" anchor="ctr">
            <a:normAutofit/>
          </a:bodyPr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CLASSIFICATION</a:t>
            </a:r>
            <a:endParaRPr lang="en-GB" dirty="0"/>
          </a:p>
        </p:txBody>
      </p:sp>
      <p:sp>
        <p:nvSpPr>
          <p:cNvPr id="9" name="Rectangle 8"/>
          <p:cNvSpPr/>
          <p:nvPr userDrawn="1"/>
        </p:nvSpPr>
        <p:spPr bwMode="hidden">
          <a:xfrm>
            <a:off x="0" y="-672"/>
            <a:ext cx="9144000" cy="755175"/>
          </a:xfrm>
          <a:prstGeom prst="rect">
            <a:avLst/>
          </a:prstGeom>
          <a:solidFill>
            <a:srgbClr val="1302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0" rtlCol="0" anchor="ctr">
            <a:normAutofit/>
          </a:bodyPr>
          <a:lstStyle/>
          <a:p>
            <a:pPr algn="ctr"/>
            <a:endParaRPr lang="en-GB" sz="1275"/>
          </a:p>
        </p:txBody>
      </p:sp>
      <p:pic>
        <p:nvPicPr>
          <p:cNvPr id="10" name="Picture 3"/>
          <p:cNvPicPr>
            <a:picLocks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black">
          <a:xfrm>
            <a:off x="7308305" y="246113"/>
            <a:ext cx="1587841" cy="28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Placeholder 3"/>
          <p:cNvSpPr>
            <a:spLocks noGrp="1"/>
          </p:cNvSpPr>
          <p:nvPr userDrawn="1">
            <p:ph type="title"/>
          </p:nvPr>
        </p:nvSpPr>
        <p:spPr bwMode="black">
          <a:xfrm>
            <a:off x="36256" y="50535"/>
            <a:ext cx="6840000" cy="649007"/>
          </a:xfrm>
          <a:prstGeom prst="rect">
            <a:avLst/>
          </a:prstGeom>
          <a:ln>
            <a:noFill/>
          </a:ln>
        </p:spPr>
        <p:txBody>
          <a:bodyPr vert="horz" lIns="36000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821710" y="4375018"/>
            <a:ext cx="2057400" cy="2117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5E06E-8463-49C0-8B6A-3B9E03BCC4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72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1" r:id="rId2"/>
    <p:sldLayoutId id="2147483699" r:id="rId3"/>
    <p:sldLayoutId id="2147483701" r:id="rId4"/>
    <p:sldLayoutId id="2147483706" r:id="rId5"/>
    <p:sldLayoutId id="2147483703" r:id="rId6"/>
    <p:sldLayoutId id="2147483710" r:id="rId7"/>
    <p:sldLayoutId id="2147483720" r:id="rId8"/>
    <p:sldLayoutId id="2147483719" r:id="rId9"/>
    <p:sldLayoutId id="2147483715" r:id="rId10"/>
    <p:sldLayoutId id="2147483716" r:id="rId11"/>
    <p:sldLayoutId id="2147483717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lang="en-GB" sz="2000" kern="1200" dirty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lang="en-US" sz="20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4386" indent="-214313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0000"/>
        <a:buFont typeface="Arial" panose="020B0604020202020204" pitchFamily="34" charset="0"/>
        <a:buChar char="–"/>
        <a:defRPr lang="en-US" sz="1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0000"/>
        <a:buFont typeface="Arial" panose="020B0604020202020204" pitchFamily="34" charset="0"/>
        <a:buChar char="•"/>
        <a:defRPr lang="en-US" sz="18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0000"/>
        <a:buFont typeface="Arial" panose="020B0604020202020204" pitchFamily="34" charset="0"/>
        <a:buChar char="–"/>
        <a:defRPr lang="en-US" sz="1400" kern="120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Clr>
          <a:schemeClr val="accent1"/>
        </a:buClr>
        <a:buSzPct val="110000"/>
        <a:buFont typeface="Arial" panose="020B0604020202020204" pitchFamily="34" charset="0"/>
        <a:buChar char="»"/>
        <a:defRPr lang="en-GB" sz="11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-3967" y="2931790"/>
            <a:ext cx="9144000" cy="1656184"/>
          </a:xfrm>
        </p:spPr>
        <p:txBody>
          <a:bodyPr>
            <a:normAutofit/>
          </a:bodyPr>
          <a:lstStyle/>
          <a:p>
            <a:r>
              <a:rPr lang="en-GB" dirty="0" err="1" smtClean="0"/>
              <a:t>Lyds</a:t>
            </a:r>
            <a:r>
              <a:rPr lang="en-GB" dirty="0" smtClean="0"/>
              <a:t> Smith</a:t>
            </a:r>
          </a:p>
          <a:p>
            <a:r>
              <a:rPr lang="en-GB" dirty="0" smtClean="0"/>
              <a:t>Joint Analysis and Decision Support </a:t>
            </a:r>
            <a:r>
              <a:rPr lang="en-GB" dirty="0" smtClean="0"/>
              <a:t>Group</a:t>
            </a:r>
          </a:p>
          <a:p>
            <a:endParaRPr lang="en-GB" dirty="0"/>
          </a:p>
          <a:p>
            <a:r>
              <a:rPr lang="en-GB" dirty="0" smtClean="0"/>
              <a:t>40 ISMOR, July 2023</a:t>
            </a:r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1707653"/>
            <a:ext cx="9144000" cy="847695"/>
          </a:xfrm>
        </p:spPr>
        <p:txBody>
          <a:bodyPr>
            <a:normAutofit fontScale="90000"/>
          </a:bodyPr>
          <a:lstStyle/>
          <a:p>
            <a:r>
              <a:rPr lang="en-GB" sz="2400" b="1" dirty="0"/>
              <a:t>Application of a </a:t>
            </a:r>
            <a:r>
              <a:rPr lang="en-GB" sz="2400" b="1" dirty="0" smtClean="0"/>
              <a:t>Novel </a:t>
            </a:r>
            <a:r>
              <a:rPr lang="en-GB" sz="2400" b="1" dirty="0"/>
              <a:t>T</a:t>
            </a:r>
            <a:r>
              <a:rPr lang="en-GB" sz="2400" b="1" dirty="0" smtClean="0"/>
              <a:t>echnique </a:t>
            </a:r>
            <a:r>
              <a:rPr lang="en-GB" sz="2400" b="1" dirty="0"/>
              <a:t>to </a:t>
            </a:r>
            <a:r>
              <a:rPr lang="en-GB" sz="2400" b="1" dirty="0" smtClean="0"/>
              <a:t>Help </a:t>
            </a:r>
            <a:r>
              <a:rPr lang="en-GB" sz="2400" b="1" dirty="0"/>
              <a:t>D</a:t>
            </a:r>
            <a:r>
              <a:rPr lang="en-GB" sz="2400" b="1" dirty="0" smtClean="0"/>
              <a:t>etermine </a:t>
            </a:r>
            <a:r>
              <a:rPr lang="en-GB" sz="2400" b="1" dirty="0"/>
              <a:t>M</a:t>
            </a:r>
            <a:r>
              <a:rPr lang="en-GB" sz="2400" b="1" dirty="0" smtClean="0"/>
              <a:t>ission </a:t>
            </a:r>
            <a:r>
              <a:rPr lang="en-GB" sz="2400" b="1" dirty="0"/>
              <a:t>S</a:t>
            </a:r>
            <a:r>
              <a:rPr lang="en-GB" sz="2400" b="1" dirty="0" smtClean="0"/>
              <a:t>uccess </a:t>
            </a:r>
            <a:r>
              <a:rPr lang="en-GB" sz="2400" b="1" dirty="0"/>
              <a:t>in </a:t>
            </a:r>
            <a:r>
              <a:rPr lang="en-GB" sz="2400" b="1" dirty="0" smtClean="0"/>
              <a:t>Computational </a:t>
            </a:r>
            <a:r>
              <a:rPr lang="en-GB" sz="2400" b="1" dirty="0" smtClean="0"/>
              <a:t>Multi-Mission </a:t>
            </a:r>
            <a:r>
              <a:rPr lang="en-GB" sz="2400" b="1" dirty="0"/>
              <a:t>M</a:t>
            </a:r>
            <a:r>
              <a:rPr lang="en-GB" sz="2400" b="1" dirty="0" smtClean="0"/>
              <a:t>odelling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fld id="{A0C6AFF5-C32D-454F-8F55-EC1C1BB8BFF7}" type="datetime1">
              <a:rPr lang="en-GB" smtClean="0"/>
              <a:t>07/07/2023</a:t>
            </a:fld>
            <a:r>
              <a:rPr lang="en-GB" dirty="0" smtClean="0"/>
              <a:t>  </a:t>
            </a:r>
            <a:r>
              <a:rPr lang="en-GB" dirty="0" smtClean="0">
                <a:solidFill>
                  <a:srgbClr val="CE2256"/>
                </a:solidFill>
              </a:rPr>
              <a:t>/  </a:t>
            </a:r>
            <a:r>
              <a:rPr lang="en-GB" dirty="0" smtClean="0"/>
              <a:t>© Crown copyright  2023  Dstl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00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</a:t>
            </a:r>
            <a:r>
              <a:rPr lang="en-GB" dirty="0" smtClean="0"/>
              <a:t>imple </a:t>
            </a:r>
            <a:r>
              <a:rPr lang="en-GB" dirty="0"/>
              <a:t>S</a:t>
            </a:r>
            <a:r>
              <a:rPr lang="en-GB" dirty="0" smtClean="0"/>
              <a:t>cenario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10</a:t>
            </a:fld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624683" y="1143458"/>
            <a:ext cx="1800198" cy="2439720"/>
            <a:chOff x="5229474" y="887690"/>
            <a:chExt cx="2232248" cy="4040341"/>
          </a:xfrm>
        </p:grpSpPr>
        <p:sp>
          <p:nvSpPr>
            <p:cNvPr id="24" name="Rounded Rectangle 23"/>
            <p:cNvSpPr/>
            <p:nvPr/>
          </p:nvSpPr>
          <p:spPr>
            <a:xfrm>
              <a:off x="5229474" y="887690"/>
              <a:ext cx="2232248" cy="404034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476768" y="1907876"/>
              <a:ext cx="1764195" cy="1296144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Warehouse  A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481502" y="3357250"/>
              <a:ext cx="1764195" cy="1296144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 Generator A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81503" y="1031707"/>
              <a:ext cx="1759460" cy="968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dirty="0" smtClean="0"/>
                <a:t>Storage Depot A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806664" y="1131590"/>
            <a:ext cx="1800198" cy="2439720"/>
            <a:chOff x="5229474" y="887690"/>
            <a:chExt cx="2232248" cy="4040341"/>
          </a:xfrm>
        </p:grpSpPr>
        <p:sp>
          <p:nvSpPr>
            <p:cNvPr id="17" name="Rounded Rectangle 16"/>
            <p:cNvSpPr/>
            <p:nvPr/>
          </p:nvSpPr>
          <p:spPr>
            <a:xfrm>
              <a:off x="5229474" y="887690"/>
              <a:ext cx="2232248" cy="4040341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476768" y="1907876"/>
              <a:ext cx="1764195" cy="1296144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Warehouse  B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5481502" y="3357250"/>
              <a:ext cx="1764195" cy="1296144"/>
            </a:xfrm>
            <a:prstGeom prst="roundRect">
              <a:avLst/>
            </a:prstGeom>
            <a:solidFill>
              <a:schemeClr val="bg2"/>
            </a:solidFill>
            <a:ln w="190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Power Generator B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81503" y="1031707"/>
              <a:ext cx="1759460" cy="9684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dirty="0"/>
                <a:t>Storage Depot </a:t>
              </a:r>
              <a:r>
                <a:rPr lang="en-GB" sz="1600" dirty="0" smtClean="0"/>
                <a:t>B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050212" y="1144340"/>
            <a:ext cx="1800198" cy="2439720"/>
            <a:chOff x="6397951" y="1131590"/>
            <a:chExt cx="1800198" cy="2439720"/>
          </a:xfrm>
        </p:grpSpPr>
        <p:sp>
          <p:nvSpPr>
            <p:cNvPr id="30" name="Rounded Rectangle 29"/>
            <p:cNvSpPr/>
            <p:nvPr/>
          </p:nvSpPr>
          <p:spPr>
            <a:xfrm>
              <a:off x="6397951" y="1131590"/>
              <a:ext cx="1800198" cy="2439720"/>
            </a:xfrm>
            <a:prstGeom prst="round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597381" y="1747619"/>
              <a:ext cx="1422736" cy="78266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Weapon 1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6601199" y="2622809"/>
              <a:ext cx="1422736" cy="78266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dirty="0" smtClean="0">
                  <a:solidFill>
                    <a:schemeClr val="tx1"/>
                  </a:solidFill>
                </a:rPr>
                <a:t>Weapon 2</a:t>
              </a:r>
              <a:endParaRPr lang="en-GB" sz="1600" dirty="0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01200" y="1218553"/>
              <a:ext cx="1418918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dirty="0" smtClean="0"/>
                <a:t>Blue Fighter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38185" y="3744635"/>
            <a:ext cx="409133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dirty="0" smtClean="0"/>
              <a:t>4 weapons required in total to engage both targets fully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47818" y="2844864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6315369" y="3661998"/>
            <a:ext cx="1334299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dirty="0" smtClean="0"/>
              <a:t>Only 2 weapons available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245909" y="1897629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2063928" y="1901558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2077958" y="2828935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7489457" y="1928118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7484014" y="2828935"/>
            <a:ext cx="54387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/>
              <a:t>1</a:t>
            </a: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72976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Maker &amp; Effects Trees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11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4013192" y="3061799"/>
            <a:ext cx="1417727" cy="1882573"/>
            <a:chOff x="1547664" y="1270483"/>
            <a:chExt cx="1800198" cy="2858726"/>
          </a:xfrm>
        </p:grpSpPr>
        <p:grpSp>
          <p:nvGrpSpPr>
            <p:cNvPr id="3" name="Group 2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411001" y="1031706"/>
                <a:ext cx="1809179" cy="1044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A </a:t>
                </a: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>
              <a:off x="1547664" y="3743632"/>
              <a:ext cx="1800198" cy="3855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DEGRADE POWER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587978" y="3077231"/>
            <a:ext cx="1440160" cy="1872411"/>
            <a:chOff x="4695487" y="1267086"/>
            <a:chExt cx="1828683" cy="2843294"/>
          </a:xfrm>
        </p:grpSpPr>
        <p:grpSp>
          <p:nvGrpSpPr>
            <p:cNvPr id="16" name="Group 15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0" name="Rounded Rectangle 19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476770" y="3357249"/>
                <a:ext cx="1768930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481503" y="1031706"/>
                <a:ext cx="1759460" cy="1044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</a:t>
                </a:r>
                <a:r>
                  <a:rPr lang="en-GB" sz="1050" dirty="0" smtClean="0"/>
                  <a:t>B </a:t>
                </a:r>
                <a:endParaRPr lang="en-GB" sz="1050" dirty="0"/>
              </a:p>
            </p:txBody>
          </p:sp>
        </p:grpSp>
        <p:sp>
          <p:nvSpPr>
            <p:cNvPr id="28" name="TextBox 27"/>
            <p:cNvSpPr txBox="1"/>
            <p:nvPr/>
          </p:nvSpPr>
          <p:spPr>
            <a:xfrm>
              <a:off x="4723972" y="3724803"/>
              <a:ext cx="1800198" cy="3855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DEGRADE POWER</a:t>
              </a: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3999993" y="1030637"/>
            <a:ext cx="1417727" cy="2059544"/>
            <a:chOff x="1547664" y="1270483"/>
            <a:chExt cx="1800198" cy="3127460"/>
          </a:xfrm>
        </p:grpSpPr>
        <p:grpSp>
          <p:nvGrpSpPr>
            <p:cNvPr id="57" name="Group 56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0" name="Rounded Rectangle 59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Rounded Rectangle 60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5481504" y="1031706"/>
                <a:ext cx="1759460" cy="108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A </a:t>
                </a:r>
              </a:p>
            </p:txBody>
          </p:sp>
        </p:grpSp>
        <p:sp>
          <p:nvSpPr>
            <p:cNvPr id="58" name="TextBox 57"/>
            <p:cNvSpPr txBox="1"/>
            <p:nvPr/>
          </p:nvSpPr>
          <p:spPr>
            <a:xfrm>
              <a:off x="1547664" y="3743632"/>
              <a:ext cx="1800198" cy="6543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DESTROY FACILITY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574779" y="1046069"/>
            <a:ext cx="1440160" cy="1872411"/>
            <a:chOff x="4695487" y="1267086"/>
            <a:chExt cx="1828683" cy="2843294"/>
          </a:xfrm>
        </p:grpSpPr>
        <p:grpSp>
          <p:nvGrpSpPr>
            <p:cNvPr id="64" name="Group 63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7" name="Rounded Rectangle 66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ounded Rectangle 67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481503" y="1031706"/>
                <a:ext cx="1759460" cy="1044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</a:t>
                </a:r>
                <a:r>
                  <a:rPr lang="en-GB" sz="1050" dirty="0" smtClean="0"/>
                  <a:t>B </a:t>
                </a:r>
                <a:endParaRPr lang="en-GB" sz="1050" dirty="0"/>
              </a:p>
            </p:txBody>
          </p:sp>
        </p:grpSp>
        <p:sp>
          <p:nvSpPr>
            <p:cNvPr id="65" name="TextBox 64"/>
            <p:cNvSpPr txBox="1"/>
            <p:nvPr/>
          </p:nvSpPr>
          <p:spPr>
            <a:xfrm>
              <a:off x="4723972" y="3724803"/>
              <a:ext cx="1800198" cy="3855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NONE</a:t>
              </a:r>
              <a:endParaRPr lang="en-GB" sz="1050" dirty="0"/>
            </a:p>
          </p:txBody>
        </p:sp>
      </p:grpSp>
      <p:sp>
        <p:nvSpPr>
          <p:cNvPr id="8" name="Right Brace 7"/>
          <p:cNvSpPr/>
          <p:nvPr/>
        </p:nvSpPr>
        <p:spPr>
          <a:xfrm>
            <a:off x="7164288" y="1084495"/>
            <a:ext cx="576064" cy="354111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7660195" y="2562666"/>
            <a:ext cx="141772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 smtClean="0"/>
              <a:t>4 Solution Options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474655" y="1009055"/>
            <a:ext cx="1417727" cy="1890267"/>
            <a:chOff x="1547664" y="1270483"/>
            <a:chExt cx="1800198" cy="2870409"/>
          </a:xfrm>
        </p:grpSpPr>
        <p:grpSp>
          <p:nvGrpSpPr>
            <p:cNvPr id="100" name="Group 99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102" name="Rounded Rectangle 101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03" name="Rounded Rectangle 102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ounded Rectangle 103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5481504" y="1031706"/>
                <a:ext cx="1759460" cy="108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</a:t>
                </a:r>
                <a:r>
                  <a:rPr lang="en-GB" sz="1050" dirty="0" smtClean="0"/>
                  <a:t>A </a:t>
                </a:r>
              </a:p>
            </p:txBody>
          </p:sp>
        </p:grpSp>
        <p:sp>
          <p:nvSpPr>
            <p:cNvPr id="101" name="TextBox 100"/>
            <p:cNvSpPr txBox="1"/>
            <p:nvPr/>
          </p:nvSpPr>
          <p:spPr>
            <a:xfrm>
              <a:off x="1547664" y="3743632"/>
              <a:ext cx="1800198" cy="3972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NONE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2049441" y="1024487"/>
            <a:ext cx="1440160" cy="1880105"/>
            <a:chOff x="4695487" y="1267086"/>
            <a:chExt cx="1828683" cy="2854977"/>
          </a:xfrm>
        </p:grpSpPr>
        <p:grpSp>
          <p:nvGrpSpPr>
            <p:cNvPr id="107" name="Group 106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109" name="Rounded Rectangle 108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0" name="Rounded Rectangle 109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Rounded Rectangle 110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5481503" y="1031706"/>
                <a:ext cx="1759460" cy="108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B</a:t>
                </a:r>
              </a:p>
            </p:txBody>
          </p:sp>
        </p:grpSp>
        <p:sp>
          <p:nvSpPr>
            <p:cNvPr id="108" name="TextBox 107"/>
            <p:cNvSpPr txBox="1"/>
            <p:nvPr/>
          </p:nvSpPr>
          <p:spPr>
            <a:xfrm>
              <a:off x="4723972" y="3724803"/>
              <a:ext cx="1800198" cy="3972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NONE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82416" y="3046367"/>
            <a:ext cx="1417727" cy="1890267"/>
            <a:chOff x="1547664" y="1270483"/>
            <a:chExt cx="1800198" cy="2870409"/>
          </a:xfrm>
        </p:grpSpPr>
        <p:grpSp>
          <p:nvGrpSpPr>
            <p:cNvPr id="114" name="Group 113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116" name="Rounded Rectangle 115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7" name="Rounded Rectangle 116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Rounded Rectangle 117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5481504" y="1031706"/>
                <a:ext cx="1759460" cy="10835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A </a:t>
                </a:r>
              </a:p>
            </p:txBody>
          </p:sp>
        </p:grpSp>
        <p:sp>
          <p:nvSpPr>
            <p:cNvPr id="115" name="TextBox 114"/>
            <p:cNvSpPr txBox="1"/>
            <p:nvPr/>
          </p:nvSpPr>
          <p:spPr>
            <a:xfrm>
              <a:off x="1547664" y="3743632"/>
              <a:ext cx="1800198" cy="3972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 smtClean="0"/>
                <a:t>NONE</a:t>
              </a: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2057202" y="3061799"/>
            <a:ext cx="1440159" cy="2049382"/>
            <a:chOff x="4695487" y="1267086"/>
            <a:chExt cx="1828682" cy="3112029"/>
          </a:xfrm>
        </p:grpSpPr>
        <p:grpSp>
          <p:nvGrpSpPr>
            <p:cNvPr id="121" name="Group 120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123" name="Rounded Rectangle 122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2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24" name="Rounded Rectangle 123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Rounded Rectangle 124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2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5481503" y="1031706"/>
                <a:ext cx="1759460" cy="1044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050" dirty="0"/>
                  <a:t>Storage Depot </a:t>
                </a:r>
                <a:r>
                  <a:rPr lang="en-GB" sz="1050" dirty="0" smtClean="0"/>
                  <a:t>B </a:t>
                </a:r>
                <a:endParaRPr lang="en-GB" sz="1050" dirty="0"/>
              </a:p>
            </p:txBody>
          </p:sp>
        </p:grpSp>
        <p:sp>
          <p:nvSpPr>
            <p:cNvPr id="122" name="TextBox 121"/>
            <p:cNvSpPr txBox="1"/>
            <p:nvPr/>
          </p:nvSpPr>
          <p:spPr>
            <a:xfrm>
              <a:off x="4723971" y="3724804"/>
              <a:ext cx="1800198" cy="65431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050" dirty="0"/>
                <a:t>DESTROY FACILITY</a:t>
              </a:r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-53005" y="1623920"/>
            <a:ext cx="54983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 smtClean="0"/>
              <a:t>S 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957991" y="1689536"/>
            <a:ext cx="54983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 smtClean="0"/>
              <a:t>S 2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-53005" y="3680411"/>
            <a:ext cx="54983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 smtClean="0"/>
              <a:t>S 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957990" y="3642202"/>
            <a:ext cx="54983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600" b="1" dirty="0" smtClean="0"/>
              <a:t>S 4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7889701" y="3841926"/>
            <a:ext cx="983499" cy="476892"/>
          </a:xfrm>
          <a:prstGeom prst="roundRect">
            <a:avLst/>
          </a:prstGeom>
          <a:solidFill>
            <a:schemeClr val="bg2">
              <a:lumMod val="6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Engaged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75" name="Rounded Rectangle 74"/>
          <p:cNvSpPr/>
          <p:nvPr/>
        </p:nvSpPr>
        <p:spPr>
          <a:xfrm>
            <a:off x="7889701" y="3234893"/>
            <a:ext cx="983499" cy="4768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Not engaged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8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12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987574"/>
            <a:ext cx="835292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Force Mix Score is a way of summarizing how effective a mission has been at engaging compound targets, compared to the total number of compound targets in the mission. 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97658" y="3330363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675358" y="2043942"/>
                <a:ext cx="2549128" cy="7789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𝐹𝑀𝑆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5358" y="2043942"/>
                <a:ext cx="2549128" cy="7789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788024" y="2345094"/>
                <a:ext cx="788806" cy="8712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345094"/>
                <a:ext cx="788806" cy="871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 flipV="1">
            <a:off x="4338696" y="2154051"/>
            <a:ext cx="810676" cy="875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2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13</a:t>
            </a:fld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2562015" y="3351834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8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"/>
    </mc:Choice>
    <mc:Fallback xmlns="">
      <p:transition spd="slow" advClick="0" advTm="3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83951E-6 L -0.1309 -2.83951E-6 C -0.18976 -2.83951E-6 -0.26163 -0.12963 -0.26163 -0.23333 L -0.26163 -0.4660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90" y="-233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14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solidFill>
                <a:schemeClr val="bg2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662126" y="2025688"/>
            <a:ext cx="3603161" cy="1952730"/>
            <a:chOff x="3347864" y="1657887"/>
            <a:chExt cx="3982179" cy="2451588"/>
          </a:xfrm>
        </p:grpSpPr>
        <p:grpSp>
          <p:nvGrpSpPr>
            <p:cNvPr id="63" name="Group 62"/>
            <p:cNvGrpSpPr/>
            <p:nvPr/>
          </p:nvGrpSpPr>
          <p:grpSpPr>
            <a:xfrm>
              <a:off x="3347864" y="1669755"/>
              <a:ext cx="1800198" cy="2439720"/>
              <a:chOff x="5229474" y="887690"/>
              <a:chExt cx="2232248" cy="4040341"/>
            </a:xfrm>
          </p:grpSpPr>
          <p:sp>
            <p:nvSpPr>
              <p:cNvPr id="64" name="Rounded Rectangle 63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5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65" name="Rounded Rectangle 64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500" dirty="0" smtClean="0">
                    <a:solidFill>
                      <a:schemeClr val="tx1"/>
                    </a:solidFill>
                  </a:rPr>
                  <a:t>Warehouse  A</a:t>
                </a:r>
                <a:endParaRPr lang="en-GB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500" dirty="0" smtClean="0">
                    <a:solidFill>
                      <a:schemeClr val="tx1"/>
                    </a:solidFill>
                  </a:rPr>
                  <a:t>Power Generator A</a:t>
                </a:r>
                <a:endParaRPr lang="en-GB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481503" y="1031708"/>
                <a:ext cx="1759459" cy="959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200" dirty="0"/>
                  <a:t>Storage Depot A 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529845" y="1657887"/>
              <a:ext cx="1800198" cy="2439720"/>
              <a:chOff x="5229474" y="887690"/>
              <a:chExt cx="2232248" cy="4040341"/>
            </a:xfrm>
          </p:grpSpPr>
          <p:sp>
            <p:nvSpPr>
              <p:cNvPr id="69" name="Rounded Rectangle 68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5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0" name="Rounded Rectangle 69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5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1" name="Rounded Rectangle 70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500" dirty="0" smtClean="0">
                    <a:solidFill>
                      <a:schemeClr val="tx1"/>
                    </a:solidFill>
                  </a:rPr>
                  <a:t>Power Generator B</a:t>
                </a:r>
                <a:endParaRPr lang="en-GB" sz="15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5481503" y="1031708"/>
                <a:ext cx="1759459" cy="959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200" dirty="0"/>
                  <a:t>Storage Depot </a:t>
                </a:r>
                <a:r>
                  <a:rPr lang="en-GB" sz="1200" dirty="0" smtClean="0"/>
                  <a:t>B </a:t>
                </a:r>
                <a:endParaRPr lang="en-GB" sz="1200" dirty="0"/>
              </a:p>
            </p:txBody>
          </p:sp>
        </p:grpSp>
      </p:grpSp>
      <p:sp>
        <p:nvSpPr>
          <p:cNvPr id="5" name="TextBox 4"/>
          <p:cNvSpPr txBox="1"/>
          <p:nvPr/>
        </p:nvSpPr>
        <p:spPr>
          <a:xfrm>
            <a:off x="1476060" y="2686131"/>
            <a:ext cx="25922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r>
              <a:rPr lang="en-GB" dirty="0" smtClean="0"/>
              <a:t>Our scenario has 2 compound targets</a:t>
            </a:r>
          </a:p>
        </p:txBody>
      </p:sp>
    </p:spTree>
    <p:extLst>
      <p:ext uri="{BB962C8B-B14F-4D97-AF65-F5344CB8AC3E}">
        <p14:creationId xmlns:p14="http://schemas.microsoft.com/office/powerpoint/2010/main" val="347414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15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607663" y="2052109"/>
            <a:ext cx="1584176" cy="125264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FULLY SERVICED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95547" y="2060702"/>
            <a:ext cx="1584176" cy="125264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PARTIALLY SERVICED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383431" y="2060702"/>
            <a:ext cx="1584176" cy="125264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NOT ENGAGED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003707" y="3838714"/>
            <a:ext cx="792088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11" name="Rounded Rectangle 10"/>
          <p:cNvSpPr/>
          <p:nvPr/>
        </p:nvSpPr>
        <p:spPr>
          <a:xfrm>
            <a:off x="4891591" y="3844395"/>
            <a:ext cx="792088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1/5</a:t>
            </a:r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6779475" y="3844395"/>
            <a:ext cx="792088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</a:t>
            </a:r>
          </a:p>
        </p:txBody>
      </p:sp>
      <p:sp>
        <p:nvSpPr>
          <p:cNvPr id="13" name="Right Arrow 12"/>
          <p:cNvSpPr/>
          <p:nvPr/>
        </p:nvSpPr>
        <p:spPr>
          <a:xfrm rot="5400000">
            <a:off x="3197709" y="3393151"/>
            <a:ext cx="404084" cy="36004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ight Arrow 13"/>
          <p:cNvSpPr/>
          <p:nvPr/>
        </p:nvSpPr>
        <p:spPr>
          <a:xfrm rot="5400000">
            <a:off x="5085593" y="3408870"/>
            <a:ext cx="404084" cy="36004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ight Arrow 14"/>
          <p:cNvSpPr/>
          <p:nvPr/>
        </p:nvSpPr>
        <p:spPr>
          <a:xfrm rot="5400000">
            <a:off x="6973477" y="3388332"/>
            <a:ext cx="404084" cy="36004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679546" y="3838714"/>
            <a:ext cx="1448205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bg2"/>
                </a:solidFill>
              </a:rPr>
              <a:t>Service value</a:t>
            </a:r>
            <a:endParaRPr lang="en-GB" b="1" dirty="0">
              <a:solidFill>
                <a:schemeClr val="bg2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0837" y="2302184"/>
            <a:ext cx="1665624" cy="769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Engagement level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2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16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501708" y="1217352"/>
            <a:ext cx="1665624" cy="769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Engagement level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888786" y="1024942"/>
            <a:ext cx="7376582" cy="3921245"/>
            <a:chOff x="1351646" y="1049535"/>
            <a:chExt cx="7376582" cy="3921245"/>
          </a:xfrm>
        </p:grpSpPr>
        <p:sp>
          <p:nvSpPr>
            <p:cNvPr id="5" name="Rounded Rectangle 4"/>
            <p:cNvSpPr/>
            <p:nvPr/>
          </p:nvSpPr>
          <p:spPr>
            <a:xfrm>
              <a:off x="5076371" y="1049535"/>
              <a:ext cx="1584176" cy="125264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FULLY SERVICED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025905" y="3371862"/>
              <a:ext cx="792088" cy="64807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</a:t>
              </a:r>
              <a:endParaRPr lang="en-GB" dirty="0"/>
            </a:p>
          </p:txBody>
        </p:sp>
        <p:sp>
          <p:nvSpPr>
            <p:cNvPr id="13" name="Right Arrow 12"/>
            <p:cNvSpPr/>
            <p:nvPr/>
          </p:nvSpPr>
          <p:spPr>
            <a:xfrm rot="7416898">
              <a:off x="4777294" y="2293253"/>
              <a:ext cx="404084" cy="36004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351646" y="3371862"/>
              <a:ext cx="1448205" cy="64807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Service value</a:t>
              </a:r>
              <a:endParaRPr lang="en-GB" b="1" dirty="0"/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3978801" y="2699671"/>
              <a:ext cx="1460175" cy="2271109"/>
              <a:chOff x="4306393" y="2734918"/>
              <a:chExt cx="1460175" cy="2271109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4306393" y="2734918"/>
                <a:ext cx="1460175" cy="1992455"/>
                <a:chOff x="5229474" y="887690"/>
                <a:chExt cx="2232248" cy="4040341"/>
              </a:xfrm>
            </p:grpSpPr>
            <p:sp>
              <p:nvSpPr>
                <p:cNvPr id="20" name="Rounded Rectangle 19"/>
                <p:cNvSpPr/>
                <p:nvPr/>
              </p:nvSpPr>
              <p:spPr>
                <a:xfrm>
                  <a:off x="5229474" y="887690"/>
                  <a:ext cx="2232248" cy="404034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>
                    <a:solidFill>
                      <a:schemeClr val="accent2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1" name="Rounded Rectangle 20"/>
                <p:cNvSpPr/>
                <p:nvPr/>
              </p:nvSpPr>
              <p:spPr>
                <a:xfrm>
                  <a:off x="5476768" y="1907876"/>
                  <a:ext cx="1764195" cy="1296144"/>
                </a:xfrm>
                <a:prstGeom prst="roundRect">
                  <a:avLst/>
                </a:prstGeom>
                <a:solidFill>
                  <a:schemeClr val="bg2">
                    <a:lumMod val="65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solidFill>
                        <a:schemeClr val="tx1"/>
                      </a:solidFill>
                    </a:rPr>
                    <a:t>Warehouse  </a:t>
                  </a:r>
                  <a:endParaRPr lang="en-GB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Rounded Rectangle 21"/>
                <p:cNvSpPr/>
                <p:nvPr/>
              </p:nvSpPr>
              <p:spPr>
                <a:xfrm>
                  <a:off x="5481502" y="3357250"/>
                  <a:ext cx="1764195" cy="1296144"/>
                </a:xfrm>
                <a:prstGeom prst="roundRect">
                  <a:avLst/>
                </a:prstGeom>
                <a:solidFill>
                  <a:schemeClr val="bg2">
                    <a:lumMod val="65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solidFill>
                        <a:schemeClr val="tx1"/>
                      </a:solidFill>
                    </a:rPr>
                    <a:t>Power Generator </a:t>
                  </a:r>
                  <a:endParaRPr lang="en-GB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5481503" y="1031708"/>
                  <a:ext cx="1759460" cy="936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1200" dirty="0" smtClean="0"/>
                    <a:t>Storage Depot</a:t>
                  </a:r>
                </a:p>
              </p:txBody>
            </p:sp>
          </p:grpSp>
          <p:sp>
            <p:nvSpPr>
              <p:cNvPr id="29" name="TextBox 28"/>
              <p:cNvSpPr txBox="1"/>
              <p:nvPr/>
            </p:nvSpPr>
            <p:spPr>
              <a:xfrm>
                <a:off x="4306393" y="4754674"/>
                <a:ext cx="1460175" cy="2513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400" dirty="0" smtClean="0"/>
                  <a:t>DESTROY</a:t>
                </a: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6337205" y="2705612"/>
              <a:ext cx="1483279" cy="2258506"/>
              <a:chOff x="6268223" y="2732144"/>
              <a:chExt cx="1483279" cy="2258506"/>
            </a:xfrm>
          </p:grpSpPr>
          <p:grpSp>
            <p:nvGrpSpPr>
              <p:cNvPr id="24" name="Group 23"/>
              <p:cNvGrpSpPr/>
              <p:nvPr/>
            </p:nvGrpSpPr>
            <p:grpSpPr>
              <a:xfrm>
                <a:off x="6268223" y="2732144"/>
                <a:ext cx="1460175" cy="1992455"/>
                <a:chOff x="5229474" y="887690"/>
                <a:chExt cx="2232248" cy="4040341"/>
              </a:xfrm>
            </p:grpSpPr>
            <p:sp>
              <p:nvSpPr>
                <p:cNvPr id="25" name="Rounded Rectangle 24"/>
                <p:cNvSpPr/>
                <p:nvPr/>
              </p:nvSpPr>
              <p:spPr>
                <a:xfrm>
                  <a:off x="5229474" y="887690"/>
                  <a:ext cx="2232248" cy="404034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400">
                    <a:solidFill>
                      <a:schemeClr val="accent2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26" name="Rounded Rectangle 25"/>
                <p:cNvSpPr/>
                <p:nvPr/>
              </p:nvSpPr>
              <p:spPr>
                <a:xfrm>
                  <a:off x="5476768" y="1907876"/>
                  <a:ext cx="1764195" cy="1296144"/>
                </a:xfrm>
                <a:prstGeom prst="roundRect">
                  <a:avLst/>
                </a:prstGeom>
                <a:solidFill>
                  <a:schemeClr val="bg2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solidFill>
                        <a:schemeClr val="tx1"/>
                      </a:solidFill>
                    </a:rPr>
                    <a:t>Warehouse  </a:t>
                  </a:r>
                  <a:endParaRPr lang="en-GB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7" name="Rounded Rectangle 26"/>
                <p:cNvSpPr/>
                <p:nvPr/>
              </p:nvSpPr>
              <p:spPr>
                <a:xfrm>
                  <a:off x="5481502" y="3357250"/>
                  <a:ext cx="1764195" cy="1296144"/>
                </a:xfrm>
                <a:prstGeom prst="roundRect">
                  <a:avLst/>
                </a:prstGeom>
                <a:solidFill>
                  <a:schemeClr val="bg2">
                    <a:lumMod val="65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400" dirty="0" smtClean="0">
                      <a:solidFill>
                        <a:schemeClr val="tx1"/>
                      </a:solidFill>
                    </a:rPr>
                    <a:t>Power Generator </a:t>
                  </a:r>
                  <a:endParaRPr lang="en-GB" sz="14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5481503" y="1031708"/>
                  <a:ext cx="1759460" cy="9361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1200" dirty="0"/>
                    <a:t>Storage Depot</a:t>
                  </a:r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6291327" y="4739297"/>
                <a:ext cx="1460175" cy="25135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400" dirty="0" smtClean="0"/>
                  <a:t>DEGRADE</a:t>
                </a:r>
              </a:p>
            </p:txBody>
          </p:sp>
        </p:grpSp>
        <p:sp>
          <p:nvSpPr>
            <p:cNvPr id="34" name="Right Arrow 33"/>
            <p:cNvSpPr/>
            <p:nvPr/>
          </p:nvSpPr>
          <p:spPr>
            <a:xfrm rot="3630099">
              <a:off x="6551449" y="2286673"/>
              <a:ext cx="404084" cy="360040"/>
            </a:xfrm>
            <a:prstGeom prst="rightArrow">
              <a:avLst/>
            </a:prstGeom>
            <a:solidFill>
              <a:schemeClr val="tx1"/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7936140" y="3314640"/>
              <a:ext cx="792088" cy="64807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1</a:t>
              </a:r>
              <a:endParaRPr lang="en-GB" dirty="0"/>
            </a:p>
          </p:txBody>
        </p:sp>
      </p:grpSp>
      <p:sp>
        <p:nvSpPr>
          <p:cNvPr id="31" name="Rounded Rectangle 30"/>
          <p:cNvSpPr/>
          <p:nvPr/>
        </p:nvSpPr>
        <p:spPr>
          <a:xfrm>
            <a:off x="165820" y="2746099"/>
            <a:ext cx="983499" cy="476892"/>
          </a:xfrm>
          <a:prstGeom prst="roundRect">
            <a:avLst/>
          </a:prstGeom>
          <a:solidFill>
            <a:schemeClr val="bg2">
              <a:lumMod val="6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Engaged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165820" y="2139066"/>
            <a:ext cx="983499" cy="4768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Not engaged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15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17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6501708" y="1217352"/>
            <a:ext cx="1665624" cy="769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Engagement level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613511" y="1024942"/>
            <a:ext cx="1584176" cy="125264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PARTIALLY SERVICED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130198" y="3610170"/>
            <a:ext cx="1448205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Service value</a:t>
            </a:r>
            <a:endParaRPr lang="en-GB" b="1" dirty="0"/>
          </a:p>
        </p:txBody>
      </p:sp>
      <p:grpSp>
        <p:nvGrpSpPr>
          <p:cNvPr id="33" name="Group 32"/>
          <p:cNvGrpSpPr/>
          <p:nvPr/>
        </p:nvGrpSpPr>
        <p:grpSpPr>
          <a:xfrm>
            <a:off x="4663959" y="2812696"/>
            <a:ext cx="1483279" cy="2314930"/>
            <a:chOff x="6268223" y="2732144"/>
            <a:chExt cx="1483279" cy="2314930"/>
          </a:xfrm>
        </p:grpSpPr>
        <p:grpSp>
          <p:nvGrpSpPr>
            <p:cNvPr id="24" name="Group 23"/>
            <p:cNvGrpSpPr/>
            <p:nvPr/>
          </p:nvGrpSpPr>
          <p:grpSpPr>
            <a:xfrm>
              <a:off x="6268223" y="2732144"/>
              <a:ext cx="1460175" cy="1992455"/>
              <a:chOff x="5229474" y="887690"/>
              <a:chExt cx="2232248" cy="4040341"/>
            </a:xfrm>
          </p:grpSpPr>
          <p:sp>
            <p:nvSpPr>
              <p:cNvPr id="25" name="Rounded Rectangle 24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6" name="Rounded Rectangle 25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Warehouse  </a:t>
                </a: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chemeClr val="tx1"/>
                    </a:solidFill>
                  </a:rPr>
                  <a:t>Power Generator </a:t>
                </a:r>
                <a:endParaRPr lang="en-GB" sz="14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5481503" y="1031708"/>
                <a:ext cx="1759460" cy="936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200" dirty="0"/>
                  <a:t>Storage Depot</a:t>
                </a:r>
              </a:p>
            </p:txBody>
          </p:sp>
        </p:grpSp>
        <p:sp>
          <p:nvSpPr>
            <p:cNvPr id="30" name="TextBox 29"/>
            <p:cNvSpPr txBox="1"/>
            <p:nvPr/>
          </p:nvSpPr>
          <p:spPr>
            <a:xfrm>
              <a:off x="6291327" y="4739297"/>
              <a:ext cx="146017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endParaRPr lang="en-GB" sz="1400" dirty="0" smtClean="0"/>
            </a:p>
          </p:txBody>
        </p:sp>
      </p:grpSp>
      <p:sp>
        <p:nvSpPr>
          <p:cNvPr id="34" name="Right Arrow 33"/>
          <p:cNvSpPr/>
          <p:nvPr/>
        </p:nvSpPr>
        <p:spPr>
          <a:xfrm rot="5400000">
            <a:off x="5192004" y="2359104"/>
            <a:ext cx="404084" cy="360040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3725137" y="3610170"/>
            <a:ext cx="792088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1/5</a:t>
            </a:r>
            <a:endParaRPr lang="en-GB" dirty="0"/>
          </a:p>
        </p:txBody>
      </p:sp>
      <p:sp>
        <p:nvSpPr>
          <p:cNvPr id="18" name="Rounded Rectangle 17"/>
          <p:cNvSpPr/>
          <p:nvPr/>
        </p:nvSpPr>
        <p:spPr>
          <a:xfrm>
            <a:off x="165820" y="2746099"/>
            <a:ext cx="983499" cy="476892"/>
          </a:xfrm>
          <a:prstGeom prst="roundRect">
            <a:avLst/>
          </a:prstGeom>
          <a:solidFill>
            <a:schemeClr val="bg2">
              <a:lumMod val="6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Engaged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5820" y="2139066"/>
            <a:ext cx="983499" cy="4768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Not engaged</a:t>
            </a:r>
            <a:endParaRPr lang="en-GB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430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18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 = number of compound targets in the 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mission</a:t>
            </a:r>
            <a:endParaRPr lang="en-GB" sz="1600" dirty="0">
              <a:solidFill>
                <a:schemeClr val="bg2">
                  <a:lumMod val="65000"/>
                </a:schemeClr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en-GB" sz="1600" dirty="0" err="1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= target number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132482" y="1108722"/>
            <a:ext cx="1664414" cy="3809275"/>
            <a:chOff x="5537486" y="1218632"/>
            <a:chExt cx="1664414" cy="3809275"/>
          </a:xfrm>
        </p:grpSpPr>
        <p:sp>
          <p:nvSpPr>
            <p:cNvPr id="8" name="TextBox 7"/>
            <p:cNvSpPr txBox="1"/>
            <p:nvPr/>
          </p:nvSpPr>
          <p:spPr>
            <a:xfrm>
              <a:off x="5607552" y="4689353"/>
              <a:ext cx="1499046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dirty="0" smtClean="0"/>
                <a:t>Lowest priority</a:t>
              </a: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5983507" y="1535834"/>
              <a:ext cx="747136" cy="3120133"/>
            </a:xfrm>
            <a:prstGeom prst="up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537486" y="1218632"/>
              <a:ext cx="166441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dirty="0" smtClean="0"/>
                <a:t>Highest priority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85137" y="1632350"/>
              <a:ext cx="54387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b="1" dirty="0" smtClean="0"/>
                <a:t>4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085137" y="4249468"/>
              <a:ext cx="54387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b="1" dirty="0"/>
                <a:t>1</a:t>
              </a:r>
              <a:endParaRPr lang="en-GB" sz="1600" b="1" dirty="0" smtClean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92572" y="3266251"/>
              <a:ext cx="54387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b="1" dirty="0"/>
                <a:t>2</a:t>
              </a:r>
              <a:endParaRPr lang="en-GB" sz="1600" b="1" dirty="0" smtClean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085137" y="2438814"/>
              <a:ext cx="543875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600" b="1" dirty="0"/>
                <a:t>3</a:t>
              </a:r>
              <a:endParaRPr lang="en-GB" sz="1600" b="1" dirty="0" smtClean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372937" y="1980549"/>
            <a:ext cx="3578014" cy="2195733"/>
            <a:chOff x="2177034" y="1617448"/>
            <a:chExt cx="3901267" cy="2439720"/>
          </a:xfrm>
        </p:grpSpPr>
        <p:grpSp>
          <p:nvGrpSpPr>
            <p:cNvPr id="25" name="Group 24"/>
            <p:cNvGrpSpPr/>
            <p:nvPr/>
          </p:nvGrpSpPr>
          <p:grpSpPr>
            <a:xfrm>
              <a:off x="2177034" y="1617448"/>
              <a:ext cx="1800198" cy="2439720"/>
              <a:chOff x="5229474" y="887690"/>
              <a:chExt cx="2232248" cy="4040341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Warehouse  A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Power Generator A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481503" y="1031706"/>
                <a:ext cx="1759460" cy="96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400" dirty="0" smtClean="0"/>
                  <a:t>Storage Depot A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278103" y="1617448"/>
              <a:ext cx="1800198" cy="2439720"/>
              <a:chOff x="5229474" y="887690"/>
              <a:chExt cx="2232248" cy="4040341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600" dirty="0" smtClean="0">
                    <a:solidFill>
                      <a:schemeClr val="tx1"/>
                    </a:solidFill>
                  </a:rPr>
                  <a:t>Power Generator B</a:t>
                </a:r>
                <a:endParaRPr lang="en-GB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481503" y="1031706"/>
                <a:ext cx="1759460" cy="962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400" dirty="0" smtClean="0"/>
                  <a:t>Storage Depot B</a:t>
                </a:r>
              </a:p>
            </p:txBody>
          </p:sp>
        </p:grpSp>
      </p:grpSp>
      <p:sp>
        <p:nvSpPr>
          <p:cNvPr id="32" name="Rounded Rectangle 31"/>
          <p:cNvSpPr/>
          <p:nvPr/>
        </p:nvSpPr>
        <p:spPr>
          <a:xfrm>
            <a:off x="2812662" y="4308835"/>
            <a:ext cx="792088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780942" y="4308835"/>
            <a:ext cx="792088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62621" y="4311932"/>
            <a:ext cx="1244568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Priority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5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19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65820" y="948470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 = number of compound targets in the </a:t>
            </a:r>
            <a:r>
              <a:rPr lang="en-GB" sz="1600" dirty="0" smtClean="0">
                <a:solidFill>
                  <a:schemeClr val="bg2">
                    <a:lumMod val="65000"/>
                  </a:schemeClr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mission</a:t>
            </a:r>
            <a:endParaRPr lang="en-GB" sz="1600" dirty="0">
              <a:solidFill>
                <a:schemeClr val="bg2">
                  <a:lumMod val="65000"/>
                </a:schemeClr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= target number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936016" y="1850484"/>
            <a:ext cx="1651036" cy="25102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435480" y="2082548"/>
            <a:ext cx="689469" cy="4531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1321568" y="2067592"/>
            <a:ext cx="1244568" cy="648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Priority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066470" y="2798728"/>
            <a:ext cx="1665624" cy="76968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</a:rPr>
              <a:t>Engagement level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1186501" y="3669743"/>
            <a:ext cx="1448205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Service value</a:t>
            </a:r>
            <a:endParaRPr lang="en-GB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3422332" y="3756254"/>
            <a:ext cx="706427" cy="4587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1/5</a:t>
            </a:r>
            <a:endParaRPr lang="en-GB" dirty="0"/>
          </a:p>
        </p:txBody>
      </p:sp>
      <p:sp>
        <p:nvSpPr>
          <p:cNvPr id="37" name="Rounded Rectangle 36"/>
          <p:cNvSpPr/>
          <p:nvPr/>
        </p:nvSpPr>
        <p:spPr>
          <a:xfrm>
            <a:off x="4870066" y="1864767"/>
            <a:ext cx="1651036" cy="251025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3447460" y="2937216"/>
            <a:ext cx="678569" cy="3946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5385865" y="2082548"/>
            <a:ext cx="689469" cy="45315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5367765" y="3764401"/>
            <a:ext cx="706427" cy="458756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381693" y="2937216"/>
            <a:ext cx="678569" cy="39468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3500843" y="4480896"/>
            <a:ext cx="521381" cy="401737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0.8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5460286" y="4486084"/>
            <a:ext cx="521381" cy="401737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1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6996360" y="1091426"/>
            <a:ext cx="1664414" cy="3297034"/>
            <a:chOff x="5537486" y="1218632"/>
            <a:chExt cx="1664414" cy="3778498"/>
          </a:xfrm>
        </p:grpSpPr>
        <p:sp>
          <p:nvSpPr>
            <p:cNvPr id="45" name="TextBox 44"/>
            <p:cNvSpPr txBox="1"/>
            <p:nvPr/>
          </p:nvSpPr>
          <p:spPr>
            <a:xfrm>
              <a:off x="5607552" y="4689353"/>
              <a:ext cx="1499046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dirty="0" smtClean="0"/>
                <a:t>Lowest priority</a:t>
              </a:r>
            </a:p>
          </p:txBody>
        </p:sp>
        <p:sp>
          <p:nvSpPr>
            <p:cNvPr id="46" name="Up-Down Arrow 45"/>
            <p:cNvSpPr/>
            <p:nvPr/>
          </p:nvSpPr>
          <p:spPr>
            <a:xfrm>
              <a:off x="5983507" y="1535834"/>
              <a:ext cx="747136" cy="3120133"/>
            </a:xfrm>
            <a:prstGeom prst="upDownArrow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537486" y="1218632"/>
              <a:ext cx="1664414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dirty="0" smtClean="0"/>
                <a:t>Highest priority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085137" y="1632350"/>
              <a:ext cx="54387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b="1" dirty="0" smtClean="0"/>
                <a:t>4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085137" y="4249468"/>
              <a:ext cx="54387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b="1" dirty="0"/>
                <a:t>1</a:t>
              </a:r>
              <a:endParaRPr lang="en-GB" sz="1400" b="1" dirty="0" smtClean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6092572" y="3266251"/>
              <a:ext cx="54387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b="1" dirty="0"/>
                <a:t>2</a:t>
              </a:r>
              <a:endParaRPr lang="en-GB" sz="1400" b="1" dirty="0" smtClean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085137" y="2438814"/>
              <a:ext cx="543875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400" b="1" dirty="0"/>
                <a:t>3</a:t>
              </a:r>
              <a:endParaRPr lang="en-GB" sz="1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308869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Agenda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</a:t>
            </a:fld>
            <a:endParaRPr lang="en-GB"/>
          </a:p>
        </p:txBody>
      </p:sp>
      <p:sp>
        <p:nvSpPr>
          <p:cNvPr id="7" name="Content Placeholder 10"/>
          <p:cNvSpPr txBox="1">
            <a:spLocks/>
          </p:cNvSpPr>
          <p:nvPr/>
        </p:nvSpPr>
        <p:spPr>
          <a:xfrm>
            <a:off x="539552" y="1030762"/>
            <a:ext cx="5976664" cy="377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4386" indent="-214313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»"/>
              <a:defRPr lang="en-GB" sz="11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dirty="0" smtClean="0"/>
              <a:t>Introduction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dirty="0" smtClean="0"/>
          </a:p>
          <a:p>
            <a:pPr fontAlgn="auto">
              <a:spcAft>
                <a:spcPts val="0"/>
              </a:spcAft>
            </a:pPr>
            <a:r>
              <a:rPr lang="en-GB" dirty="0" smtClean="0"/>
              <a:t>Decision Maker</a:t>
            </a:r>
          </a:p>
          <a:p>
            <a:pPr fontAlgn="auto">
              <a:spcAft>
                <a:spcPts val="0"/>
              </a:spcAft>
            </a:pPr>
            <a:endParaRPr lang="en-GB" dirty="0" smtClean="0"/>
          </a:p>
          <a:p>
            <a:pPr fontAlgn="auto">
              <a:spcAft>
                <a:spcPts val="0"/>
              </a:spcAft>
            </a:pPr>
            <a:r>
              <a:rPr lang="en-GB" dirty="0" smtClean="0"/>
              <a:t>Effects Trees</a:t>
            </a:r>
          </a:p>
          <a:p>
            <a:pPr fontAlgn="auto">
              <a:spcAft>
                <a:spcPts val="0"/>
              </a:spcAft>
            </a:pPr>
            <a:endParaRPr lang="en-GB" dirty="0" smtClean="0"/>
          </a:p>
          <a:p>
            <a:pPr fontAlgn="auto">
              <a:spcAft>
                <a:spcPts val="0"/>
              </a:spcAft>
            </a:pPr>
            <a:r>
              <a:rPr lang="en-GB" dirty="0" smtClean="0"/>
              <a:t>Force Mix Score </a:t>
            </a:r>
          </a:p>
          <a:p>
            <a:pPr fontAlgn="auto">
              <a:spcAft>
                <a:spcPts val="0"/>
              </a:spcAft>
            </a:pPr>
            <a:endParaRPr lang="en-GB" dirty="0" smtClean="0"/>
          </a:p>
          <a:p>
            <a:pPr fontAlgn="auto">
              <a:spcAft>
                <a:spcPts val="0"/>
              </a:spcAft>
            </a:pPr>
            <a:r>
              <a:rPr lang="en-GB" dirty="0" smtClean="0"/>
              <a:t>Applications of Force Mix Score</a:t>
            </a:r>
          </a:p>
          <a:p>
            <a:pPr fontAlgn="auto">
              <a:spcAft>
                <a:spcPts val="0"/>
              </a:spcAft>
            </a:pPr>
            <a:endParaRPr lang="en-GB" dirty="0" smtClean="0"/>
          </a:p>
          <a:p>
            <a:pPr fontAlgn="auto">
              <a:spcAft>
                <a:spcPts val="0"/>
              </a:spcAft>
            </a:pPr>
            <a:r>
              <a:rPr lang="en-GB" dirty="0" smtClean="0"/>
              <a:t>Wrapping Up</a:t>
            </a:r>
          </a:p>
        </p:txBody>
      </p:sp>
    </p:spTree>
    <p:extLst>
      <p:ext uri="{BB962C8B-B14F-4D97-AF65-F5344CB8AC3E}">
        <p14:creationId xmlns:p14="http://schemas.microsoft.com/office/powerpoint/2010/main" val="151617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20</a:t>
            </a:fld>
            <a:endParaRPr lang="en-GB" dirty="0"/>
          </a:p>
        </p:txBody>
      </p:sp>
      <p:grpSp>
        <p:nvGrpSpPr>
          <p:cNvPr id="41" name="Group 40"/>
          <p:cNvGrpSpPr/>
          <p:nvPr/>
        </p:nvGrpSpPr>
        <p:grpSpPr>
          <a:xfrm>
            <a:off x="1219817" y="3545342"/>
            <a:ext cx="7293207" cy="775049"/>
            <a:chOff x="1413164" y="3636070"/>
            <a:chExt cx="5348441" cy="775049"/>
          </a:xfrm>
        </p:grpSpPr>
        <p:sp>
          <p:nvSpPr>
            <p:cNvPr id="31" name="Content Placeholder 6"/>
            <p:cNvSpPr txBox="1">
              <a:spLocks/>
            </p:cNvSpPr>
            <p:nvPr/>
          </p:nvSpPr>
          <p:spPr>
            <a:xfrm>
              <a:off x="3303252" y="4036151"/>
              <a:ext cx="3458353" cy="374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rm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sz="1700" dirty="0" smtClean="0"/>
                <a:t>Mission </a:t>
              </a:r>
              <a:r>
                <a:rPr lang="en-GB" sz="1700" b="1" dirty="0" smtClean="0"/>
                <a:t>Maximum</a:t>
              </a:r>
              <a:r>
                <a:rPr lang="en-GB" sz="1700" dirty="0" smtClean="0"/>
                <a:t> Target Engagement Score</a:t>
              </a:r>
              <a:endParaRPr lang="en-GB" sz="1700" dirty="0"/>
            </a:p>
          </p:txBody>
        </p:sp>
        <p:sp>
          <p:nvSpPr>
            <p:cNvPr id="32" name="Content Placeholder 6"/>
            <p:cNvSpPr txBox="1">
              <a:spLocks/>
            </p:cNvSpPr>
            <p:nvPr/>
          </p:nvSpPr>
          <p:spPr>
            <a:xfrm>
              <a:off x="1413164" y="3836620"/>
              <a:ext cx="1798394" cy="363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b="1" dirty="0" smtClean="0"/>
                <a:t>Force Mix Score =  </a:t>
              </a:r>
              <a:endParaRPr lang="en-GB" dirty="0"/>
            </a:p>
          </p:txBody>
        </p:sp>
        <p:sp>
          <p:nvSpPr>
            <p:cNvPr id="33" name="Content Placeholder 6"/>
            <p:cNvSpPr txBox="1">
              <a:spLocks/>
            </p:cNvSpPr>
            <p:nvPr/>
          </p:nvSpPr>
          <p:spPr>
            <a:xfrm>
              <a:off x="3268611" y="3636070"/>
              <a:ext cx="3463923" cy="314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sz="1700" dirty="0" smtClean="0"/>
                <a:t>Mission </a:t>
              </a:r>
              <a:r>
                <a:rPr lang="en-GB" sz="1700" b="1" dirty="0" smtClean="0"/>
                <a:t>Calculated </a:t>
              </a:r>
              <a:r>
                <a:rPr lang="en-GB" sz="1700" dirty="0" smtClean="0"/>
                <a:t>Target Engagement Score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3278037" y="4000397"/>
              <a:ext cx="33823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2463483" y="2251543"/>
            <a:ext cx="44785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T</a:t>
            </a:r>
            <a:r>
              <a:rPr lang="en-GB" sz="16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= number of compound targets in the mission</a:t>
            </a:r>
          </a:p>
          <a:p>
            <a:r>
              <a:rPr lang="en-GB" sz="1600" dirty="0" err="1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s</a:t>
            </a:r>
            <a:r>
              <a:rPr lang="en-GB" sz="1600" baseline="-25000" dirty="0" err="1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service value [0, 1/5, 1]</a:t>
            </a:r>
          </a:p>
          <a:p>
            <a:r>
              <a:rPr lang="en-GB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p</a:t>
            </a:r>
            <a:r>
              <a:rPr lang="en-GB" sz="1600" baseline="-25000" dirty="0" smtClean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priority value [1, 2, 3, 4]</a:t>
            </a:r>
          </a:p>
          <a:p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= target number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797745" y="1015526"/>
                <a:ext cx="2549128" cy="8080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𝐹𝑀𝑆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7745" y="1015526"/>
                <a:ext cx="2549128" cy="808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910411" y="1316678"/>
                <a:ext cx="788806" cy="8712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411" y="1316678"/>
                <a:ext cx="788806" cy="871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Connector 43"/>
          <p:cNvCxnSpPr/>
          <p:nvPr/>
        </p:nvCxnSpPr>
        <p:spPr>
          <a:xfrm flipV="1">
            <a:off x="4461083" y="1125635"/>
            <a:ext cx="810676" cy="875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77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21</a:t>
            </a:fld>
            <a:endParaRPr lang="en-GB" dirty="0"/>
          </a:p>
        </p:txBody>
      </p:sp>
      <p:grpSp>
        <p:nvGrpSpPr>
          <p:cNvPr id="38" name="Group 37"/>
          <p:cNvGrpSpPr/>
          <p:nvPr/>
        </p:nvGrpSpPr>
        <p:grpSpPr>
          <a:xfrm>
            <a:off x="4168192" y="965915"/>
            <a:ext cx="3346084" cy="1936176"/>
            <a:chOff x="2177034" y="1617448"/>
            <a:chExt cx="3901267" cy="2953707"/>
          </a:xfrm>
        </p:grpSpPr>
        <p:grpSp>
          <p:nvGrpSpPr>
            <p:cNvPr id="39" name="Group 38"/>
            <p:cNvGrpSpPr/>
            <p:nvPr/>
          </p:nvGrpSpPr>
          <p:grpSpPr>
            <a:xfrm>
              <a:off x="2177034" y="1617448"/>
              <a:ext cx="1800198" cy="2941840"/>
              <a:chOff x="717061" y="1454849"/>
              <a:chExt cx="1800198" cy="2941840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717061" y="1454849"/>
                <a:ext cx="1800198" cy="2439720"/>
                <a:chOff x="5229474" y="887690"/>
                <a:chExt cx="2232248" cy="4040341"/>
              </a:xfrm>
            </p:grpSpPr>
            <p:sp>
              <p:nvSpPr>
                <p:cNvPr id="49" name="Rounded Rectangle 48"/>
                <p:cNvSpPr/>
                <p:nvPr/>
              </p:nvSpPr>
              <p:spPr>
                <a:xfrm>
                  <a:off x="5229474" y="887690"/>
                  <a:ext cx="2232248" cy="404034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900">
                    <a:solidFill>
                      <a:schemeClr val="accent2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50" name="Rounded Rectangle 49"/>
                <p:cNvSpPr/>
                <p:nvPr/>
              </p:nvSpPr>
              <p:spPr>
                <a:xfrm>
                  <a:off x="5476768" y="1907876"/>
                  <a:ext cx="1764195" cy="129614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tx1"/>
                      </a:solidFill>
                    </a:rPr>
                    <a:t>Warehouse  A</a:t>
                  </a:r>
                  <a:endParaRPr lang="en-GB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Rounded Rectangle 50"/>
                <p:cNvSpPr/>
                <p:nvPr/>
              </p:nvSpPr>
              <p:spPr>
                <a:xfrm>
                  <a:off x="5481502" y="3357250"/>
                  <a:ext cx="1764195" cy="129614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tx1"/>
                      </a:solidFill>
                    </a:rPr>
                    <a:t>Power Generator A</a:t>
                  </a:r>
                  <a:endParaRPr lang="en-GB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5481502" y="1031708"/>
                  <a:ext cx="1759461" cy="6761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800" dirty="0" smtClean="0"/>
                    <a:t>Storage Depot A</a:t>
                  </a:r>
                </a:p>
              </p:txBody>
            </p:sp>
          </p:grpSp>
          <p:sp>
            <p:nvSpPr>
              <p:cNvPr id="48" name="TextBox 47"/>
              <p:cNvSpPr txBox="1"/>
              <p:nvPr/>
            </p:nvSpPr>
            <p:spPr>
              <a:xfrm>
                <a:off x="921704" y="3959212"/>
                <a:ext cx="1499045" cy="437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 smtClean="0"/>
                  <a:t>Priority 3</a:t>
                </a:r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>
              <a:off x="4278103" y="1617448"/>
              <a:ext cx="1800198" cy="2953707"/>
              <a:chOff x="2899042" y="1442981"/>
              <a:chExt cx="1800198" cy="2953707"/>
            </a:xfrm>
          </p:grpSpPr>
          <p:grpSp>
            <p:nvGrpSpPr>
              <p:cNvPr id="41" name="Group 40"/>
              <p:cNvGrpSpPr/>
              <p:nvPr/>
            </p:nvGrpSpPr>
            <p:grpSpPr>
              <a:xfrm>
                <a:off x="2899042" y="1442981"/>
                <a:ext cx="1800198" cy="2439720"/>
                <a:chOff x="5229474" y="887690"/>
                <a:chExt cx="2232248" cy="4040341"/>
              </a:xfrm>
            </p:grpSpPr>
            <p:sp>
              <p:nvSpPr>
                <p:cNvPr id="43" name="Rounded Rectangle 42"/>
                <p:cNvSpPr/>
                <p:nvPr/>
              </p:nvSpPr>
              <p:spPr>
                <a:xfrm>
                  <a:off x="5229474" y="887690"/>
                  <a:ext cx="2232248" cy="4040341"/>
                </a:xfrm>
                <a:prstGeom prst="roundRect">
                  <a:avLst/>
                </a:prstGeom>
                <a:solidFill>
                  <a:schemeClr val="accent1">
                    <a:lumMod val="40000"/>
                    <a:lumOff val="60000"/>
                  </a:schemeClr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900">
                    <a:solidFill>
                      <a:schemeClr val="accent2">
                        <a:lumMod val="20000"/>
                        <a:lumOff val="80000"/>
                      </a:schemeClr>
                    </a:solidFill>
                  </a:endParaRPr>
                </a:p>
              </p:txBody>
            </p:sp>
            <p:sp>
              <p:nvSpPr>
                <p:cNvPr id="44" name="Rounded Rectangle 43"/>
                <p:cNvSpPr/>
                <p:nvPr/>
              </p:nvSpPr>
              <p:spPr>
                <a:xfrm>
                  <a:off x="5476768" y="1907876"/>
                  <a:ext cx="1764195" cy="129614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tx1"/>
                      </a:solidFill>
                    </a:rPr>
                    <a:t>Warehouse  B</a:t>
                  </a:r>
                  <a:endParaRPr lang="en-GB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Rounded Rectangle 44"/>
                <p:cNvSpPr/>
                <p:nvPr/>
              </p:nvSpPr>
              <p:spPr>
                <a:xfrm>
                  <a:off x="5481502" y="3357250"/>
                  <a:ext cx="1764195" cy="1296144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chemeClr val="accent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900" dirty="0" smtClean="0">
                      <a:solidFill>
                        <a:schemeClr val="tx1"/>
                      </a:solidFill>
                    </a:rPr>
                    <a:t>Power Generator B</a:t>
                  </a:r>
                  <a:endParaRPr lang="en-GB" sz="9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5481502" y="1031708"/>
                  <a:ext cx="1759461" cy="67619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800" dirty="0" smtClean="0"/>
                    <a:t>Storage Depot B</a:t>
                  </a:r>
                </a:p>
              </p:txBody>
            </p:sp>
          </p:grpSp>
          <p:sp>
            <p:nvSpPr>
              <p:cNvPr id="42" name="TextBox 41"/>
              <p:cNvSpPr txBox="1"/>
              <p:nvPr/>
            </p:nvSpPr>
            <p:spPr>
              <a:xfrm>
                <a:off x="3098472" y="3959211"/>
                <a:ext cx="1499045" cy="4374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 smtClean="0"/>
                  <a:t>Priority 4</a:t>
                </a:r>
              </a:p>
            </p:txBody>
          </p:sp>
        </p:grpSp>
      </p:grpSp>
      <p:sp>
        <p:nvSpPr>
          <p:cNvPr id="74" name="TextBox 73"/>
          <p:cNvSpPr txBox="1"/>
          <p:nvPr/>
        </p:nvSpPr>
        <p:spPr>
          <a:xfrm>
            <a:off x="791537" y="1312876"/>
            <a:ext cx="2607514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 fontAlgn="auto">
              <a:spcAft>
                <a:spcPts val="0"/>
              </a:spcAft>
              <a:buNone/>
            </a:pPr>
            <a:r>
              <a:rPr lang="en-GB" dirty="0"/>
              <a:t>Mission </a:t>
            </a:r>
            <a:r>
              <a:rPr lang="en-GB" b="1" dirty="0"/>
              <a:t>Maximum</a:t>
            </a:r>
            <a:r>
              <a:rPr lang="en-GB" dirty="0"/>
              <a:t> Target Engagement Score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2624266" y="3193509"/>
            <a:ext cx="5855188" cy="855227"/>
            <a:chOff x="2519313" y="3144190"/>
            <a:chExt cx="5855188" cy="855227"/>
          </a:xfrm>
        </p:grpSpPr>
        <p:grpSp>
          <p:nvGrpSpPr>
            <p:cNvPr id="85" name="Group 84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75" name="Rounded Rectangle 74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76" name="Rounded Rectangle 75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86" name="TextBox 85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7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600615" y="2570163"/>
            <a:ext cx="1643368" cy="2201290"/>
            <a:chOff x="186782" y="3045107"/>
            <a:chExt cx="1140692" cy="1908620"/>
          </a:xfrm>
        </p:grpSpPr>
        <p:sp>
          <p:nvSpPr>
            <p:cNvPr id="89" name="Rounded Rectangle 88"/>
            <p:cNvSpPr/>
            <p:nvPr/>
          </p:nvSpPr>
          <p:spPr>
            <a:xfrm>
              <a:off x="188884" y="3045107"/>
              <a:ext cx="1131547" cy="637768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FULLY SERVICED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90" name="Rounded Rectangle 89"/>
            <p:cNvSpPr/>
            <p:nvPr/>
          </p:nvSpPr>
          <p:spPr>
            <a:xfrm>
              <a:off x="186782" y="3756429"/>
              <a:ext cx="1133649" cy="56187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/>
                <a:t>Service value</a:t>
              </a:r>
              <a:endParaRPr lang="en-GB" sz="1400" b="1" dirty="0"/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186782" y="4391855"/>
              <a:ext cx="1140692" cy="561872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solidFill>
                    <a:schemeClr val="tx1"/>
                  </a:solidFill>
                </a:rPr>
                <a:t>Priority</a:t>
              </a:r>
              <a:endParaRPr lang="en-GB" sz="14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2487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22</a:t>
            </a:fld>
            <a:endParaRPr lang="en-GB" dirty="0"/>
          </a:p>
        </p:txBody>
      </p:sp>
      <p:sp>
        <p:nvSpPr>
          <p:cNvPr id="67" name="Rounded Rectangle 66"/>
          <p:cNvSpPr/>
          <p:nvPr/>
        </p:nvSpPr>
        <p:spPr>
          <a:xfrm>
            <a:off x="165820" y="2746099"/>
            <a:ext cx="983499" cy="476892"/>
          </a:xfrm>
          <a:prstGeom prst="roundRect">
            <a:avLst/>
          </a:prstGeom>
          <a:solidFill>
            <a:schemeClr val="bg2">
              <a:lumMod val="6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Engaged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128" name="Rounded Rectangle 127"/>
          <p:cNvSpPr/>
          <p:nvPr/>
        </p:nvSpPr>
        <p:spPr>
          <a:xfrm>
            <a:off x="165820" y="2139066"/>
            <a:ext cx="983499" cy="476892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Not engaged</a:t>
            </a:r>
            <a:endParaRPr lang="en-GB" sz="1100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213795" y="1057893"/>
            <a:ext cx="6636615" cy="3766192"/>
            <a:chOff x="1213795" y="1057893"/>
            <a:chExt cx="6636615" cy="3766192"/>
          </a:xfrm>
        </p:grpSpPr>
        <p:grpSp>
          <p:nvGrpSpPr>
            <p:cNvPr id="3" name="Group 2"/>
            <p:cNvGrpSpPr/>
            <p:nvPr/>
          </p:nvGrpSpPr>
          <p:grpSpPr>
            <a:xfrm>
              <a:off x="1213795" y="1057893"/>
              <a:ext cx="6636615" cy="3766192"/>
              <a:chOff x="10812337" y="364711"/>
              <a:chExt cx="7560827" cy="4070403"/>
            </a:xfrm>
          </p:grpSpPr>
          <p:grpSp>
            <p:nvGrpSpPr>
              <p:cNvPr id="68" name="Group 67"/>
              <p:cNvGrpSpPr/>
              <p:nvPr/>
            </p:nvGrpSpPr>
            <p:grpSpPr>
              <a:xfrm>
                <a:off x="14878533" y="2417455"/>
                <a:ext cx="1417727" cy="1878135"/>
                <a:chOff x="1547664" y="1270483"/>
                <a:chExt cx="1800199" cy="2851985"/>
              </a:xfrm>
            </p:grpSpPr>
            <p:grpSp>
              <p:nvGrpSpPr>
                <p:cNvPr id="69" name="Group 68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71" name="Rounded Rectangle 70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72" name="Rounded Rectangle 7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73" name="Rounded Rectangle 7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70" name="TextBox 69"/>
                <p:cNvSpPr txBox="1"/>
                <p:nvPr/>
              </p:nvSpPr>
              <p:spPr>
                <a:xfrm>
                  <a:off x="1547665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75" name="Group 74"/>
              <p:cNvGrpSpPr/>
              <p:nvPr/>
            </p:nvGrpSpPr>
            <p:grpSpPr>
              <a:xfrm>
                <a:off x="16453320" y="2432887"/>
                <a:ext cx="1440160" cy="1867973"/>
                <a:chOff x="4695487" y="1267086"/>
                <a:chExt cx="1828683" cy="2836553"/>
              </a:xfrm>
            </p:grpSpPr>
            <p:grpSp>
              <p:nvGrpSpPr>
                <p:cNvPr id="76" name="Group 75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78" name="Rounded Rectangle 77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79" name="Rounded Rectangle 78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0" name="Rounded Rectangle 79"/>
                  <p:cNvSpPr/>
                  <p:nvPr/>
                </p:nvSpPr>
                <p:spPr>
                  <a:xfrm>
                    <a:off x="5476770" y="3357249"/>
                    <a:ext cx="1768930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77" name="TextBox 76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82" name="Group 81"/>
              <p:cNvGrpSpPr/>
              <p:nvPr/>
            </p:nvGrpSpPr>
            <p:grpSpPr>
              <a:xfrm>
                <a:off x="14865335" y="386293"/>
                <a:ext cx="1417727" cy="2027822"/>
                <a:chOff x="1547664" y="1270483"/>
                <a:chExt cx="1800198" cy="3079288"/>
              </a:xfrm>
            </p:grpSpPr>
            <p:grpSp>
              <p:nvGrpSpPr>
                <p:cNvPr id="83" name="Group 82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85" name="Rounded Rectangle 84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86" name="Rounded Rectangle 85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7" name="Rounded Rectangle 86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8" name="TextBox 87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</a:t>
                    </a:r>
                    <a:r>
                      <a:rPr lang="en-GB" sz="900" dirty="0" smtClean="0"/>
                      <a:t>A</a:t>
                    </a:r>
                    <a:endParaRPr lang="en-GB" sz="900" dirty="0"/>
                  </a:p>
                </p:txBody>
              </p:sp>
            </p:grpSp>
            <p:sp>
              <p:nvSpPr>
                <p:cNvPr id="84" name="TextBox 83"/>
                <p:cNvSpPr txBox="1"/>
                <p:nvPr/>
              </p:nvSpPr>
              <p:spPr>
                <a:xfrm>
                  <a:off x="1547664" y="3743632"/>
                  <a:ext cx="1800198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grpSp>
            <p:nvGrpSpPr>
              <p:cNvPr id="89" name="Group 88"/>
              <p:cNvGrpSpPr/>
              <p:nvPr/>
            </p:nvGrpSpPr>
            <p:grpSpPr>
              <a:xfrm>
                <a:off x="16440121" y="401725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90" name="Group 89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92" name="Rounded Rectangle 91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93" name="Rounded Rectangle 92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4" name="Rounded Rectangle 93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5" name="TextBox 94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91" name="TextBox 90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96" name="Group 95"/>
              <p:cNvGrpSpPr/>
              <p:nvPr/>
            </p:nvGrpSpPr>
            <p:grpSpPr>
              <a:xfrm>
                <a:off x="11339997" y="364711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97" name="Group 96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99" name="Rounded Rectangle 98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00" name="Rounded Rectangle 99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Rounded Rectangle 100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2" name="TextBox 101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A </a:t>
                    </a:r>
                  </a:p>
                </p:txBody>
              </p:sp>
            </p:grpSp>
            <p:sp>
              <p:nvSpPr>
                <p:cNvPr id="98" name="TextBox 97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03" name="Group 102"/>
              <p:cNvGrpSpPr/>
              <p:nvPr/>
            </p:nvGrpSpPr>
            <p:grpSpPr>
              <a:xfrm>
                <a:off x="12914783" y="380143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104" name="Group 103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06" name="Rounded Rectangle 105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07" name="Rounded Rectangle 106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Rounded Rectangle 107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TextBox 108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B</a:t>
                    </a:r>
                  </a:p>
                </p:txBody>
              </p:sp>
            </p:grpSp>
            <p:sp>
              <p:nvSpPr>
                <p:cNvPr id="105" name="TextBox 104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10" name="Group 109"/>
              <p:cNvGrpSpPr/>
              <p:nvPr/>
            </p:nvGrpSpPr>
            <p:grpSpPr>
              <a:xfrm>
                <a:off x="11347758" y="2402023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111" name="Group 110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13" name="Rounded Rectangle 112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14" name="Rounded Rectangle 113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5" name="Rounded Rectangle 114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12" name="TextBox 111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17" name="Group 116"/>
              <p:cNvGrpSpPr/>
              <p:nvPr/>
            </p:nvGrpSpPr>
            <p:grpSpPr>
              <a:xfrm>
                <a:off x="12922544" y="2417455"/>
                <a:ext cx="1440160" cy="2017659"/>
                <a:chOff x="4695487" y="1267086"/>
                <a:chExt cx="1828683" cy="3063856"/>
              </a:xfrm>
            </p:grpSpPr>
            <p:grpSp>
              <p:nvGrpSpPr>
                <p:cNvPr id="118" name="Group 117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20" name="Rounded Rectangle 119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21" name="Rounded Rectangle 120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2" name="Rounded Rectangle 121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TextBox 122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19" name="TextBox 118"/>
                <p:cNvSpPr txBox="1"/>
                <p:nvPr/>
              </p:nvSpPr>
              <p:spPr>
                <a:xfrm>
                  <a:off x="4723971" y="3724803"/>
                  <a:ext cx="1800199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sp>
            <p:nvSpPr>
              <p:cNvPr id="124" name="TextBox 123"/>
              <p:cNvSpPr txBox="1"/>
              <p:nvPr/>
            </p:nvSpPr>
            <p:spPr>
              <a:xfrm>
                <a:off x="10812337" y="97957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1</a:t>
                </a: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7823333" y="1045192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2</a:t>
                </a: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0812337" y="303606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3</a:t>
                </a: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7823332" y="2997858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4</a:t>
                </a:r>
              </a:p>
            </p:txBody>
          </p:sp>
        </p:grpSp>
        <p:sp>
          <p:nvSpPr>
            <p:cNvPr id="129" name="TextBox 128"/>
            <p:cNvSpPr txBox="1"/>
            <p:nvPr/>
          </p:nvSpPr>
          <p:spPr>
            <a:xfrm>
              <a:off x="1826908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926093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1297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23</a:t>
            </a:fld>
            <a:endParaRPr lang="en-GB" dirty="0"/>
          </a:p>
        </p:txBody>
      </p:sp>
      <p:grpSp>
        <p:nvGrpSpPr>
          <p:cNvPr id="96" name="Group 95"/>
          <p:cNvGrpSpPr/>
          <p:nvPr/>
        </p:nvGrpSpPr>
        <p:grpSpPr>
          <a:xfrm>
            <a:off x="1676955" y="1057893"/>
            <a:ext cx="1244428" cy="1767181"/>
            <a:chOff x="1547664" y="1270483"/>
            <a:chExt cx="1800198" cy="2900257"/>
          </a:xfrm>
        </p:grpSpPr>
        <p:grpSp>
          <p:nvGrpSpPr>
            <p:cNvPr id="97" name="Group 96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99" name="Rounded Rectangle 98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00" name="Rounded Rectangle 99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Rounded Rectangle 100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481502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 smtClean="0"/>
                  <a:t>Storage Depot A</a:t>
                </a:r>
              </a:p>
            </p:txBody>
          </p:sp>
        </p:grpSp>
        <p:sp>
          <p:nvSpPr>
            <p:cNvPr id="98" name="TextBox 97"/>
            <p:cNvSpPr txBox="1"/>
            <p:nvPr/>
          </p:nvSpPr>
          <p:spPr>
            <a:xfrm>
              <a:off x="1547664" y="3743632"/>
              <a:ext cx="1800198" cy="427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NONE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3059245" y="1072172"/>
            <a:ext cx="1264119" cy="1757778"/>
            <a:chOff x="4695487" y="1267086"/>
            <a:chExt cx="1828683" cy="2884825"/>
          </a:xfrm>
        </p:grpSpPr>
        <p:grpSp>
          <p:nvGrpSpPr>
            <p:cNvPr id="104" name="Group 103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106" name="Rounded Rectangle 105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07" name="Rounded Rectangle 106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Rounded Rectangle 107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5481501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</a:t>
                </a:r>
                <a:r>
                  <a:rPr lang="en-GB" sz="900" dirty="0" smtClean="0"/>
                  <a:t>B</a:t>
                </a:r>
                <a:endParaRPr lang="en-GB" sz="900" dirty="0"/>
              </a:p>
            </p:txBody>
          </p:sp>
        </p:grpSp>
        <p:sp>
          <p:nvSpPr>
            <p:cNvPr id="105" name="TextBox 104"/>
            <p:cNvSpPr txBox="1"/>
            <p:nvPr/>
          </p:nvSpPr>
          <p:spPr>
            <a:xfrm>
              <a:off x="4723971" y="3724803"/>
              <a:ext cx="1800199" cy="427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NONE</a:t>
              </a: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1213795" y="1626806"/>
            <a:ext cx="482621" cy="2602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100" b="1" dirty="0" smtClean="0"/>
              <a:t>S 1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867839" y="2902811"/>
            <a:ext cx="5855188" cy="855227"/>
            <a:chOff x="2519313" y="3144190"/>
            <a:chExt cx="5855188" cy="855227"/>
          </a:xfrm>
        </p:grpSpPr>
        <p:grpSp>
          <p:nvGrpSpPr>
            <p:cNvPr id="129" name="Group 128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132" name="Rounded Rectangle 131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130" name="TextBox 129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0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4" name="Rounded Rectangle 143"/>
          <p:cNvSpPr/>
          <p:nvPr/>
        </p:nvSpPr>
        <p:spPr>
          <a:xfrm>
            <a:off x="441008" y="1503112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6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24</a:t>
            </a:fld>
            <a:endParaRPr lang="en-GB" dirty="0"/>
          </a:p>
        </p:txBody>
      </p:sp>
      <p:grpSp>
        <p:nvGrpSpPr>
          <p:cNvPr id="82" name="Group 81"/>
          <p:cNvGrpSpPr/>
          <p:nvPr/>
        </p:nvGrpSpPr>
        <p:grpSpPr>
          <a:xfrm>
            <a:off x="4771367" y="1077862"/>
            <a:ext cx="1244428" cy="1937823"/>
            <a:chOff x="1547664" y="1270483"/>
            <a:chExt cx="1800198" cy="3180311"/>
          </a:xfrm>
        </p:grpSpPr>
        <p:grpSp>
          <p:nvGrpSpPr>
            <p:cNvPr id="83" name="Group 82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85" name="Rounded Rectangle 84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86" name="Rounded Rectangle 85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5481502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A</a:t>
                </a:r>
              </a:p>
            </p:txBody>
          </p:sp>
        </p:grpSp>
        <p:sp>
          <p:nvSpPr>
            <p:cNvPr id="84" name="TextBox 83"/>
            <p:cNvSpPr txBox="1"/>
            <p:nvPr/>
          </p:nvSpPr>
          <p:spPr>
            <a:xfrm>
              <a:off x="1547664" y="3743632"/>
              <a:ext cx="1800198" cy="7071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DESTROY FACILITY</a:t>
              </a:r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6153656" y="1092141"/>
            <a:ext cx="1264119" cy="1757778"/>
            <a:chOff x="4695487" y="1267086"/>
            <a:chExt cx="1828683" cy="2884825"/>
          </a:xfrm>
        </p:grpSpPr>
        <p:grpSp>
          <p:nvGrpSpPr>
            <p:cNvPr id="90" name="Group 89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92" name="Rounded Rectangle 91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93" name="Rounded Rectangle 92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5481501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</a:t>
                </a:r>
                <a:r>
                  <a:rPr lang="en-GB" sz="900" dirty="0" smtClean="0"/>
                  <a:t>B</a:t>
                </a:r>
                <a:endParaRPr lang="en-GB" sz="900" dirty="0"/>
              </a:p>
            </p:txBody>
          </p:sp>
        </p:grpSp>
        <p:sp>
          <p:nvSpPr>
            <p:cNvPr id="91" name="TextBox 90"/>
            <p:cNvSpPr txBox="1"/>
            <p:nvPr/>
          </p:nvSpPr>
          <p:spPr>
            <a:xfrm>
              <a:off x="4723971" y="3724803"/>
              <a:ext cx="1800199" cy="427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NONE</a:t>
              </a: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7367789" y="1687517"/>
            <a:ext cx="482621" cy="2602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100" b="1" dirty="0" smtClean="0"/>
              <a:t>S 2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867839" y="2902811"/>
            <a:ext cx="5855188" cy="855227"/>
            <a:chOff x="2519313" y="3144190"/>
            <a:chExt cx="5855188" cy="855227"/>
          </a:xfrm>
        </p:grpSpPr>
        <p:grpSp>
          <p:nvGrpSpPr>
            <p:cNvPr id="129" name="Group 128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132" name="Rounded Rectangle 131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130" name="TextBox 129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3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4" name="Rounded Rectangle 143"/>
          <p:cNvSpPr/>
          <p:nvPr/>
        </p:nvSpPr>
        <p:spPr>
          <a:xfrm>
            <a:off x="7918527" y="1503113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39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25</a:t>
            </a:fld>
            <a:endParaRPr lang="en-GB" dirty="0"/>
          </a:p>
        </p:txBody>
      </p:sp>
      <p:grpSp>
        <p:nvGrpSpPr>
          <p:cNvPr id="110" name="Group 109"/>
          <p:cNvGrpSpPr/>
          <p:nvPr/>
        </p:nvGrpSpPr>
        <p:grpSpPr>
          <a:xfrm>
            <a:off x="1683768" y="2942942"/>
            <a:ext cx="1244428" cy="1767181"/>
            <a:chOff x="1547664" y="1270483"/>
            <a:chExt cx="1800198" cy="2900257"/>
          </a:xfrm>
        </p:grpSpPr>
        <p:grpSp>
          <p:nvGrpSpPr>
            <p:cNvPr id="111" name="Group 110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113" name="Rounded Rectangle 112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14" name="Rounded Rectangle 113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Rounded Rectangle 114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5481502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A</a:t>
                </a: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1547664" y="3743632"/>
              <a:ext cx="1800198" cy="4271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NONE</a:t>
              </a: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066057" y="2957221"/>
            <a:ext cx="1264119" cy="1928420"/>
            <a:chOff x="4695487" y="1267086"/>
            <a:chExt cx="1828683" cy="3164879"/>
          </a:xfrm>
        </p:grpSpPr>
        <p:grpSp>
          <p:nvGrpSpPr>
            <p:cNvPr id="118" name="Group 117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120" name="Rounded Rectangle 119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121" name="Rounded Rectangle 120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Rounded Rectangle 121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5481501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</a:t>
                </a:r>
                <a:r>
                  <a:rPr lang="en-GB" sz="900" dirty="0" smtClean="0"/>
                  <a:t>B</a:t>
                </a:r>
                <a:endParaRPr lang="en-GB" sz="900" dirty="0"/>
              </a:p>
            </p:txBody>
          </p:sp>
        </p:grpSp>
        <p:sp>
          <p:nvSpPr>
            <p:cNvPr id="119" name="TextBox 118"/>
            <p:cNvSpPr txBox="1"/>
            <p:nvPr/>
          </p:nvSpPr>
          <p:spPr>
            <a:xfrm>
              <a:off x="4723971" y="3724803"/>
              <a:ext cx="1800199" cy="7071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DESTROY FACILITY</a:t>
              </a: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1213795" y="3529600"/>
            <a:ext cx="482621" cy="2602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100" b="1" dirty="0" smtClean="0"/>
              <a:t>S 3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554482" y="1850730"/>
            <a:ext cx="5855188" cy="855227"/>
            <a:chOff x="2519313" y="3144190"/>
            <a:chExt cx="5855188" cy="855227"/>
          </a:xfrm>
        </p:grpSpPr>
        <p:grpSp>
          <p:nvGrpSpPr>
            <p:cNvPr id="129" name="Group 128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132" name="Rounded Rectangle 131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0</a:t>
                </a:r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130" name="TextBox 129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4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Rounded Rectangle 142"/>
          <p:cNvSpPr/>
          <p:nvPr/>
        </p:nvSpPr>
        <p:spPr>
          <a:xfrm>
            <a:off x="433030" y="3320597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77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26</a:t>
            </a:fld>
            <a:endParaRPr lang="en-GB" dirty="0"/>
          </a:p>
        </p:txBody>
      </p:sp>
      <p:grpSp>
        <p:nvGrpSpPr>
          <p:cNvPr id="68" name="Group 67"/>
          <p:cNvGrpSpPr/>
          <p:nvPr/>
        </p:nvGrpSpPr>
        <p:grpSpPr>
          <a:xfrm>
            <a:off x="4782953" y="2957221"/>
            <a:ext cx="1244428" cy="1937823"/>
            <a:chOff x="1547664" y="1270483"/>
            <a:chExt cx="1800198" cy="3180311"/>
          </a:xfrm>
        </p:grpSpPr>
        <p:grpSp>
          <p:nvGrpSpPr>
            <p:cNvPr id="69" name="Group 68"/>
            <p:cNvGrpSpPr/>
            <p:nvPr/>
          </p:nvGrpSpPr>
          <p:grpSpPr>
            <a:xfrm>
              <a:off x="1547664" y="1270483"/>
              <a:ext cx="1800198" cy="2439720"/>
              <a:chOff x="5229474" y="887690"/>
              <a:chExt cx="2232248" cy="4040341"/>
            </a:xfrm>
          </p:grpSpPr>
          <p:sp>
            <p:nvSpPr>
              <p:cNvPr id="71" name="Rounded Rectangle 70"/>
              <p:cNvSpPr/>
              <p:nvPr/>
            </p:nvSpPr>
            <p:spPr>
              <a:xfrm>
                <a:off x="5229474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2" name="Rounded Rectangle 71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Rounded Rectangle 72"/>
              <p:cNvSpPr/>
              <p:nvPr/>
            </p:nvSpPr>
            <p:spPr>
              <a:xfrm>
                <a:off x="5481502" y="3357250"/>
                <a:ext cx="1764195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A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TextBox 73"/>
              <p:cNvSpPr txBox="1"/>
              <p:nvPr/>
            </p:nvSpPr>
            <p:spPr>
              <a:xfrm>
                <a:off x="5481502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A</a:t>
                </a:r>
              </a:p>
            </p:txBody>
          </p:sp>
        </p:grpSp>
        <p:sp>
          <p:nvSpPr>
            <p:cNvPr id="70" name="TextBox 69"/>
            <p:cNvSpPr txBox="1"/>
            <p:nvPr/>
          </p:nvSpPr>
          <p:spPr>
            <a:xfrm>
              <a:off x="1547664" y="3743632"/>
              <a:ext cx="1800198" cy="7071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DEGRADE POWER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6165242" y="2971500"/>
            <a:ext cx="1264119" cy="1928420"/>
            <a:chOff x="4695487" y="1267086"/>
            <a:chExt cx="1828683" cy="3164879"/>
          </a:xfrm>
        </p:grpSpPr>
        <p:grpSp>
          <p:nvGrpSpPr>
            <p:cNvPr id="76" name="Group 75"/>
            <p:cNvGrpSpPr/>
            <p:nvPr/>
          </p:nvGrpSpPr>
          <p:grpSpPr>
            <a:xfrm>
              <a:off x="4695487" y="1267086"/>
              <a:ext cx="1800198" cy="2439720"/>
              <a:chOff x="5229473" y="887690"/>
              <a:chExt cx="2232248" cy="4040341"/>
            </a:xfrm>
          </p:grpSpPr>
          <p:sp>
            <p:nvSpPr>
              <p:cNvPr id="78" name="Rounded Rectangle 77"/>
              <p:cNvSpPr/>
              <p:nvPr/>
            </p:nvSpPr>
            <p:spPr>
              <a:xfrm>
                <a:off x="5229473" y="887690"/>
                <a:ext cx="2232248" cy="4040341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10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  <p:sp>
            <p:nvSpPr>
              <p:cNvPr id="79" name="Rounded Rectangle 78"/>
              <p:cNvSpPr/>
              <p:nvPr/>
            </p:nvSpPr>
            <p:spPr>
              <a:xfrm>
                <a:off x="5476768" y="1907876"/>
                <a:ext cx="1764195" cy="1296144"/>
              </a:xfrm>
              <a:prstGeom prst="roundRect">
                <a:avLst/>
              </a:prstGeom>
              <a:solidFill>
                <a:schemeClr val="bg2"/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Warehouse  B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5476770" y="3357249"/>
                <a:ext cx="1768930" cy="1296144"/>
              </a:xfrm>
              <a:prstGeom prst="roundRect">
                <a:avLst/>
              </a:prstGeom>
              <a:solidFill>
                <a:schemeClr val="bg2">
                  <a:lumMod val="65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 smtClean="0">
                    <a:solidFill>
                      <a:schemeClr val="tx1"/>
                    </a:solidFill>
                  </a:rPr>
                  <a:t>Power Generator B 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5481501" y="1031706"/>
                <a:ext cx="1759459" cy="10038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900" dirty="0"/>
                  <a:t>Storage Depot </a:t>
                </a:r>
                <a:r>
                  <a:rPr lang="en-GB" sz="900" dirty="0" smtClean="0"/>
                  <a:t>B</a:t>
                </a:r>
                <a:endParaRPr lang="en-GB" sz="900" dirty="0"/>
              </a:p>
            </p:txBody>
          </p:sp>
        </p:grpSp>
        <p:sp>
          <p:nvSpPr>
            <p:cNvPr id="77" name="TextBox 76"/>
            <p:cNvSpPr txBox="1"/>
            <p:nvPr/>
          </p:nvSpPr>
          <p:spPr>
            <a:xfrm>
              <a:off x="4723971" y="3724803"/>
              <a:ext cx="1800199" cy="7071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1100" dirty="0" smtClean="0"/>
                <a:t>DEGRADE POWER</a:t>
              </a:r>
            </a:p>
          </p:txBody>
        </p:sp>
      </p:grpSp>
      <p:sp>
        <p:nvSpPr>
          <p:cNvPr id="127" name="TextBox 126"/>
          <p:cNvSpPr txBox="1"/>
          <p:nvPr/>
        </p:nvSpPr>
        <p:spPr>
          <a:xfrm>
            <a:off x="7367788" y="3494246"/>
            <a:ext cx="482621" cy="2602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sz="1100" b="1" dirty="0" smtClean="0"/>
              <a:t>S 4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1554482" y="1850730"/>
            <a:ext cx="5855188" cy="855227"/>
            <a:chOff x="2519313" y="3144190"/>
            <a:chExt cx="5855188" cy="855227"/>
          </a:xfrm>
        </p:grpSpPr>
        <p:grpSp>
          <p:nvGrpSpPr>
            <p:cNvPr id="129" name="Group 128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132" name="Rounded Rectangle 131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33" name="Rounded Rectangle 132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34" name="Rounded Rectangle 133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39" name="Rounded Rectangle 138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130" name="TextBox 129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noFill/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7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43" name="Rounded Rectangle 142"/>
          <p:cNvSpPr/>
          <p:nvPr/>
        </p:nvSpPr>
        <p:spPr>
          <a:xfrm>
            <a:off x="7902935" y="3318066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27</a:t>
            </a:fld>
            <a:endParaRPr lang="en-GB" dirty="0"/>
          </a:p>
        </p:txBody>
      </p:sp>
      <p:sp>
        <p:nvSpPr>
          <p:cNvPr id="128" name="Rounded Rectangle 127"/>
          <p:cNvSpPr/>
          <p:nvPr/>
        </p:nvSpPr>
        <p:spPr>
          <a:xfrm>
            <a:off x="441008" y="1503112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0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7918527" y="1503113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33030" y="3320597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7902935" y="3318066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7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213795" y="1057893"/>
            <a:ext cx="6636615" cy="3766192"/>
            <a:chOff x="1213795" y="1057893"/>
            <a:chExt cx="6636615" cy="3766192"/>
          </a:xfrm>
        </p:grpSpPr>
        <p:grpSp>
          <p:nvGrpSpPr>
            <p:cNvPr id="133" name="Group 132"/>
            <p:cNvGrpSpPr/>
            <p:nvPr/>
          </p:nvGrpSpPr>
          <p:grpSpPr>
            <a:xfrm>
              <a:off x="1213795" y="1057893"/>
              <a:ext cx="6636615" cy="3766192"/>
              <a:chOff x="10812337" y="364711"/>
              <a:chExt cx="7560827" cy="4070403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14878533" y="2417455"/>
                <a:ext cx="1417727" cy="1878135"/>
                <a:chOff x="1547664" y="1270483"/>
                <a:chExt cx="1800199" cy="2851985"/>
              </a:xfrm>
            </p:grpSpPr>
            <p:grpSp>
              <p:nvGrpSpPr>
                <p:cNvPr id="189" name="Group 188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91" name="Rounded Rectangle 190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92" name="Rounded Rectangle 19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3" name="Rounded Rectangle 19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90" name="TextBox 189"/>
                <p:cNvSpPr txBox="1"/>
                <p:nvPr/>
              </p:nvSpPr>
              <p:spPr>
                <a:xfrm>
                  <a:off x="1547665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137" name="Group 136"/>
              <p:cNvGrpSpPr/>
              <p:nvPr/>
            </p:nvGrpSpPr>
            <p:grpSpPr>
              <a:xfrm>
                <a:off x="16453320" y="2432887"/>
                <a:ext cx="1440160" cy="1867973"/>
                <a:chOff x="4695487" y="1267086"/>
                <a:chExt cx="1828683" cy="2836553"/>
              </a:xfrm>
            </p:grpSpPr>
            <p:grpSp>
              <p:nvGrpSpPr>
                <p:cNvPr id="183" name="Group 182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85" name="Rounded Rectangle 184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86" name="Rounded Rectangle 185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7" name="Rounded Rectangle 186"/>
                  <p:cNvSpPr/>
                  <p:nvPr/>
                </p:nvSpPr>
                <p:spPr>
                  <a:xfrm>
                    <a:off x="5476770" y="3357249"/>
                    <a:ext cx="1768930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8" name="TextBox 187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84" name="TextBox 183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14865335" y="386293"/>
                <a:ext cx="1417727" cy="2027822"/>
                <a:chOff x="1547664" y="1270483"/>
                <a:chExt cx="1800198" cy="3079288"/>
              </a:xfrm>
            </p:grpSpPr>
            <p:grpSp>
              <p:nvGrpSpPr>
                <p:cNvPr id="177" name="Group 176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79" name="Rounded Rectangle 178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80" name="Rounded Rectangle 179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1" name="Rounded Rectangle 180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2" name="TextBox 181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</a:t>
                    </a:r>
                    <a:r>
                      <a:rPr lang="en-GB" sz="900" dirty="0" smtClean="0"/>
                      <a:t>A</a:t>
                    </a:r>
                    <a:endParaRPr lang="en-GB" sz="900" dirty="0"/>
                  </a:p>
                </p:txBody>
              </p:sp>
            </p:grpSp>
            <p:sp>
              <p:nvSpPr>
                <p:cNvPr id="178" name="TextBox 177"/>
                <p:cNvSpPr txBox="1"/>
                <p:nvPr/>
              </p:nvSpPr>
              <p:spPr>
                <a:xfrm>
                  <a:off x="1547664" y="3743632"/>
                  <a:ext cx="1800198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16440121" y="401725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171" name="Group 170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73" name="Rounded Rectangle 172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74" name="Rounded Rectangle 173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5" name="Rounded Rectangle 174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72" name="TextBox 171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0" name="Group 139"/>
              <p:cNvGrpSpPr/>
              <p:nvPr/>
            </p:nvGrpSpPr>
            <p:grpSpPr>
              <a:xfrm>
                <a:off x="11339997" y="364711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67" name="Rounded Rectangle 166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68" name="Rounded Rectangle 167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9" name="Rounded Rectangle 168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0" name="TextBox 169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A </a:t>
                    </a:r>
                  </a:p>
                </p:txBody>
              </p:sp>
            </p:grpSp>
            <p:sp>
              <p:nvSpPr>
                <p:cNvPr id="166" name="TextBox 165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1" name="Group 140"/>
              <p:cNvGrpSpPr/>
              <p:nvPr/>
            </p:nvGrpSpPr>
            <p:grpSpPr>
              <a:xfrm>
                <a:off x="12914783" y="380143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159" name="Group 158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61" name="Rounded Rectangle 160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62" name="Rounded Rectangle 16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3" name="Rounded Rectangle 16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B</a:t>
                    </a:r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2" name="Group 141"/>
              <p:cNvGrpSpPr/>
              <p:nvPr/>
            </p:nvGrpSpPr>
            <p:grpSpPr>
              <a:xfrm>
                <a:off x="11347758" y="2402023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154" name="Group 153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56" name="Rounded Rectangle 155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57" name="Rounded Rectangle 156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8" name="Rounded Rectangle 157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55" name="TextBox 154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>
                <a:off x="12922544" y="2417455"/>
                <a:ext cx="1440160" cy="2017659"/>
                <a:chOff x="4695487" y="1267086"/>
                <a:chExt cx="1828683" cy="3063856"/>
              </a:xfrm>
            </p:grpSpPr>
            <p:grpSp>
              <p:nvGrpSpPr>
                <p:cNvPr id="148" name="Group 147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50" name="Rounded Rectangle 149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51" name="Rounded Rectangle 150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2" name="Rounded Rectangle 151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49" name="TextBox 148"/>
                <p:cNvSpPr txBox="1"/>
                <p:nvPr/>
              </p:nvSpPr>
              <p:spPr>
                <a:xfrm>
                  <a:off x="4723971" y="3724803"/>
                  <a:ext cx="1800199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sp>
            <p:nvSpPr>
              <p:cNvPr id="144" name="TextBox 143"/>
              <p:cNvSpPr txBox="1"/>
              <p:nvPr/>
            </p:nvSpPr>
            <p:spPr>
              <a:xfrm>
                <a:off x="10812337" y="97957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1</a:t>
                </a: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7823333" y="1045192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2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0812337" y="303606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3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7823332" y="2997858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4</a:t>
                </a: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1826908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926093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6916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28</a:t>
            </a:fld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1639265" y="3169133"/>
            <a:ext cx="5855188" cy="855227"/>
            <a:chOff x="2519313" y="3144190"/>
            <a:chExt cx="5855188" cy="855227"/>
          </a:xfrm>
        </p:grpSpPr>
        <p:grpSp>
          <p:nvGrpSpPr>
            <p:cNvPr id="11" name="Group 10"/>
            <p:cNvGrpSpPr/>
            <p:nvPr/>
          </p:nvGrpSpPr>
          <p:grpSpPr>
            <a:xfrm>
              <a:off x="2519313" y="3153031"/>
              <a:ext cx="4583522" cy="846386"/>
              <a:chOff x="699302" y="3351545"/>
              <a:chExt cx="4583522" cy="846386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1864296" y="3495967"/>
                <a:ext cx="792088" cy="664621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4490736" y="3512516"/>
                <a:ext cx="792088" cy="64807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 smtClean="0"/>
                  <a:t>1</a:t>
                </a:r>
                <a:endParaRPr lang="en-GB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99302" y="3504242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229284" y="3495967"/>
                <a:ext cx="792088" cy="648072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b="1" dirty="0" smtClean="0">
                    <a:solidFill>
                      <a:schemeClr val="tx1"/>
                    </a:solidFill>
                  </a:rPr>
                  <a:t>4</a:t>
                </a:r>
                <a:endParaRPr lang="en-GB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1501655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086938" y="3351545"/>
                <a:ext cx="305086" cy="8463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3200" dirty="0"/>
                  <a:t>*</a:t>
                </a:r>
                <a:endParaRPr lang="en-GB" dirty="0" smtClean="0"/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2776593" y="3351545"/>
                <a:ext cx="305086" cy="7232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accent1"/>
                  </a:buClr>
                  <a:buSzPct val="110000"/>
                  <a:buFont typeface="Wingdings" panose="05000000000000000000" pitchFamily="2" charset="2"/>
                  <a:buChar char="§"/>
                </a:pPr>
                <a:endParaRPr lang="en-GB" dirty="0" smtClean="0"/>
              </a:p>
              <a:p>
                <a:pPr>
                  <a:buClr>
                    <a:schemeClr val="accent1"/>
                  </a:buClr>
                  <a:buSzPct val="110000"/>
                </a:pPr>
                <a:r>
                  <a:rPr lang="en-GB" sz="2400" dirty="0"/>
                  <a:t>+</a:t>
                </a:r>
                <a:endParaRPr lang="en-GB" dirty="0" smtClean="0"/>
              </a:p>
            </p:txBody>
          </p:sp>
        </p:grpSp>
        <p:sp>
          <p:nvSpPr>
            <p:cNvPr id="12" name="TextBox 11"/>
            <p:cNvSpPr txBox="1"/>
            <p:nvPr/>
          </p:nvSpPr>
          <p:spPr>
            <a:xfrm>
              <a:off x="7179010" y="3144190"/>
              <a:ext cx="305086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</a:pPr>
              <a:endParaRPr lang="en-GB" dirty="0" smtClean="0"/>
            </a:p>
            <a:p>
              <a:pPr>
                <a:buClr>
                  <a:schemeClr val="accent1"/>
                </a:buClr>
                <a:buSzPct val="110000"/>
              </a:pPr>
              <a:r>
                <a:rPr lang="en-GB" sz="2400" dirty="0" smtClean="0"/>
                <a:t>=</a:t>
              </a:r>
              <a:endParaRPr lang="en-GB" dirty="0" smtClean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7582413" y="3289870"/>
              <a:ext cx="792088" cy="664621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 smtClean="0">
                  <a:solidFill>
                    <a:schemeClr val="tx1"/>
                  </a:solidFill>
                </a:rPr>
                <a:t>7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081823" y="1914069"/>
            <a:ext cx="7293207" cy="775049"/>
            <a:chOff x="1413164" y="3636070"/>
            <a:chExt cx="5348441" cy="775049"/>
          </a:xfrm>
        </p:grpSpPr>
        <p:sp>
          <p:nvSpPr>
            <p:cNvPr id="22" name="Content Placeholder 6"/>
            <p:cNvSpPr txBox="1">
              <a:spLocks/>
            </p:cNvSpPr>
            <p:nvPr/>
          </p:nvSpPr>
          <p:spPr>
            <a:xfrm>
              <a:off x="3303252" y="4036151"/>
              <a:ext cx="3458353" cy="3749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rm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sz="1700" dirty="0" smtClean="0"/>
                <a:t>Mission </a:t>
              </a:r>
              <a:r>
                <a:rPr lang="en-GB" sz="1700" b="1" dirty="0" smtClean="0"/>
                <a:t>Maximum</a:t>
              </a:r>
              <a:r>
                <a:rPr lang="en-GB" sz="1700" dirty="0" smtClean="0"/>
                <a:t> Target Engagement Score</a:t>
              </a:r>
              <a:endParaRPr lang="en-GB" sz="1700" dirty="0"/>
            </a:p>
          </p:txBody>
        </p:sp>
        <p:sp>
          <p:nvSpPr>
            <p:cNvPr id="23" name="Content Placeholder 6"/>
            <p:cNvSpPr txBox="1">
              <a:spLocks/>
            </p:cNvSpPr>
            <p:nvPr/>
          </p:nvSpPr>
          <p:spPr>
            <a:xfrm>
              <a:off x="1413164" y="3836620"/>
              <a:ext cx="1798394" cy="3638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b="1" dirty="0" smtClean="0"/>
                <a:t>Force Mix Score =  </a:t>
              </a:r>
              <a:endParaRPr lang="en-GB" dirty="0"/>
            </a:p>
          </p:txBody>
        </p:sp>
        <p:sp>
          <p:nvSpPr>
            <p:cNvPr id="24" name="Content Placeholder 6"/>
            <p:cNvSpPr txBox="1">
              <a:spLocks/>
            </p:cNvSpPr>
            <p:nvPr/>
          </p:nvSpPr>
          <p:spPr>
            <a:xfrm>
              <a:off x="3268611" y="3636070"/>
              <a:ext cx="3463923" cy="314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85278" tIns="42639" rIns="85278" bIns="42639" numCol="1" anchor="t" anchorCtr="0" compatLnSpc="1">
              <a:prstTxWarp prst="textNoShape">
                <a:avLst/>
              </a:prstTxWarp>
              <a:noAutofit/>
            </a:bodyPr>
            <a:lstStyle>
              <a:lvl1pPr marL="171450" indent="-17145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Clr>
                  <a:schemeClr val="accent1"/>
                </a:buClr>
                <a:buSzPct val="110000"/>
                <a:buFont typeface="Wingdings" panose="05000000000000000000" pitchFamily="2" charset="2"/>
                <a:buChar char="§"/>
                <a:defRPr lang="en-US" sz="20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534386" indent="-214313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8572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•"/>
                <a:defRPr lang="en-US" sz="18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2001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–"/>
                <a:defRPr lang="en-US" sz="1400" kern="1200" dirty="0" smtClean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5430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Clr>
                  <a:schemeClr val="accent1"/>
                </a:buClr>
                <a:buSzPct val="110000"/>
                <a:buFont typeface="Arial" panose="020B0604020202020204" pitchFamily="34" charset="0"/>
                <a:buChar char="»"/>
                <a:defRPr lang="en-GB" sz="1100" kern="1200" dirty="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18859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fontAlgn="auto">
                <a:spcAft>
                  <a:spcPts val="0"/>
                </a:spcAft>
                <a:buNone/>
              </a:pPr>
              <a:r>
                <a:rPr lang="en-GB" sz="1700" dirty="0" smtClean="0"/>
                <a:t>Mission </a:t>
              </a:r>
              <a:r>
                <a:rPr lang="en-GB" sz="1700" b="1" dirty="0" smtClean="0"/>
                <a:t>Calculated </a:t>
              </a:r>
              <a:r>
                <a:rPr lang="en-GB" sz="1700" dirty="0" smtClean="0"/>
                <a:t>Target Engagement Score</a:t>
              </a: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3278037" y="4000397"/>
              <a:ext cx="33823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" name="Straight Arrow Connector 6"/>
          <p:cNvCxnSpPr>
            <a:stCxn id="22" idx="2"/>
          </p:cNvCxnSpPr>
          <p:nvPr/>
        </p:nvCxnSpPr>
        <p:spPr>
          <a:xfrm>
            <a:off x="6017102" y="2689118"/>
            <a:ext cx="1081307" cy="5533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43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29</a:t>
            </a:fld>
            <a:endParaRPr lang="en-GB" dirty="0"/>
          </a:p>
        </p:txBody>
      </p:sp>
      <p:sp>
        <p:nvSpPr>
          <p:cNvPr id="128" name="Rounded Rectangle 127"/>
          <p:cNvSpPr/>
          <p:nvPr/>
        </p:nvSpPr>
        <p:spPr>
          <a:xfrm>
            <a:off x="441008" y="1503112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0/7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7918527" y="1503113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3/7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33030" y="3320597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4/7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7902935" y="3318066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7/7</a:t>
            </a:r>
            <a:endParaRPr lang="en-GB" b="1" dirty="0">
              <a:solidFill>
                <a:schemeClr val="tx1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1213795" y="1057893"/>
            <a:ext cx="6636615" cy="3766192"/>
            <a:chOff x="1213795" y="1057893"/>
            <a:chExt cx="6636615" cy="3766192"/>
          </a:xfrm>
        </p:grpSpPr>
        <p:grpSp>
          <p:nvGrpSpPr>
            <p:cNvPr id="133" name="Group 132"/>
            <p:cNvGrpSpPr/>
            <p:nvPr/>
          </p:nvGrpSpPr>
          <p:grpSpPr>
            <a:xfrm>
              <a:off x="1213795" y="1057893"/>
              <a:ext cx="6636615" cy="3766192"/>
              <a:chOff x="10812337" y="364711"/>
              <a:chExt cx="7560827" cy="4070403"/>
            </a:xfrm>
          </p:grpSpPr>
          <p:grpSp>
            <p:nvGrpSpPr>
              <p:cNvPr id="136" name="Group 135"/>
              <p:cNvGrpSpPr/>
              <p:nvPr/>
            </p:nvGrpSpPr>
            <p:grpSpPr>
              <a:xfrm>
                <a:off x="14878533" y="2417455"/>
                <a:ext cx="1417727" cy="1878135"/>
                <a:chOff x="1547664" y="1270483"/>
                <a:chExt cx="1800199" cy="2851985"/>
              </a:xfrm>
            </p:grpSpPr>
            <p:grpSp>
              <p:nvGrpSpPr>
                <p:cNvPr id="189" name="Group 188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91" name="Rounded Rectangle 190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92" name="Rounded Rectangle 19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3" name="Rounded Rectangle 19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90" name="TextBox 189"/>
                <p:cNvSpPr txBox="1"/>
                <p:nvPr/>
              </p:nvSpPr>
              <p:spPr>
                <a:xfrm>
                  <a:off x="1547665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137" name="Group 136"/>
              <p:cNvGrpSpPr/>
              <p:nvPr/>
            </p:nvGrpSpPr>
            <p:grpSpPr>
              <a:xfrm>
                <a:off x="16453320" y="2432887"/>
                <a:ext cx="1440160" cy="1867973"/>
                <a:chOff x="4695487" y="1267086"/>
                <a:chExt cx="1828683" cy="2836553"/>
              </a:xfrm>
            </p:grpSpPr>
            <p:grpSp>
              <p:nvGrpSpPr>
                <p:cNvPr id="183" name="Group 182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85" name="Rounded Rectangle 184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86" name="Rounded Rectangle 185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7" name="Rounded Rectangle 186"/>
                  <p:cNvSpPr/>
                  <p:nvPr/>
                </p:nvSpPr>
                <p:spPr>
                  <a:xfrm>
                    <a:off x="5476770" y="3357249"/>
                    <a:ext cx="1768930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8" name="TextBox 187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84" name="TextBox 183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138" name="Group 137"/>
              <p:cNvGrpSpPr/>
              <p:nvPr/>
            </p:nvGrpSpPr>
            <p:grpSpPr>
              <a:xfrm>
                <a:off x="14865335" y="386293"/>
                <a:ext cx="1417727" cy="2027822"/>
                <a:chOff x="1547664" y="1270483"/>
                <a:chExt cx="1800198" cy="3079288"/>
              </a:xfrm>
            </p:grpSpPr>
            <p:grpSp>
              <p:nvGrpSpPr>
                <p:cNvPr id="177" name="Group 176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79" name="Rounded Rectangle 178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80" name="Rounded Rectangle 179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1" name="Rounded Rectangle 180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2" name="TextBox 181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</a:t>
                    </a:r>
                    <a:r>
                      <a:rPr lang="en-GB" sz="900" dirty="0" smtClean="0"/>
                      <a:t>A</a:t>
                    </a:r>
                    <a:endParaRPr lang="en-GB" sz="900" dirty="0"/>
                  </a:p>
                </p:txBody>
              </p:sp>
            </p:grpSp>
            <p:sp>
              <p:nvSpPr>
                <p:cNvPr id="178" name="TextBox 177"/>
                <p:cNvSpPr txBox="1"/>
                <p:nvPr/>
              </p:nvSpPr>
              <p:spPr>
                <a:xfrm>
                  <a:off x="1547664" y="3743632"/>
                  <a:ext cx="1800198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16440121" y="401725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171" name="Group 170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73" name="Rounded Rectangle 172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74" name="Rounded Rectangle 173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5" name="Rounded Rectangle 174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6" name="TextBox 175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72" name="TextBox 171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0" name="Group 139"/>
              <p:cNvGrpSpPr/>
              <p:nvPr/>
            </p:nvGrpSpPr>
            <p:grpSpPr>
              <a:xfrm>
                <a:off x="11339997" y="364711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165" name="Group 164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67" name="Rounded Rectangle 166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68" name="Rounded Rectangle 167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9" name="Rounded Rectangle 168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70" name="TextBox 169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A </a:t>
                    </a:r>
                  </a:p>
                </p:txBody>
              </p:sp>
            </p:grpSp>
            <p:sp>
              <p:nvSpPr>
                <p:cNvPr id="166" name="TextBox 165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1" name="Group 140"/>
              <p:cNvGrpSpPr/>
              <p:nvPr/>
            </p:nvGrpSpPr>
            <p:grpSpPr>
              <a:xfrm>
                <a:off x="12914783" y="380143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159" name="Group 158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61" name="Rounded Rectangle 160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62" name="Rounded Rectangle 16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3" name="Rounded Rectangle 16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4" name="TextBox 163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B</a:t>
                    </a:r>
                  </a:p>
                </p:txBody>
              </p:sp>
            </p:grpSp>
            <p:sp>
              <p:nvSpPr>
                <p:cNvPr id="160" name="TextBox 159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2" name="Group 141"/>
              <p:cNvGrpSpPr/>
              <p:nvPr/>
            </p:nvGrpSpPr>
            <p:grpSpPr>
              <a:xfrm>
                <a:off x="11347758" y="2402023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154" name="Group 153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156" name="Rounded Rectangle 155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57" name="Rounded Rectangle 156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8" name="Rounded Rectangle 157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55" name="TextBox 154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>
                <a:off x="12922544" y="2417455"/>
                <a:ext cx="1440160" cy="2017659"/>
                <a:chOff x="4695487" y="1267086"/>
                <a:chExt cx="1828683" cy="3063856"/>
              </a:xfrm>
            </p:grpSpPr>
            <p:grpSp>
              <p:nvGrpSpPr>
                <p:cNvPr id="148" name="Group 147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150" name="Rounded Rectangle 149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151" name="Rounded Rectangle 150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2" name="Rounded Rectangle 151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3" name="TextBox 152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149" name="TextBox 148"/>
                <p:cNvSpPr txBox="1"/>
                <p:nvPr/>
              </p:nvSpPr>
              <p:spPr>
                <a:xfrm>
                  <a:off x="4723971" y="3724803"/>
                  <a:ext cx="1800199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sp>
            <p:nvSpPr>
              <p:cNvPr id="144" name="TextBox 143"/>
              <p:cNvSpPr txBox="1"/>
              <p:nvPr/>
            </p:nvSpPr>
            <p:spPr>
              <a:xfrm>
                <a:off x="10812337" y="97957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1</a:t>
                </a:r>
              </a:p>
            </p:txBody>
          </p:sp>
          <p:sp>
            <p:nvSpPr>
              <p:cNvPr id="145" name="TextBox 144"/>
              <p:cNvSpPr txBox="1"/>
              <p:nvPr/>
            </p:nvSpPr>
            <p:spPr>
              <a:xfrm>
                <a:off x="17823333" y="1045192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2</a:t>
                </a:r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0812337" y="303606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3</a:t>
                </a:r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17823332" y="2997858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4</a:t>
                </a:r>
              </a:p>
            </p:txBody>
          </p:sp>
        </p:grpSp>
        <p:sp>
          <p:nvSpPr>
            <p:cNvPr id="134" name="TextBox 133"/>
            <p:cNvSpPr txBox="1"/>
            <p:nvPr/>
          </p:nvSpPr>
          <p:spPr>
            <a:xfrm>
              <a:off x="1826908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926093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8060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131590"/>
            <a:ext cx="612068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Dstl performs analysis to inform MOD decision makers. 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GB" dirty="0" smtClean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One of the analysis tools is Force Mix Score.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It was initially designed for campaign level analysis.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Evolved to be used in single and multi-mission models.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Decision Maker is the software that runs the simulations and generates a Force Mix Score.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454657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Force Mix Score 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30</a:t>
            </a:fld>
            <a:endParaRPr lang="en-GB" dirty="0"/>
          </a:p>
        </p:txBody>
      </p:sp>
      <p:sp>
        <p:nvSpPr>
          <p:cNvPr id="128" name="Rounded Rectangle 127"/>
          <p:cNvSpPr/>
          <p:nvPr/>
        </p:nvSpPr>
        <p:spPr>
          <a:xfrm>
            <a:off x="441008" y="1503112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0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129" name="Rounded Rectangle 128"/>
          <p:cNvSpPr/>
          <p:nvPr/>
        </p:nvSpPr>
        <p:spPr>
          <a:xfrm>
            <a:off x="7918527" y="1503113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0.42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130" name="Rounded Rectangle 129"/>
          <p:cNvSpPr/>
          <p:nvPr/>
        </p:nvSpPr>
        <p:spPr>
          <a:xfrm>
            <a:off x="433030" y="3320597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0.57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131" name="Rounded Rectangle 130"/>
          <p:cNvSpPr/>
          <p:nvPr/>
        </p:nvSpPr>
        <p:spPr>
          <a:xfrm>
            <a:off x="7902935" y="3318066"/>
            <a:ext cx="792088" cy="664621"/>
          </a:xfrm>
          <a:prstGeom prst="roundRect">
            <a:avLst/>
          </a:prstGeom>
          <a:noFill/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pSp>
        <p:nvGrpSpPr>
          <p:cNvPr id="256" name="Group 255"/>
          <p:cNvGrpSpPr/>
          <p:nvPr/>
        </p:nvGrpSpPr>
        <p:grpSpPr>
          <a:xfrm>
            <a:off x="1213795" y="1057893"/>
            <a:ext cx="6636615" cy="3766192"/>
            <a:chOff x="1213795" y="1057893"/>
            <a:chExt cx="6636615" cy="3766192"/>
          </a:xfrm>
        </p:grpSpPr>
        <p:grpSp>
          <p:nvGrpSpPr>
            <p:cNvPr id="257" name="Group 256"/>
            <p:cNvGrpSpPr/>
            <p:nvPr/>
          </p:nvGrpSpPr>
          <p:grpSpPr>
            <a:xfrm>
              <a:off x="1213795" y="1057893"/>
              <a:ext cx="6636615" cy="3766192"/>
              <a:chOff x="10812337" y="364711"/>
              <a:chExt cx="7560827" cy="4070403"/>
            </a:xfrm>
          </p:grpSpPr>
          <p:grpSp>
            <p:nvGrpSpPr>
              <p:cNvPr id="260" name="Group 259"/>
              <p:cNvGrpSpPr/>
              <p:nvPr/>
            </p:nvGrpSpPr>
            <p:grpSpPr>
              <a:xfrm>
                <a:off x="14878533" y="2417455"/>
                <a:ext cx="1417727" cy="1878135"/>
                <a:chOff x="1547664" y="1270483"/>
                <a:chExt cx="1800199" cy="2851985"/>
              </a:xfrm>
            </p:grpSpPr>
            <p:grpSp>
              <p:nvGrpSpPr>
                <p:cNvPr id="313" name="Group 312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315" name="Rounded Rectangle 314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316" name="Rounded Rectangle 315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17" name="Rounded Rectangle 316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314" name="TextBox 313"/>
                <p:cNvSpPr txBox="1"/>
                <p:nvPr/>
              </p:nvSpPr>
              <p:spPr>
                <a:xfrm>
                  <a:off x="1547665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261" name="Group 260"/>
              <p:cNvGrpSpPr/>
              <p:nvPr/>
            </p:nvGrpSpPr>
            <p:grpSpPr>
              <a:xfrm>
                <a:off x="16453320" y="2432887"/>
                <a:ext cx="1440160" cy="1867973"/>
                <a:chOff x="4695487" y="1267086"/>
                <a:chExt cx="1828683" cy="2836553"/>
              </a:xfrm>
            </p:grpSpPr>
            <p:grpSp>
              <p:nvGrpSpPr>
                <p:cNvPr id="307" name="Group 306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309" name="Rounded Rectangle 308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310" name="Rounded Rectangle 309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11" name="Rounded Rectangle 310"/>
                  <p:cNvSpPr/>
                  <p:nvPr/>
                </p:nvSpPr>
                <p:spPr>
                  <a:xfrm>
                    <a:off x="5476770" y="3357249"/>
                    <a:ext cx="1768930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12" name="TextBox 311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308" name="TextBox 307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DEGRADE POWER</a:t>
                  </a:r>
                </a:p>
              </p:txBody>
            </p:sp>
          </p:grpSp>
          <p:grpSp>
            <p:nvGrpSpPr>
              <p:cNvPr id="262" name="Group 261"/>
              <p:cNvGrpSpPr/>
              <p:nvPr/>
            </p:nvGrpSpPr>
            <p:grpSpPr>
              <a:xfrm>
                <a:off x="14865335" y="386293"/>
                <a:ext cx="1417727" cy="2027822"/>
                <a:chOff x="1547664" y="1270483"/>
                <a:chExt cx="1800198" cy="3079288"/>
              </a:xfrm>
            </p:grpSpPr>
            <p:grpSp>
              <p:nvGrpSpPr>
                <p:cNvPr id="301" name="Group 300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303" name="Rounded Rectangle 302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304" name="Rounded Rectangle 303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5" name="Rounded Rectangle 304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6" name="TextBox 305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</a:t>
                    </a:r>
                    <a:r>
                      <a:rPr lang="en-GB" sz="900" dirty="0" smtClean="0"/>
                      <a:t>A</a:t>
                    </a:r>
                    <a:endParaRPr lang="en-GB" sz="900" dirty="0"/>
                  </a:p>
                </p:txBody>
              </p:sp>
            </p:grpSp>
            <p:sp>
              <p:nvSpPr>
                <p:cNvPr id="302" name="TextBox 301"/>
                <p:cNvSpPr txBox="1"/>
                <p:nvPr/>
              </p:nvSpPr>
              <p:spPr>
                <a:xfrm>
                  <a:off x="1547664" y="3743632"/>
                  <a:ext cx="1800198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grpSp>
            <p:nvGrpSpPr>
              <p:cNvPr id="263" name="Group 262"/>
              <p:cNvGrpSpPr/>
              <p:nvPr/>
            </p:nvGrpSpPr>
            <p:grpSpPr>
              <a:xfrm>
                <a:off x="16440121" y="401725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295" name="Group 294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297" name="Rounded Rectangle 296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298" name="Rounded Rectangle 297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9" name="Rounded Rectangle 298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0" name="TextBox 299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296" name="TextBox 295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264" name="Group 263"/>
              <p:cNvGrpSpPr/>
              <p:nvPr/>
            </p:nvGrpSpPr>
            <p:grpSpPr>
              <a:xfrm>
                <a:off x="11339997" y="364711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289" name="Group 288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291" name="Rounded Rectangle 290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292" name="Rounded Rectangle 291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3" name="Rounded Rectangle 292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94" name="TextBox 293"/>
                  <p:cNvSpPr txBox="1"/>
                  <p:nvPr/>
                </p:nvSpPr>
                <p:spPr>
                  <a:xfrm>
                    <a:off x="5481502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A </a:t>
                    </a:r>
                  </a:p>
                </p:txBody>
              </p:sp>
            </p:grpSp>
            <p:sp>
              <p:nvSpPr>
                <p:cNvPr id="290" name="TextBox 289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265" name="Group 264"/>
              <p:cNvGrpSpPr/>
              <p:nvPr/>
            </p:nvGrpSpPr>
            <p:grpSpPr>
              <a:xfrm>
                <a:off x="12914783" y="380143"/>
                <a:ext cx="1440160" cy="1867972"/>
                <a:chOff x="4695487" y="1267086"/>
                <a:chExt cx="1828683" cy="2836553"/>
              </a:xfrm>
            </p:grpSpPr>
            <p:grpSp>
              <p:nvGrpSpPr>
                <p:cNvPr id="283" name="Group 282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285" name="Rounded Rectangle 284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286" name="Rounded Rectangle 285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7" name="Rounded Rectangle 286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8" name="TextBox 287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 smtClean="0"/>
                      <a:t>Storage Depot B</a:t>
                    </a:r>
                  </a:p>
                </p:txBody>
              </p:sp>
            </p:grpSp>
            <p:sp>
              <p:nvSpPr>
                <p:cNvPr id="284" name="TextBox 283"/>
                <p:cNvSpPr txBox="1"/>
                <p:nvPr/>
              </p:nvSpPr>
              <p:spPr>
                <a:xfrm>
                  <a:off x="4723971" y="3724803"/>
                  <a:ext cx="1800199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266" name="Group 265"/>
              <p:cNvGrpSpPr/>
              <p:nvPr/>
            </p:nvGrpSpPr>
            <p:grpSpPr>
              <a:xfrm>
                <a:off x="11347758" y="2402023"/>
                <a:ext cx="1417727" cy="1878134"/>
                <a:chOff x="1547664" y="1270483"/>
                <a:chExt cx="1800198" cy="2851985"/>
              </a:xfrm>
            </p:grpSpPr>
            <p:grpSp>
              <p:nvGrpSpPr>
                <p:cNvPr id="278" name="Group 277"/>
                <p:cNvGrpSpPr/>
                <p:nvPr/>
              </p:nvGrpSpPr>
              <p:grpSpPr>
                <a:xfrm>
                  <a:off x="1547664" y="1270483"/>
                  <a:ext cx="1800198" cy="2439720"/>
                  <a:chOff x="5229474" y="887690"/>
                  <a:chExt cx="2232248" cy="4040341"/>
                </a:xfrm>
              </p:grpSpPr>
              <p:sp>
                <p:nvSpPr>
                  <p:cNvPr id="280" name="Rounded Rectangle 279"/>
                  <p:cNvSpPr/>
                  <p:nvPr/>
                </p:nvSpPr>
                <p:spPr>
                  <a:xfrm>
                    <a:off x="5229474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281" name="Rounded Rectangle 280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2" name="Rounded Rectangle 281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/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A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279" name="TextBox 278"/>
                <p:cNvSpPr txBox="1"/>
                <p:nvPr/>
              </p:nvSpPr>
              <p:spPr>
                <a:xfrm>
                  <a:off x="1547664" y="3743632"/>
                  <a:ext cx="1800198" cy="37883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NONE</a:t>
                  </a:r>
                </a:p>
              </p:txBody>
            </p:sp>
          </p:grpSp>
          <p:grpSp>
            <p:nvGrpSpPr>
              <p:cNvPr id="267" name="Group 266"/>
              <p:cNvGrpSpPr/>
              <p:nvPr/>
            </p:nvGrpSpPr>
            <p:grpSpPr>
              <a:xfrm>
                <a:off x="12922544" y="2417455"/>
                <a:ext cx="1440160" cy="2017659"/>
                <a:chOff x="4695487" y="1267086"/>
                <a:chExt cx="1828683" cy="3063856"/>
              </a:xfrm>
            </p:grpSpPr>
            <p:grpSp>
              <p:nvGrpSpPr>
                <p:cNvPr id="272" name="Group 271"/>
                <p:cNvGrpSpPr/>
                <p:nvPr/>
              </p:nvGrpSpPr>
              <p:grpSpPr>
                <a:xfrm>
                  <a:off x="4695487" y="1267086"/>
                  <a:ext cx="1800198" cy="2439720"/>
                  <a:chOff x="5229473" y="887690"/>
                  <a:chExt cx="2232248" cy="4040341"/>
                </a:xfrm>
              </p:grpSpPr>
              <p:sp>
                <p:nvSpPr>
                  <p:cNvPr id="274" name="Rounded Rectangle 273"/>
                  <p:cNvSpPr/>
                  <p:nvPr/>
                </p:nvSpPr>
                <p:spPr>
                  <a:xfrm>
                    <a:off x="5229473" y="887690"/>
                    <a:ext cx="2232248" cy="4040341"/>
                  </a:xfrm>
                  <a:prstGeom prst="roundRect">
                    <a:avLst/>
                  </a:prstGeom>
                  <a:solidFill>
                    <a:schemeClr val="accent1">
                      <a:lumMod val="40000"/>
                      <a:lumOff val="60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1100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a:endParaRPr>
                  </a:p>
                </p:txBody>
              </p:sp>
              <p:sp>
                <p:nvSpPr>
                  <p:cNvPr id="275" name="Rounded Rectangle 274"/>
                  <p:cNvSpPr/>
                  <p:nvPr/>
                </p:nvSpPr>
                <p:spPr>
                  <a:xfrm>
                    <a:off x="5476768" y="1907876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Warehouse  B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6" name="Rounded Rectangle 275"/>
                  <p:cNvSpPr/>
                  <p:nvPr/>
                </p:nvSpPr>
                <p:spPr>
                  <a:xfrm>
                    <a:off x="5481502" y="3357250"/>
                    <a:ext cx="1764195" cy="1296144"/>
                  </a:xfrm>
                  <a:prstGeom prst="roundRect">
                    <a:avLst/>
                  </a:prstGeom>
                  <a:solidFill>
                    <a:schemeClr val="bg2">
                      <a:lumMod val="65000"/>
                    </a:schemeClr>
                  </a:solidFill>
                  <a:ln w="19050">
                    <a:solidFill>
                      <a:schemeClr val="accent1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GB" sz="1100" dirty="0" smtClean="0">
                        <a:solidFill>
                          <a:schemeClr val="tx1"/>
                        </a:solidFill>
                      </a:rPr>
                      <a:t>Power Generator B </a:t>
                    </a:r>
                    <a:endParaRPr lang="en-GB" sz="110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TextBox 276"/>
                  <p:cNvSpPr txBox="1"/>
                  <p:nvPr/>
                </p:nvSpPr>
                <p:spPr>
                  <a:xfrm>
                    <a:off x="5481501" y="1031706"/>
                    <a:ext cx="1759459" cy="100380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buClr>
                        <a:schemeClr val="accent1"/>
                      </a:buClr>
                      <a:buSzPct val="110000"/>
                    </a:pPr>
                    <a:r>
                      <a:rPr lang="en-GB" sz="900" dirty="0"/>
                      <a:t>Storage Depot B</a:t>
                    </a:r>
                  </a:p>
                </p:txBody>
              </p:sp>
            </p:grpSp>
            <p:sp>
              <p:nvSpPr>
                <p:cNvPr id="273" name="TextBox 272"/>
                <p:cNvSpPr txBox="1"/>
                <p:nvPr/>
              </p:nvSpPr>
              <p:spPr>
                <a:xfrm>
                  <a:off x="4723971" y="3724803"/>
                  <a:ext cx="1800199" cy="6061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pPr algn="ctr">
                    <a:buClr>
                      <a:schemeClr val="accent1"/>
                    </a:buClr>
                    <a:buSzPct val="110000"/>
                  </a:pPr>
                  <a:r>
                    <a:rPr lang="en-GB" sz="900" dirty="0" smtClean="0"/>
                    <a:t>DESTROY FACILITY</a:t>
                  </a:r>
                </a:p>
              </p:txBody>
            </p:sp>
          </p:grpSp>
          <p:sp>
            <p:nvSpPr>
              <p:cNvPr id="268" name="TextBox 267"/>
              <p:cNvSpPr txBox="1"/>
              <p:nvPr/>
            </p:nvSpPr>
            <p:spPr>
              <a:xfrm>
                <a:off x="10812337" y="97957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1</a:t>
                </a:r>
              </a:p>
            </p:txBody>
          </p:sp>
          <p:sp>
            <p:nvSpPr>
              <p:cNvPr id="269" name="TextBox 268"/>
              <p:cNvSpPr txBox="1"/>
              <p:nvPr/>
            </p:nvSpPr>
            <p:spPr>
              <a:xfrm>
                <a:off x="17823333" y="1045192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2</a:t>
                </a:r>
              </a:p>
            </p:txBody>
          </p:sp>
          <p:sp>
            <p:nvSpPr>
              <p:cNvPr id="270" name="TextBox 269"/>
              <p:cNvSpPr txBox="1"/>
              <p:nvPr/>
            </p:nvSpPr>
            <p:spPr>
              <a:xfrm>
                <a:off x="10812337" y="3036067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3</a:t>
                </a:r>
              </a:p>
            </p:txBody>
          </p:sp>
          <p:sp>
            <p:nvSpPr>
              <p:cNvPr id="271" name="TextBox 270"/>
              <p:cNvSpPr txBox="1"/>
              <p:nvPr/>
            </p:nvSpPr>
            <p:spPr>
              <a:xfrm>
                <a:off x="17823332" y="2997858"/>
                <a:ext cx="549831" cy="28126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buClr>
                    <a:schemeClr val="accent1"/>
                  </a:buClr>
                  <a:buSzPct val="110000"/>
                </a:pPr>
                <a:r>
                  <a:rPr lang="en-GB" sz="1100" dirty="0" smtClean="0"/>
                  <a:t>S 4</a:t>
                </a:r>
              </a:p>
            </p:txBody>
          </p:sp>
        </p:grpSp>
        <p:sp>
          <p:nvSpPr>
            <p:cNvPr id="258" name="TextBox 257"/>
            <p:cNvSpPr txBox="1"/>
            <p:nvPr/>
          </p:nvSpPr>
          <p:spPr>
            <a:xfrm>
              <a:off x="1826908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  <p:sp>
          <p:nvSpPr>
            <p:cNvPr id="259" name="TextBox 258"/>
            <p:cNvSpPr txBox="1"/>
            <p:nvPr/>
          </p:nvSpPr>
          <p:spPr>
            <a:xfrm>
              <a:off x="4926093" y="2992671"/>
              <a:ext cx="9808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chemeClr val="accent1"/>
                </a:buClr>
                <a:buSzPct val="110000"/>
              </a:pPr>
              <a:r>
                <a:rPr lang="en-GB" sz="900" dirty="0" smtClean="0"/>
                <a:t>Storage Depot 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29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Applications of Force Mix Score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835399" y="4365924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31</a:t>
            </a:fld>
            <a:endParaRPr lang="en-GB" dirty="0"/>
          </a:p>
        </p:txBody>
      </p:sp>
      <p:sp>
        <p:nvSpPr>
          <p:cNvPr id="30" name="TextBox 29"/>
          <p:cNvSpPr txBox="1"/>
          <p:nvPr/>
        </p:nvSpPr>
        <p:spPr>
          <a:xfrm>
            <a:off x="3635896" y="4653232"/>
            <a:ext cx="13468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r>
              <a:rPr lang="en-GB" sz="600" dirty="0" smtClean="0"/>
              <a:t>Image source: maps.google.com</a:t>
            </a:r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>
          <a:xfrm>
            <a:off x="251522" y="1131591"/>
            <a:ext cx="2316476" cy="3239389"/>
          </a:xfrm>
        </p:spPr>
        <p:txBody>
          <a:bodyPr/>
          <a:lstStyle/>
          <a:p>
            <a:r>
              <a:rPr lang="en-GB" dirty="0" smtClean="0"/>
              <a:t>We can use it to assess mission clustering configurations</a:t>
            </a:r>
          </a:p>
          <a:p>
            <a:endParaRPr lang="en-GB" dirty="0" smtClean="0"/>
          </a:p>
        </p:txBody>
      </p:sp>
      <p:pic>
        <p:nvPicPr>
          <p:cNvPr id="65" name="Content Placeholder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714" y="960582"/>
            <a:ext cx="2958639" cy="36705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67" name="Oval 66"/>
          <p:cNvSpPr/>
          <p:nvPr/>
        </p:nvSpPr>
        <p:spPr>
          <a:xfrm>
            <a:off x="4440558" y="2571750"/>
            <a:ext cx="649292" cy="55774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Oval 68"/>
          <p:cNvSpPr/>
          <p:nvPr/>
        </p:nvSpPr>
        <p:spPr>
          <a:xfrm rot="20475800">
            <a:off x="4511687" y="3667237"/>
            <a:ext cx="1033883" cy="613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Oval 69"/>
          <p:cNvSpPr/>
          <p:nvPr/>
        </p:nvSpPr>
        <p:spPr>
          <a:xfrm>
            <a:off x="5048566" y="2760344"/>
            <a:ext cx="360000" cy="360000"/>
          </a:xfrm>
          <a:prstGeom prst="ellipse">
            <a:avLst/>
          </a:prstGeom>
          <a:solidFill>
            <a:srgbClr val="FFFFFF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</a:t>
            </a:r>
          </a:p>
        </p:txBody>
      </p:sp>
      <p:sp>
        <p:nvSpPr>
          <p:cNvPr id="71" name="Oval 70"/>
          <p:cNvSpPr/>
          <p:nvPr/>
        </p:nvSpPr>
        <p:spPr>
          <a:xfrm>
            <a:off x="4261318" y="4074123"/>
            <a:ext cx="360000" cy="360000"/>
          </a:xfrm>
          <a:prstGeom prst="ellipse">
            <a:avLst/>
          </a:prstGeom>
          <a:solidFill>
            <a:srgbClr val="FFFFFF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</a:t>
            </a:r>
          </a:p>
        </p:txBody>
      </p:sp>
      <p:sp>
        <p:nvSpPr>
          <p:cNvPr id="97" name="Rectangle 96"/>
          <p:cNvSpPr/>
          <p:nvPr/>
        </p:nvSpPr>
        <p:spPr>
          <a:xfrm>
            <a:off x="2987824" y="1424112"/>
            <a:ext cx="286215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rgbClr val="120228"/>
                </a:solidFill>
              </a:rPr>
              <a:t>2</a:t>
            </a:r>
            <a:endParaRPr lang="en-GB" dirty="0">
              <a:solidFill>
                <a:srgbClr val="120228"/>
              </a:solidFill>
            </a:endParaRPr>
          </a:p>
        </p:txBody>
      </p:sp>
      <p:sp>
        <p:nvSpPr>
          <p:cNvPr id="98" name="Regular Pentagon 97"/>
          <p:cNvSpPr/>
          <p:nvPr/>
        </p:nvSpPr>
        <p:spPr>
          <a:xfrm>
            <a:off x="2942946" y="1011636"/>
            <a:ext cx="375972" cy="343353"/>
          </a:xfrm>
          <a:prstGeom prst="pentagon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120228"/>
                </a:solidFill>
              </a:rPr>
              <a:t>4</a:t>
            </a:r>
            <a:endParaRPr lang="en-GB" dirty="0">
              <a:solidFill>
                <a:srgbClr val="120228"/>
              </a:solidFill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252180" y="3922234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gular Pentagon 101"/>
          <p:cNvSpPr/>
          <p:nvPr/>
        </p:nvSpPr>
        <p:spPr>
          <a:xfrm>
            <a:off x="4726255" y="2667381"/>
            <a:ext cx="216024" cy="177401"/>
          </a:xfrm>
          <a:prstGeom prst="pen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4670574" y="4072214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Regular Pentagon 104"/>
          <p:cNvSpPr/>
          <p:nvPr/>
        </p:nvSpPr>
        <p:spPr>
          <a:xfrm>
            <a:off x="4753444" y="2865213"/>
            <a:ext cx="216024" cy="177401"/>
          </a:xfrm>
          <a:prstGeom prst="pen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Rectangle 106"/>
          <p:cNvSpPr/>
          <p:nvPr/>
        </p:nvSpPr>
        <p:spPr>
          <a:xfrm>
            <a:off x="4983458" y="3778218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4789448" y="3850226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981178" y="4021916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gular Pentagon 32"/>
          <p:cNvSpPr/>
          <p:nvPr/>
        </p:nvSpPr>
        <p:spPr>
          <a:xfrm>
            <a:off x="4513826" y="2767136"/>
            <a:ext cx="216024" cy="177401"/>
          </a:xfrm>
          <a:prstGeom prst="pent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250834" y="3707497"/>
            <a:ext cx="144016" cy="14401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5-Point Star 2"/>
          <p:cNvSpPr/>
          <p:nvPr/>
        </p:nvSpPr>
        <p:spPr>
          <a:xfrm flipH="1">
            <a:off x="5505435" y="3550372"/>
            <a:ext cx="208131" cy="216024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246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 of Force Mix Score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835399" y="4365924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32</a:t>
            </a:fld>
            <a:endParaRPr lang="en-GB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>
          <a:xfrm>
            <a:off x="251522" y="1131591"/>
            <a:ext cx="4176462" cy="720079"/>
          </a:xfrm>
        </p:spPr>
        <p:txBody>
          <a:bodyPr/>
          <a:lstStyle/>
          <a:p>
            <a:r>
              <a:rPr lang="en-GB" dirty="0" smtClean="0"/>
              <a:t>Comparing situations where multiple platforms are available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46277" y="1968588"/>
            <a:ext cx="3786951" cy="2746411"/>
            <a:chOff x="2886714" y="2787774"/>
            <a:chExt cx="2958639" cy="2038197"/>
          </a:xfrm>
        </p:grpSpPr>
        <p:sp>
          <p:nvSpPr>
            <p:cNvPr id="30" name="TextBox 29"/>
            <p:cNvSpPr txBox="1"/>
            <p:nvPr/>
          </p:nvSpPr>
          <p:spPr>
            <a:xfrm>
              <a:off x="3765897" y="4641305"/>
              <a:ext cx="132600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1"/>
                </a:buClr>
                <a:buSzPct val="110000"/>
              </a:pPr>
              <a:r>
                <a:rPr lang="en-GB" sz="600" dirty="0" smtClean="0"/>
                <a:t>Image source: maps.google.com</a:t>
              </a:r>
            </a:p>
          </p:txBody>
        </p:sp>
        <p:pic>
          <p:nvPicPr>
            <p:cNvPr id="65" name="Content Placeholder 8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780"/>
            <a:stretch/>
          </p:blipFill>
          <p:spPr>
            <a:xfrm>
              <a:off x="2886714" y="2787774"/>
              <a:ext cx="2958639" cy="1843349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69" name="Oval 68"/>
            <p:cNvSpPr/>
            <p:nvPr/>
          </p:nvSpPr>
          <p:spPr>
            <a:xfrm>
              <a:off x="4527768" y="3740368"/>
              <a:ext cx="603609" cy="613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7" name="Straight Arrow Connector 6"/>
          <p:cNvCxnSpPr>
            <a:stCxn id="69" idx="6"/>
            <a:endCxn id="52" idx="1"/>
          </p:cNvCxnSpPr>
          <p:nvPr/>
        </p:nvCxnSpPr>
        <p:spPr>
          <a:xfrm flipV="1">
            <a:off x="3319365" y="1550726"/>
            <a:ext cx="2855314" cy="21147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69" idx="6"/>
            <a:endCxn id="53" idx="1"/>
          </p:cNvCxnSpPr>
          <p:nvPr/>
        </p:nvCxnSpPr>
        <p:spPr>
          <a:xfrm flipV="1">
            <a:off x="3319365" y="3055118"/>
            <a:ext cx="2873088" cy="6103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174679" y="1242949"/>
            <a:ext cx="2016224" cy="6155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/>
              <a:t>Platform </a:t>
            </a:r>
            <a:r>
              <a:rPr lang="en-GB" dirty="0" smtClean="0"/>
              <a:t>A</a:t>
            </a:r>
            <a:endParaRPr lang="en-GB" dirty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FMS</a:t>
            </a:r>
            <a:r>
              <a:rPr lang="en-GB" dirty="0"/>
              <a:t>: </a:t>
            </a:r>
            <a:r>
              <a:rPr lang="en-GB" dirty="0" smtClean="0"/>
              <a:t>0.7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6192453" y="2747341"/>
            <a:ext cx="2016224" cy="61555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Platform A &amp; B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FMS: 0.8</a:t>
            </a:r>
          </a:p>
        </p:txBody>
      </p:sp>
    </p:spTree>
    <p:extLst>
      <p:ext uri="{BB962C8B-B14F-4D97-AF65-F5344CB8AC3E}">
        <p14:creationId xmlns:p14="http://schemas.microsoft.com/office/powerpoint/2010/main" val="180331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 of Force Mix Score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33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6" name="Content Placeholder 30"/>
          <p:cNvSpPr txBox="1">
            <a:spLocks/>
          </p:cNvSpPr>
          <p:nvPr/>
        </p:nvSpPr>
        <p:spPr>
          <a:xfrm>
            <a:off x="251522" y="1131591"/>
            <a:ext cx="5184574" cy="7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4386" indent="-214313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»"/>
              <a:defRPr lang="en-GB" sz="11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We can also apply Force Mix Score to the outcome of simulation engagements.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46277" y="1968588"/>
            <a:ext cx="3786951" cy="2746411"/>
            <a:chOff x="2886714" y="2787774"/>
            <a:chExt cx="2958639" cy="2038197"/>
          </a:xfrm>
        </p:grpSpPr>
        <p:sp>
          <p:nvSpPr>
            <p:cNvPr id="8" name="TextBox 7"/>
            <p:cNvSpPr txBox="1"/>
            <p:nvPr/>
          </p:nvSpPr>
          <p:spPr>
            <a:xfrm>
              <a:off x="3765897" y="4641305"/>
              <a:ext cx="1326004" cy="1846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Clr>
                  <a:schemeClr val="accent1"/>
                </a:buClr>
                <a:buSzPct val="110000"/>
              </a:pPr>
              <a:r>
                <a:rPr lang="en-GB" sz="600" dirty="0" smtClean="0"/>
                <a:t>Image source: maps.google.com</a:t>
              </a:r>
            </a:p>
          </p:txBody>
        </p:sp>
        <p:pic>
          <p:nvPicPr>
            <p:cNvPr id="9" name="Content Placeholder 8" descr="Screen Clippi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9780"/>
            <a:stretch/>
          </p:blipFill>
          <p:spPr>
            <a:xfrm>
              <a:off x="2886714" y="2787774"/>
              <a:ext cx="2958639" cy="1843349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</p:spPr>
        </p:pic>
        <p:sp>
          <p:nvSpPr>
            <p:cNvPr id="10" name="Oval 9"/>
            <p:cNvSpPr/>
            <p:nvPr/>
          </p:nvSpPr>
          <p:spPr>
            <a:xfrm>
              <a:off x="4527768" y="3740368"/>
              <a:ext cx="603609" cy="613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758358"/>
              </p:ext>
            </p:extLst>
          </p:nvPr>
        </p:nvGraphicFramePr>
        <p:xfrm>
          <a:off x="4862950" y="1866266"/>
          <a:ext cx="3917520" cy="2037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380">
                  <a:extLst>
                    <a:ext uri="{9D8B030D-6E8A-4147-A177-3AD203B41FA5}">
                      <a16:colId xmlns:a16="http://schemas.microsoft.com/office/drawing/2014/main" val="3069429415"/>
                    </a:ext>
                  </a:extLst>
                </a:gridCol>
                <a:gridCol w="979380">
                  <a:extLst>
                    <a:ext uri="{9D8B030D-6E8A-4147-A177-3AD203B41FA5}">
                      <a16:colId xmlns:a16="http://schemas.microsoft.com/office/drawing/2014/main" val="2609217951"/>
                    </a:ext>
                  </a:extLst>
                </a:gridCol>
                <a:gridCol w="979380">
                  <a:extLst>
                    <a:ext uri="{9D8B030D-6E8A-4147-A177-3AD203B41FA5}">
                      <a16:colId xmlns:a16="http://schemas.microsoft.com/office/drawing/2014/main" val="4128337156"/>
                    </a:ext>
                  </a:extLst>
                </a:gridCol>
                <a:gridCol w="979380">
                  <a:extLst>
                    <a:ext uri="{9D8B030D-6E8A-4147-A177-3AD203B41FA5}">
                      <a16:colId xmlns:a16="http://schemas.microsoft.com/office/drawing/2014/main" val="3411276183"/>
                    </a:ext>
                  </a:extLst>
                </a:gridCol>
              </a:tblGrid>
              <a:tr h="440343">
                <a:tc>
                  <a:txBody>
                    <a:bodyPr/>
                    <a:lstStyle/>
                    <a:p>
                      <a:r>
                        <a:rPr lang="en-GB" dirty="0" smtClean="0"/>
                        <a:t>Scenario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FMS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Weapons launched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Platforms lost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730103"/>
                  </a:ext>
                </a:extLst>
              </a:tr>
              <a:tr h="383715">
                <a:tc>
                  <a:txBody>
                    <a:bodyPr/>
                    <a:lstStyle/>
                    <a:p>
                      <a:r>
                        <a:rPr lang="en-GB" dirty="0" smtClean="0"/>
                        <a:t>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68276"/>
                  </a:ext>
                </a:extLst>
              </a:tr>
              <a:tr h="383715">
                <a:tc>
                  <a:txBody>
                    <a:bodyPr/>
                    <a:lstStyle/>
                    <a:p>
                      <a:r>
                        <a:rPr lang="en-GB" dirty="0" smtClean="0"/>
                        <a:t>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0.76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282422"/>
                  </a:ext>
                </a:extLst>
              </a:tr>
              <a:tr h="383715">
                <a:tc>
                  <a:txBody>
                    <a:bodyPr/>
                    <a:lstStyle/>
                    <a:p>
                      <a:r>
                        <a:rPr lang="en-GB" dirty="0" smtClean="0"/>
                        <a:t>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962925"/>
                  </a:ext>
                </a:extLst>
              </a:tr>
              <a:tr h="383715">
                <a:tc>
                  <a:txBody>
                    <a:bodyPr/>
                    <a:lstStyle/>
                    <a:p>
                      <a:r>
                        <a:rPr lang="en-GB" dirty="0" smtClean="0"/>
                        <a:t>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0.24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8182459"/>
                  </a:ext>
                </a:extLst>
              </a:tr>
            </a:tbl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flipV="1">
            <a:off x="3319365" y="2499742"/>
            <a:ext cx="1543585" cy="11657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1"/>
          </p:cNvCxnSpPr>
          <p:nvPr/>
        </p:nvCxnSpPr>
        <p:spPr>
          <a:xfrm flipV="1">
            <a:off x="3319365" y="2885156"/>
            <a:ext cx="1543585" cy="78032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0" idx="6"/>
          </p:cNvCxnSpPr>
          <p:nvPr/>
        </p:nvCxnSpPr>
        <p:spPr>
          <a:xfrm flipV="1">
            <a:off x="3319365" y="3252181"/>
            <a:ext cx="1543585" cy="4132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6"/>
          </p:cNvCxnSpPr>
          <p:nvPr/>
        </p:nvCxnSpPr>
        <p:spPr>
          <a:xfrm flipV="1">
            <a:off x="3319365" y="3651870"/>
            <a:ext cx="1543585" cy="136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8873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Applications of Force Mix Score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835399" y="4365924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34</a:t>
            </a:fld>
            <a:endParaRPr lang="en-GB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>
          <a:xfrm>
            <a:off x="251521" y="1131591"/>
            <a:ext cx="4145923" cy="3666079"/>
          </a:xfrm>
        </p:spPr>
        <p:txBody>
          <a:bodyPr>
            <a:normAutofit/>
          </a:bodyPr>
          <a:lstStyle/>
          <a:p>
            <a:r>
              <a:rPr lang="en-GB" dirty="0" smtClean="0"/>
              <a:t>Now imagine we need to assess a scenario like this:</a:t>
            </a:r>
          </a:p>
          <a:p>
            <a:endParaRPr lang="en-GB" dirty="0" smtClean="0"/>
          </a:p>
          <a:p>
            <a:r>
              <a:rPr lang="en-GB" dirty="0" smtClean="0"/>
              <a:t>Consider…</a:t>
            </a:r>
          </a:p>
          <a:p>
            <a:pPr lvl="1"/>
            <a:r>
              <a:rPr lang="en-GB" dirty="0" smtClean="0"/>
              <a:t>The number of clusters</a:t>
            </a:r>
          </a:p>
          <a:p>
            <a:pPr lvl="1"/>
            <a:r>
              <a:rPr lang="en-GB" dirty="0" smtClean="0"/>
              <a:t>Platforms available</a:t>
            </a:r>
          </a:p>
          <a:p>
            <a:pPr lvl="1"/>
            <a:r>
              <a:rPr lang="en-GB" dirty="0" smtClean="0"/>
              <a:t>Priority of targets</a:t>
            </a:r>
          </a:p>
          <a:p>
            <a:pPr lvl="1"/>
            <a:r>
              <a:rPr lang="en-GB" dirty="0" smtClean="0"/>
              <a:t>Weapons required</a:t>
            </a:r>
          </a:p>
          <a:p>
            <a:pPr lvl="1"/>
            <a:r>
              <a:rPr lang="en-GB" dirty="0" smtClean="0"/>
              <a:t>Cost</a:t>
            </a:r>
          </a:p>
          <a:p>
            <a:pPr lvl="1"/>
            <a:r>
              <a:rPr lang="en-GB" dirty="0" smtClean="0"/>
              <a:t>Risk to blue</a:t>
            </a:r>
          </a:p>
          <a:p>
            <a:pPr lvl="1"/>
            <a:r>
              <a:rPr lang="en-GB" dirty="0" smtClean="0"/>
              <a:t>Collateral considerations</a:t>
            </a:r>
            <a:endParaRPr lang="en-GB" dirty="0"/>
          </a:p>
        </p:txBody>
      </p:sp>
      <p:pic>
        <p:nvPicPr>
          <p:cNvPr id="32" name="Content Placeholder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2997" y="855925"/>
            <a:ext cx="3298229" cy="409184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4" name="Oval 33"/>
          <p:cNvSpPr/>
          <p:nvPr/>
        </p:nvSpPr>
        <p:spPr>
          <a:xfrm>
            <a:off x="5664618" y="2758728"/>
            <a:ext cx="330984" cy="2842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6270994" y="3572717"/>
            <a:ext cx="330984" cy="5508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676692" y="3426648"/>
            <a:ext cx="259951" cy="38374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3312056" y="4797670"/>
            <a:ext cx="134684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r>
              <a:rPr lang="en-GB" sz="600" dirty="0" smtClean="0"/>
              <a:t>Image source: maps.google.com</a:t>
            </a:r>
          </a:p>
        </p:txBody>
      </p:sp>
      <p:sp>
        <p:nvSpPr>
          <p:cNvPr id="21" name="Oval 20"/>
          <p:cNvSpPr/>
          <p:nvPr/>
        </p:nvSpPr>
        <p:spPr>
          <a:xfrm>
            <a:off x="5830110" y="1819880"/>
            <a:ext cx="402002" cy="4198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148002" y="1365739"/>
            <a:ext cx="453976" cy="2977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6504489" y="1764971"/>
            <a:ext cx="330984" cy="45178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6504489" y="1020299"/>
            <a:ext cx="227751" cy="1890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6504489" y="2520835"/>
            <a:ext cx="330984" cy="2842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7118005" y="3767622"/>
            <a:ext cx="510999" cy="60335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 rot="2122891">
            <a:off x="6593785" y="4045488"/>
            <a:ext cx="330984" cy="5508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05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Wrapping up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835399" y="4365924"/>
            <a:ext cx="2057400" cy="211757"/>
          </a:xfrm>
        </p:spPr>
        <p:txBody>
          <a:bodyPr/>
          <a:lstStyle/>
          <a:p>
            <a:fld id="{41D5E06E-8463-49C0-8B6A-3B9E03BCC454}" type="slidenum">
              <a:rPr lang="en-GB" smtClean="0"/>
              <a:t>35</a:t>
            </a:fld>
            <a:endParaRPr lang="en-GB" dirty="0"/>
          </a:p>
        </p:txBody>
      </p:sp>
      <p:sp>
        <p:nvSpPr>
          <p:cNvPr id="31" name="Content Placeholder 30"/>
          <p:cNvSpPr>
            <a:spLocks noGrp="1"/>
          </p:cNvSpPr>
          <p:nvPr>
            <p:ph sz="half" idx="1"/>
          </p:nvPr>
        </p:nvSpPr>
        <p:spPr>
          <a:xfrm>
            <a:off x="467544" y="915566"/>
            <a:ext cx="4896544" cy="4104456"/>
          </a:xfrm>
        </p:spPr>
        <p:txBody>
          <a:bodyPr>
            <a:normAutofit/>
          </a:bodyPr>
          <a:lstStyle/>
          <a:p>
            <a:r>
              <a:rPr lang="en-GB" dirty="0" smtClean="0"/>
              <a:t>Force Mix Score is a useful tool that can be used for mission planning and analysis of simulation results.</a:t>
            </a:r>
          </a:p>
          <a:p>
            <a:r>
              <a:rPr lang="en-GB" dirty="0" smtClean="0"/>
              <a:t>It relies on Effects Trees and breakdown of compound targets into their key target elements.</a:t>
            </a:r>
          </a:p>
          <a:p>
            <a:r>
              <a:rPr lang="en-GB" dirty="0" smtClean="0"/>
              <a:t>It helps planners utilise resources</a:t>
            </a:r>
            <a:r>
              <a:rPr lang="en-GB" dirty="0"/>
              <a:t> </a:t>
            </a:r>
            <a:r>
              <a:rPr lang="en-GB" dirty="0" smtClean="0"/>
              <a:t>in order to achieve high levels of mission effectiveness.</a:t>
            </a:r>
          </a:p>
          <a:p>
            <a:r>
              <a:rPr lang="en-GB" dirty="0"/>
              <a:t>It is used to support </a:t>
            </a:r>
            <a:r>
              <a:rPr lang="en-GB" dirty="0" smtClean="0"/>
              <a:t>MOD decision </a:t>
            </a:r>
            <a:r>
              <a:rPr lang="en-GB" dirty="0"/>
              <a:t>makers quickly make sense of complex military scenarios.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555678" y="2355726"/>
                <a:ext cx="2549128" cy="80804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𝐹𝑀𝑆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678" y="2355726"/>
                <a:ext cx="2549128" cy="8080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668344" y="2656878"/>
                <a:ext cx="788806" cy="8712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GB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sSub>
                            <m:sSubPr>
                              <m:ctrlPr>
                                <a:rPr lang="en-GB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2656878"/>
                <a:ext cx="788806" cy="871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7219016" y="2465835"/>
            <a:ext cx="810676" cy="875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320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543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Maker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251521" y="1131591"/>
            <a:ext cx="3867151" cy="1463250"/>
          </a:xfrm>
        </p:spPr>
        <p:txBody>
          <a:bodyPr>
            <a:normAutofit/>
          </a:bodyPr>
          <a:lstStyle/>
          <a:p>
            <a:r>
              <a:rPr lang="en-GB" dirty="0"/>
              <a:t>‘Decision Maker’ (DM); </a:t>
            </a:r>
            <a:r>
              <a:rPr lang="en-GB" dirty="0" smtClean="0"/>
              <a:t>is a </a:t>
            </a:r>
            <a:r>
              <a:rPr lang="en-GB" dirty="0"/>
              <a:t>Python toolset for a complex physics-based simulation software, used to plan and run multi-mission models.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4</a:t>
            </a:fld>
            <a:endParaRPr lang="en-GB"/>
          </a:p>
        </p:txBody>
      </p:sp>
      <p:sp>
        <p:nvSpPr>
          <p:cNvPr id="13" name="Content Placeholder 10"/>
          <p:cNvSpPr txBox="1">
            <a:spLocks/>
          </p:cNvSpPr>
          <p:nvPr/>
        </p:nvSpPr>
        <p:spPr>
          <a:xfrm>
            <a:off x="4825639" y="1131591"/>
            <a:ext cx="3867151" cy="1504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278" tIns="42639" rIns="85278" bIns="42639" numCol="1" anchor="t" anchorCtr="0" compatLnSpc="1">
            <a:prstTxWarp prst="textNoShape">
              <a:avLst/>
            </a:prstTxWarp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534386" indent="-214313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•"/>
              <a:defRPr lang="en-US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–"/>
              <a:defRPr lang="en-US" sz="14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110000"/>
              <a:buFont typeface="Arial" panose="020B0604020202020204" pitchFamily="34" charset="0"/>
              <a:buChar char="»"/>
              <a:defRPr lang="en-GB" sz="11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GB" dirty="0" smtClean="0"/>
              <a:t>It takes in a variety of data through spreadsheets and prompts through a command line interface. 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251521" y="2639721"/>
            <a:ext cx="8630716" cy="1731259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410838" y="2795152"/>
            <a:ext cx="8281952" cy="1103075"/>
            <a:chOff x="410838" y="2927923"/>
            <a:chExt cx="6613806" cy="1103075"/>
          </a:xfrm>
          <a:solidFill>
            <a:schemeClr val="bg2">
              <a:lumMod val="95000"/>
            </a:schemeClr>
          </a:solidFill>
        </p:grpSpPr>
        <p:sp>
          <p:nvSpPr>
            <p:cNvPr id="7" name="Rounded Rectangle 6"/>
            <p:cNvSpPr/>
            <p:nvPr/>
          </p:nvSpPr>
          <p:spPr>
            <a:xfrm>
              <a:off x="410838" y="2938238"/>
              <a:ext cx="1548000" cy="1080000"/>
            </a:xfrm>
            <a:prstGeom prst="roundRect">
              <a:avLst/>
            </a:prstGeom>
            <a:grp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BLUE</a:t>
              </a:r>
            </a:p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82" b="1" kern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Platforms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099440" y="2950998"/>
              <a:ext cx="1548000" cy="1080000"/>
            </a:xfrm>
            <a:prstGeom prst="roundRect">
              <a:avLst/>
            </a:prstGeom>
            <a:grp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RED</a:t>
              </a:r>
            </a:p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Targets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788042" y="2927923"/>
              <a:ext cx="1548000" cy="1080000"/>
            </a:xfrm>
            <a:prstGeom prst="roundRect">
              <a:avLst/>
            </a:prstGeom>
            <a:grp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Effects Tree Solutions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5476644" y="2927923"/>
              <a:ext cx="1548000" cy="1080000"/>
            </a:xfrm>
            <a:prstGeom prst="roundRect">
              <a:avLst/>
            </a:prstGeom>
            <a:grpFill/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Over Target Requirement</a:t>
              </a:r>
              <a:r>
                <a:rPr kumimoji="0" lang="en-GB" sz="1482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(OTR)</a:t>
              </a: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and Platform</a:t>
              </a:r>
              <a:r>
                <a:rPr kumimoji="0" lang="en-GB" sz="1482" b="1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Loadouts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51521" y="3972157"/>
            <a:ext cx="8630716" cy="35394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b="1" dirty="0" smtClean="0">
                <a:latin typeface="+mn-lt"/>
              </a:rPr>
              <a:t>Project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24280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Decision Maker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5</a:t>
            </a:fld>
            <a:endParaRPr lang="en-GB"/>
          </a:p>
        </p:txBody>
      </p:sp>
      <p:sp>
        <p:nvSpPr>
          <p:cNvPr id="3" name="Right Arrow 2"/>
          <p:cNvSpPr/>
          <p:nvPr/>
        </p:nvSpPr>
        <p:spPr>
          <a:xfrm rot="5400000">
            <a:off x="4311005" y="2351824"/>
            <a:ext cx="502074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3716747" y="2883707"/>
            <a:ext cx="1690589" cy="108252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+mj-lt"/>
              </a:rPr>
              <a:t>Decision Maker</a:t>
            </a:r>
            <a:endParaRPr lang="en-GB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ight Arrow 18"/>
          <p:cNvSpPr/>
          <p:nvPr/>
        </p:nvSpPr>
        <p:spPr>
          <a:xfrm>
            <a:off x="3145366" y="3184766"/>
            <a:ext cx="502074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1385470" y="2895532"/>
            <a:ext cx="1690589" cy="10825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190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+mj-lt"/>
              </a:rPr>
              <a:t>User Commands</a:t>
            </a:r>
            <a:endParaRPr lang="en-GB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ight Arrow 20"/>
          <p:cNvSpPr/>
          <p:nvPr/>
        </p:nvSpPr>
        <p:spPr>
          <a:xfrm rot="5400000">
            <a:off x="4311004" y="4006843"/>
            <a:ext cx="502074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3757571" y="4531917"/>
            <a:ext cx="1690589" cy="53193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1905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chemeClr val="tx1"/>
                </a:solidFill>
                <a:latin typeface="+mj-lt"/>
              </a:rPr>
              <a:t>Data + Force Mix Score </a:t>
            </a:r>
            <a:endParaRPr lang="en-GB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1" y="899774"/>
            <a:ext cx="8630716" cy="141143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410838" y="1049788"/>
            <a:ext cx="8281952" cy="1103075"/>
            <a:chOff x="410838" y="1079610"/>
            <a:chExt cx="8281952" cy="1103075"/>
          </a:xfrm>
        </p:grpSpPr>
        <p:sp>
          <p:nvSpPr>
            <p:cNvPr id="23" name="Rounded Rectangle 22"/>
            <p:cNvSpPr/>
            <p:nvPr/>
          </p:nvSpPr>
          <p:spPr>
            <a:xfrm>
              <a:off x="410838" y="1089925"/>
              <a:ext cx="1938439" cy="1080000"/>
            </a:xfrm>
            <a:prstGeom prst="roundRect">
              <a:avLst/>
            </a:prstGeom>
            <a:solidFill>
              <a:schemeClr val="bg2">
                <a:lumMod val="95000"/>
              </a:schemeClr>
            </a:solidFill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BLUE</a:t>
              </a:r>
            </a:p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82" b="1" kern="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Platforms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2525342" y="1102685"/>
              <a:ext cx="1938439" cy="1080000"/>
            </a:xfrm>
            <a:prstGeom prst="roundRect">
              <a:avLst/>
            </a:prstGeom>
            <a:solidFill>
              <a:schemeClr val="bg2">
                <a:lumMod val="95000"/>
              </a:schemeClr>
            </a:solidFill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RED</a:t>
              </a:r>
            </a:p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Targets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4639846" y="1079610"/>
              <a:ext cx="1938439" cy="1080000"/>
            </a:xfrm>
            <a:prstGeom prst="roundRect">
              <a:avLst/>
            </a:prstGeom>
            <a:solidFill>
              <a:schemeClr val="bg2">
                <a:lumMod val="95000"/>
              </a:schemeClr>
            </a:solidFill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82" b="1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Effects Tree Solutions</a:t>
              </a:r>
              <a:endParaRPr kumimoji="0" lang="en-GB" sz="1482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6754351" y="1079610"/>
              <a:ext cx="1938439" cy="1080000"/>
            </a:xfrm>
            <a:prstGeom prst="roundRect">
              <a:avLst/>
            </a:prstGeom>
            <a:solidFill>
              <a:schemeClr val="bg2">
                <a:lumMod val="95000"/>
              </a:schemeClr>
            </a:solidFill>
            <a:ln w="25400" cap="flat" cmpd="sng" algn="ctr">
              <a:solidFill>
                <a:schemeClr val="accent2">
                  <a:lumMod val="75000"/>
                </a:schemeClr>
              </a:solidFill>
              <a:prstDash val="solid"/>
            </a:ln>
            <a:effectLst/>
          </p:spPr>
          <p:txBody>
            <a:bodyPr lIns="86375" tIns="43188" rIns="86375" bIns="43188" spcCol="0" rtlCol="0" anchor="t"/>
            <a:lstStyle/>
            <a:p>
              <a:pPr marL="0" marR="0" lvl="0" indent="0" defTabSz="913907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1482" b="1" kern="0" dirty="0">
                  <a:latin typeface="Arial" panose="020B0604020202020204" pitchFamily="34" charset="0"/>
                  <a:cs typeface="Arial" panose="020B0604020202020204" pitchFamily="34" charset="0"/>
                </a:rPr>
                <a:t>Over Target Requirement (OTR) and Platform </a:t>
              </a:r>
              <a:r>
                <a:rPr lang="en-GB" sz="1482" b="1" kern="0" dirty="0" err="1">
                  <a:latin typeface="Arial" panose="020B0604020202020204" pitchFamily="34" charset="0"/>
                  <a:cs typeface="Arial" panose="020B0604020202020204" pitchFamily="34" charset="0"/>
                </a:rPr>
                <a:t>Loadouts</a:t>
              </a:r>
              <a:endParaRPr lang="en-GB" sz="1482" b="1" kern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314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Trees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6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1281" y="933877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Effects Trees are a way of exploring </a:t>
            </a:r>
            <a:r>
              <a:rPr lang="en-GB" b="1" dirty="0" smtClean="0"/>
              <a:t>full spectrum targeting</a:t>
            </a:r>
            <a:r>
              <a:rPr lang="en-GB" dirty="0" smtClean="0"/>
              <a:t> options</a:t>
            </a:r>
            <a:endParaRPr lang="en-GB" dirty="0"/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They allow for multiple options of enabling the same military effect to occur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419874" y="1679518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Disrupt facility for 24 hours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782921" y="2576204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Physical actions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3419874" y="2583456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Cognitive actions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6084291" y="2582384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actions</a:t>
            </a:r>
            <a:endParaRPr lang="en-GB" dirty="0"/>
          </a:p>
        </p:txBody>
      </p:sp>
      <p:cxnSp>
        <p:nvCxnSpPr>
          <p:cNvPr id="23" name="Elbow Connector 22"/>
          <p:cNvCxnSpPr>
            <a:stCxn id="19" idx="2"/>
            <a:endCxn id="20" idx="0"/>
          </p:cNvCxnSpPr>
          <p:nvPr/>
        </p:nvCxnSpPr>
        <p:spPr>
          <a:xfrm rot="5400000">
            <a:off x="2907995" y="1090573"/>
            <a:ext cx="334310" cy="2636953"/>
          </a:xfrm>
          <a:prstGeom prst="bentConnector3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Elbow Connector 23"/>
          <p:cNvCxnSpPr>
            <a:stCxn id="19" idx="2"/>
            <a:endCxn id="22" idx="0"/>
          </p:cNvCxnSpPr>
          <p:nvPr/>
        </p:nvCxnSpPr>
        <p:spPr>
          <a:xfrm rot="16200000" flipH="1">
            <a:off x="5555589" y="1079930"/>
            <a:ext cx="340490" cy="2664417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21" idx="0"/>
            <a:endCxn id="19" idx="2"/>
          </p:cNvCxnSpPr>
          <p:nvPr/>
        </p:nvCxnSpPr>
        <p:spPr>
          <a:xfrm flipV="1">
            <a:off x="4393626" y="2241894"/>
            <a:ext cx="0" cy="341562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44458" y="3439285"/>
            <a:ext cx="1298335" cy="4689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408874" y="3439285"/>
            <a:ext cx="1298335" cy="4689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Data</a:t>
            </a:r>
            <a:endParaRPr lang="en-GB" dirty="0"/>
          </a:p>
        </p:txBody>
      </p:sp>
      <p:cxnSp>
        <p:nvCxnSpPr>
          <p:cNvPr id="31" name="Straight Connector 30"/>
          <p:cNvCxnSpPr>
            <a:stCxn id="21" idx="2"/>
            <a:endCxn id="26" idx="0"/>
          </p:cNvCxnSpPr>
          <p:nvPr/>
        </p:nvCxnSpPr>
        <p:spPr>
          <a:xfrm>
            <a:off x="4393626" y="3145832"/>
            <a:ext cx="0" cy="2934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2" idx="2"/>
            <a:endCxn id="30" idx="0"/>
          </p:cNvCxnSpPr>
          <p:nvPr/>
        </p:nvCxnSpPr>
        <p:spPr>
          <a:xfrm flipH="1">
            <a:off x="7058042" y="3144760"/>
            <a:ext cx="1" cy="294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107504" y="3456111"/>
            <a:ext cx="1298335" cy="4689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Structure</a:t>
            </a:r>
            <a:endParaRPr lang="en-GB" dirty="0"/>
          </a:p>
        </p:txBody>
      </p:sp>
      <p:cxnSp>
        <p:nvCxnSpPr>
          <p:cNvPr id="9" name="Straight Connector 8"/>
          <p:cNvCxnSpPr>
            <a:stCxn id="20" idx="2"/>
            <a:endCxn id="38" idx="0"/>
          </p:cNvCxnSpPr>
          <p:nvPr/>
        </p:nvCxnSpPr>
        <p:spPr>
          <a:xfrm flipH="1">
            <a:off x="1756672" y="3138580"/>
            <a:ext cx="1" cy="3175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9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Trees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7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11281" y="933877"/>
            <a:ext cx="82089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Effects Trees are a way of exploring </a:t>
            </a:r>
            <a:r>
              <a:rPr lang="en-GB" b="1" dirty="0" smtClean="0"/>
              <a:t>full spectrum targeting</a:t>
            </a:r>
            <a:r>
              <a:rPr lang="en-GB" dirty="0" smtClean="0"/>
              <a:t> options</a:t>
            </a:r>
          </a:p>
          <a:p>
            <a:pPr marL="285750" indent="-285750">
              <a:buClr>
                <a:schemeClr val="accent1"/>
              </a:buClr>
              <a:buSzPct val="110000"/>
              <a:buFont typeface="Wingdings" panose="05000000000000000000" pitchFamily="2" charset="2"/>
              <a:buChar char="§"/>
            </a:pPr>
            <a:r>
              <a:rPr lang="en-GB" dirty="0" smtClean="0"/>
              <a:t>They allow for multiple options of enabling the same military effect to occur</a:t>
            </a:r>
          </a:p>
        </p:txBody>
      </p:sp>
      <p:sp>
        <p:nvSpPr>
          <p:cNvPr id="8" name="Rectangle 7"/>
          <p:cNvSpPr/>
          <p:nvPr/>
        </p:nvSpPr>
        <p:spPr>
          <a:xfrm>
            <a:off x="3419874" y="1679518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Disrupt facility for 24 hours</a:t>
            </a:r>
            <a:endParaRPr lang="en-GB" b="1" dirty="0"/>
          </a:p>
        </p:txBody>
      </p:sp>
      <p:sp>
        <p:nvSpPr>
          <p:cNvPr id="27" name="Rectangle 26"/>
          <p:cNvSpPr/>
          <p:nvPr/>
        </p:nvSpPr>
        <p:spPr>
          <a:xfrm>
            <a:off x="755578" y="2411033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Physical actions</a:t>
            </a:r>
            <a:endParaRPr lang="en-GB" b="1" dirty="0"/>
          </a:p>
        </p:txBody>
      </p:sp>
      <p:sp>
        <p:nvSpPr>
          <p:cNvPr id="28" name="Rectangle 27"/>
          <p:cNvSpPr/>
          <p:nvPr/>
        </p:nvSpPr>
        <p:spPr>
          <a:xfrm>
            <a:off x="3419874" y="2583456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Cognitive actions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6084291" y="2582384"/>
            <a:ext cx="1947503" cy="56237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actions</a:t>
            </a:r>
            <a:endParaRPr lang="en-GB" dirty="0"/>
          </a:p>
        </p:txBody>
      </p:sp>
      <p:cxnSp>
        <p:nvCxnSpPr>
          <p:cNvPr id="10" name="Elbow Connector 9"/>
          <p:cNvCxnSpPr>
            <a:stCxn id="8" idx="2"/>
            <a:endCxn id="27" idx="0"/>
          </p:cNvCxnSpPr>
          <p:nvPr/>
        </p:nvCxnSpPr>
        <p:spPr>
          <a:xfrm rot="5400000">
            <a:off x="2976909" y="994315"/>
            <a:ext cx="169139" cy="2664296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8" idx="2"/>
            <a:endCxn id="29" idx="0"/>
          </p:cNvCxnSpPr>
          <p:nvPr/>
        </p:nvCxnSpPr>
        <p:spPr>
          <a:xfrm rot="16200000" flipH="1">
            <a:off x="5555589" y="1079930"/>
            <a:ext cx="340490" cy="2664417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8" idx="0"/>
            <a:endCxn id="8" idx="2"/>
          </p:cNvCxnSpPr>
          <p:nvPr/>
        </p:nvCxnSpPr>
        <p:spPr>
          <a:xfrm flipV="1">
            <a:off x="4393626" y="2241894"/>
            <a:ext cx="0" cy="341562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744458" y="3439285"/>
            <a:ext cx="1298335" cy="4689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People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6408874" y="3439285"/>
            <a:ext cx="1298335" cy="46891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Data</a:t>
            </a:r>
            <a:endParaRPr lang="en-GB" dirty="0"/>
          </a:p>
        </p:txBody>
      </p:sp>
      <p:cxnSp>
        <p:nvCxnSpPr>
          <p:cNvPr id="19" name="Straight Connector 18"/>
          <p:cNvCxnSpPr>
            <a:stCxn id="28" idx="2"/>
            <a:endCxn id="17" idx="0"/>
          </p:cNvCxnSpPr>
          <p:nvPr/>
        </p:nvCxnSpPr>
        <p:spPr>
          <a:xfrm>
            <a:off x="4393626" y="3145832"/>
            <a:ext cx="0" cy="29345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29" idx="2"/>
            <a:endCxn id="18" idx="0"/>
          </p:cNvCxnSpPr>
          <p:nvPr/>
        </p:nvCxnSpPr>
        <p:spPr>
          <a:xfrm flipH="1">
            <a:off x="7058042" y="3144760"/>
            <a:ext cx="1" cy="2945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stCxn id="27" idx="2"/>
          </p:cNvCxnSpPr>
          <p:nvPr/>
        </p:nvCxnSpPr>
        <p:spPr>
          <a:xfrm flipH="1">
            <a:off x="1729202" y="2973409"/>
            <a:ext cx="128" cy="10133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531937" y="3079532"/>
            <a:ext cx="394528" cy="3678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OR</a:t>
            </a:r>
            <a:endParaRPr lang="en-GB" sz="1100" b="1" dirty="0"/>
          </a:p>
        </p:txBody>
      </p:sp>
      <p:sp>
        <p:nvSpPr>
          <p:cNvPr id="43" name="Rectangle 42"/>
          <p:cNvSpPr/>
          <p:nvPr/>
        </p:nvSpPr>
        <p:spPr>
          <a:xfrm>
            <a:off x="467544" y="4668412"/>
            <a:ext cx="502996" cy="3678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E1.1</a:t>
            </a:r>
            <a:endParaRPr lang="en-GB" sz="1100" b="1" dirty="0"/>
          </a:p>
        </p:txBody>
      </p:sp>
      <p:sp>
        <p:nvSpPr>
          <p:cNvPr id="55" name="Rectangle 54"/>
          <p:cNvSpPr/>
          <p:nvPr/>
        </p:nvSpPr>
        <p:spPr>
          <a:xfrm>
            <a:off x="970540" y="3651106"/>
            <a:ext cx="394528" cy="3678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E1</a:t>
            </a:r>
            <a:endParaRPr lang="en-GB" sz="1100" b="1" dirty="0"/>
          </a:p>
        </p:txBody>
      </p:sp>
      <p:sp>
        <p:nvSpPr>
          <p:cNvPr id="56" name="Rectangle 55"/>
          <p:cNvSpPr/>
          <p:nvPr/>
        </p:nvSpPr>
        <p:spPr>
          <a:xfrm>
            <a:off x="2101096" y="3651106"/>
            <a:ext cx="394528" cy="3678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E2</a:t>
            </a:r>
            <a:endParaRPr lang="en-GB" sz="1100" b="1" dirty="0"/>
          </a:p>
        </p:txBody>
      </p:sp>
      <p:sp>
        <p:nvSpPr>
          <p:cNvPr id="57" name="Rectangle 56"/>
          <p:cNvSpPr/>
          <p:nvPr/>
        </p:nvSpPr>
        <p:spPr>
          <a:xfrm>
            <a:off x="897016" y="4136682"/>
            <a:ext cx="541576" cy="3678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AND</a:t>
            </a:r>
            <a:endParaRPr lang="en-GB" sz="1100" b="1" dirty="0"/>
          </a:p>
        </p:txBody>
      </p:sp>
      <p:cxnSp>
        <p:nvCxnSpPr>
          <p:cNvPr id="60" name="Straight Connector 59"/>
          <p:cNvCxnSpPr>
            <a:stCxn id="55" idx="2"/>
            <a:endCxn id="57" idx="0"/>
          </p:cNvCxnSpPr>
          <p:nvPr/>
        </p:nvCxnSpPr>
        <p:spPr>
          <a:xfrm>
            <a:off x="1167804" y="4018918"/>
            <a:ext cx="0" cy="1177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Elbow Connector 66"/>
          <p:cNvCxnSpPr>
            <a:stCxn id="40" idx="2"/>
            <a:endCxn id="55" idx="0"/>
          </p:cNvCxnSpPr>
          <p:nvPr/>
        </p:nvCxnSpPr>
        <p:spPr>
          <a:xfrm rot="5400000">
            <a:off x="1346622" y="3268527"/>
            <a:ext cx="203762" cy="561397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40" idx="2"/>
            <a:endCxn id="56" idx="0"/>
          </p:cNvCxnSpPr>
          <p:nvPr/>
        </p:nvCxnSpPr>
        <p:spPr>
          <a:xfrm rot="16200000" flipH="1">
            <a:off x="1911899" y="3264645"/>
            <a:ext cx="203762" cy="569159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56" idx="2"/>
          </p:cNvCxnSpPr>
          <p:nvPr/>
        </p:nvCxnSpPr>
        <p:spPr>
          <a:xfrm>
            <a:off x="2298360" y="4018918"/>
            <a:ext cx="0" cy="1177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57" idx="2"/>
            <a:endCxn id="43" idx="0"/>
          </p:cNvCxnSpPr>
          <p:nvPr/>
        </p:nvCxnSpPr>
        <p:spPr>
          <a:xfrm rot="5400000">
            <a:off x="861464" y="4362072"/>
            <a:ext cx="163918" cy="448762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57" idx="2"/>
          </p:cNvCxnSpPr>
          <p:nvPr/>
        </p:nvCxnSpPr>
        <p:spPr>
          <a:xfrm rot="16200000" flipH="1">
            <a:off x="1344588" y="4327710"/>
            <a:ext cx="163918" cy="517486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1440510" y="4668412"/>
            <a:ext cx="502996" cy="3678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E1.2</a:t>
            </a:r>
            <a:endParaRPr lang="en-GB" sz="1100" b="1" dirty="0"/>
          </a:p>
        </p:txBody>
      </p:sp>
      <p:sp>
        <p:nvSpPr>
          <p:cNvPr id="33" name="Rectangle 32"/>
          <p:cNvSpPr/>
          <p:nvPr/>
        </p:nvSpPr>
        <p:spPr>
          <a:xfrm>
            <a:off x="2046862" y="4125040"/>
            <a:ext cx="502996" cy="3678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/>
              <a:t>E2.1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233996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Effects Trees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8</a:t>
            </a:fld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964295" y="2479011"/>
            <a:ext cx="1800200" cy="72812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DESTROY FACILITY</a:t>
            </a:r>
            <a:endParaRPr lang="en-GB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3044416" y="920173"/>
            <a:ext cx="2160240" cy="1304193"/>
            <a:chOff x="825272" y="2742562"/>
            <a:chExt cx="2160240" cy="1304193"/>
          </a:xfrm>
        </p:grpSpPr>
        <p:sp>
          <p:nvSpPr>
            <p:cNvPr id="22" name="Rectangle 21"/>
            <p:cNvSpPr/>
            <p:nvPr/>
          </p:nvSpPr>
          <p:spPr>
            <a:xfrm>
              <a:off x="825272" y="2742562"/>
              <a:ext cx="2160240" cy="57606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Disrupt Storage Depot for 24 hours</a:t>
              </a:r>
              <a:endParaRPr lang="en-GB" b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185312" y="3566427"/>
              <a:ext cx="1440160" cy="480328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/>
                <a:t>OR</a:t>
              </a:r>
              <a:endParaRPr lang="en-GB" b="1" dirty="0"/>
            </a:p>
          </p:txBody>
        </p:sp>
        <p:cxnSp>
          <p:nvCxnSpPr>
            <p:cNvPr id="24" name="Straight Connector 23"/>
            <p:cNvCxnSpPr>
              <a:stCxn id="22" idx="2"/>
              <a:endCxn id="23" idx="0"/>
            </p:cNvCxnSpPr>
            <p:nvPr/>
          </p:nvCxnSpPr>
          <p:spPr>
            <a:xfrm>
              <a:off x="1905392" y="3318626"/>
              <a:ext cx="0" cy="247801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484575" y="2479011"/>
            <a:ext cx="1800200" cy="72812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DEGRADE POWER</a:t>
            </a:r>
            <a:endParaRPr lang="en-GB" b="1" dirty="0"/>
          </a:p>
        </p:txBody>
      </p:sp>
      <p:sp>
        <p:nvSpPr>
          <p:cNvPr id="28" name="Rectangle 27"/>
          <p:cNvSpPr/>
          <p:nvPr/>
        </p:nvSpPr>
        <p:spPr>
          <a:xfrm>
            <a:off x="704155" y="4053011"/>
            <a:ext cx="1800200" cy="8562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DESTROY Warehouse</a:t>
            </a:r>
            <a:endParaRPr lang="en-GB" b="1" dirty="0"/>
          </a:p>
        </p:txBody>
      </p:sp>
      <p:sp>
        <p:nvSpPr>
          <p:cNvPr id="29" name="Rectangle 28"/>
          <p:cNvSpPr/>
          <p:nvPr/>
        </p:nvSpPr>
        <p:spPr>
          <a:xfrm>
            <a:off x="3224435" y="4053011"/>
            <a:ext cx="1800200" cy="85629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DESTROY</a:t>
            </a:r>
          </a:p>
          <a:p>
            <a:pPr algn="ctr"/>
            <a:r>
              <a:rPr lang="en-GB" b="1" dirty="0" smtClean="0"/>
              <a:t>Power Generator</a:t>
            </a:r>
            <a:endParaRPr lang="en-GB" b="1" dirty="0"/>
          </a:p>
        </p:txBody>
      </p:sp>
      <p:cxnSp>
        <p:nvCxnSpPr>
          <p:cNvPr id="8" name="Straight Connector 7"/>
          <p:cNvCxnSpPr>
            <a:stCxn id="17" idx="2"/>
          </p:cNvCxnSpPr>
          <p:nvPr/>
        </p:nvCxnSpPr>
        <p:spPr>
          <a:xfrm>
            <a:off x="2864395" y="3207140"/>
            <a:ext cx="0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Elbow Connector 9"/>
          <p:cNvCxnSpPr>
            <a:stCxn id="23" idx="2"/>
            <a:endCxn id="17" idx="0"/>
          </p:cNvCxnSpPr>
          <p:nvPr/>
        </p:nvCxnSpPr>
        <p:spPr>
          <a:xfrm rot="5400000">
            <a:off x="3367144" y="1721618"/>
            <a:ext cx="254645" cy="1260141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3" idx="2"/>
            <a:endCxn id="25" idx="0"/>
          </p:cNvCxnSpPr>
          <p:nvPr/>
        </p:nvCxnSpPr>
        <p:spPr>
          <a:xfrm rot="16200000" flipH="1">
            <a:off x="4627283" y="1721618"/>
            <a:ext cx="254645" cy="1260139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7" idx="2"/>
            <a:endCxn id="28" idx="0"/>
          </p:cNvCxnSpPr>
          <p:nvPr/>
        </p:nvCxnSpPr>
        <p:spPr>
          <a:xfrm rot="5400000">
            <a:off x="1811390" y="3000005"/>
            <a:ext cx="845871" cy="1260140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7" idx="2"/>
            <a:endCxn id="29" idx="0"/>
          </p:cNvCxnSpPr>
          <p:nvPr/>
        </p:nvCxnSpPr>
        <p:spPr>
          <a:xfrm rot="16200000" flipH="1">
            <a:off x="3071530" y="3000005"/>
            <a:ext cx="845871" cy="1260140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921611" y="4052485"/>
            <a:ext cx="1800200" cy="85682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DEGRADE</a:t>
            </a:r>
          </a:p>
          <a:p>
            <a:pPr algn="ctr"/>
            <a:r>
              <a:rPr lang="en-GB" b="1" dirty="0" smtClean="0"/>
              <a:t>Power Generator</a:t>
            </a:r>
            <a:endParaRPr lang="en-GB" b="1" dirty="0"/>
          </a:p>
        </p:txBody>
      </p:sp>
      <p:cxnSp>
        <p:nvCxnSpPr>
          <p:cNvPr id="32" name="Elbow Connector 31"/>
          <p:cNvCxnSpPr>
            <a:stCxn id="25" idx="2"/>
            <a:endCxn id="30" idx="0"/>
          </p:cNvCxnSpPr>
          <p:nvPr/>
        </p:nvCxnSpPr>
        <p:spPr>
          <a:xfrm rot="16200000" flipH="1">
            <a:off x="5680520" y="2911294"/>
            <a:ext cx="845346" cy="1437036"/>
          </a:xfrm>
          <a:prstGeom prst="bentConnector3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151187" y="3388668"/>
            <a:ext cx="1440160" cy="48032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/>
              <a:t>AND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59341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Targets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1403649" y="4577681"/>
            <a:ext cx="7478588" cy="274637"/>
          </a:xfrm>
        </p:spPr>
        <p:txBody>
          <a:bodyPr/>
          <a:lstStyle/>
          <a:p>
            <a:r>
              <a:rPr lang="en-GB" dirty="0" smtClean="0"/>
              <a:t>OFFICIAL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D5E06E-8463-49C0-8B6A-3B9E03BCC454}" type="slidenum">
              <a:rPr lang="en-GB" smtClean="0"/>
              <a:t>9</a:t>
            </a:fld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1449594" y="887690"/>
            <a:ext cx="2232248" cy="40403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696888" y="1907876"/>
            <a:ext cx="1764195" cy="129614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Target Element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701622" y="3357250"/>
            <a:ext cx="1764195" cy="129614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Target Element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01623" y="1031706"/>
            <a:ext cx="17594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dirty="0" smtClean="0"/>
              <a:t>Compound</a:t>
            </a:r>
          </a:p>
          <a:p>
            <a:pPr algn="ctr">
              <a:buClr>
                <a:schemeClr val="accent1"/>
              </a:buClr>
              <a:buSzPct val="110000"/>
            </a:pPr>
            <a:r>
              <a:rPr lang="en-GB" dirty="0" smtClean="0"/>
              <a:t>Target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5229474" y="887690"/>
            <a:ext cx="2232248" cy="404034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476768" y="1907876"/>
            <a:ext cx="1764195" cy="129614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Warehouse 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481502" y="3357250"/>
            <a:ext cx="1764195" cy="1296144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Power Generator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81503" y="1031706"/>
            <a:ext cx="1759460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1"/>
              </a:buClr>
              <a:buSzPct val="110000"/>
            </a:pPr>
            <a:r>
              <a:rPr lang="en-GB" dirty="0" smtClean="0"/>
              <a:t>Storage Depot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3877284" y="2655832"/>
            <a:ext cx="1212748" cy="504056"/>
          </a:xfrm>
          <a:prstGeom prst="rightArrow">
            <a:avLst/>
          </a:prstGeom>
          <a:solidFill>
            <a:schemeClr val="tx1"/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Master PowerPoint Template">
      <a:dk1>
        <a:srgbClr val="000000"/>
      </a:dk1>
      <a:lt1>
        <a:sysClr val="window" lastClr="FFFFFF"/>
      </a:lt1>
      <a:dk2>
        <a:srgbClr val="14022E"/>
      </a:dk2>
      <a:lt2>
        <a:srgbClr val="FFFFFF"/>
      </a:lt2>
      <a:accent1>
        <a:srgbClr val="CD2456"/>
      </a:accent1>
      <a:accent2>
        <a:srgbClr val="36BCEE"/>
      </a:accent2>
      <a:accent3>
        <a:srgbClr val="7B67A8"/>
      </a:accent3>
      <a:accent4>
        <a:srgbClr val="2EB5B2"/>
      </a:accent4>
      <a:accent5>
        <a:srgbClr val="EF7835"/>
      </a:accent5>
      <a:accent6>
        <a:srgbClr val="FDDD3E"/>
      </a:accent6>
      <a:hlink>
        <a:srgbClr val="0092CF"/>
      </a:hlink>
      <a:folHlink>
        <a:srgbClr val="7379B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285750" indent="-285750">
          <a:buClr>
            <a:schemeClr val="accent1"/>
          </a:buClr>
          <a:buSzPct val="110000"/>
          <a:buFont typeface="Wingdings" panose="05000000000000000000" pitchFamily="2" charset="2"/>
          <a:buChar char="§"/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370B588C-F70F-45A5-BB31-474BFF7DA875}" vid="{1D83BAAF-1948-4825-A723-77BA2FF436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32c7276-519e-4dfd-877f-a0b6e71f99d4">
      <Terms xmlns="http://schemas.microsoft.com/office/infopath/2007/PartnerControls"/>
    </lcf76f155ced4ddcb4097134ff3c332f>
    <TaxCatchAll xmlns="4583d217-e6e7-4bd8-b25a-c1564e3c1da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D830101578E48AB83FC3C63FF1C79" ma:contentTypeVersion="19" ma:contentTypeDescription="Create a new document." ma:contentTypeScope="" ma:versionID="334a0b33cdb16be051394098a22f45c1">
  <xsd:schema xmlns:xsd="http://www.w3.org/2001/XMLSchema" xmlns:xs="http://www.w3.org/2001/XMLSchema" xmlns:p="http://schemas.microsoft.com/office/2006/metadata/properties" xmlns:ns2="532c7276-519e-4dfd-877f-a0b6e71f99d4" xmlns:ns3="4583d217-e6e7-4bd8-b25a-c1564e3c1da3" targetNamespace="http://schemas.microsoft.com/office/2006/metadata/properties" ma:root="true" ma:fieldsID="e29b1cdacb195f903eea44524ea65cef" ns2:_="" ns3:_="">
    <xsd:import namespace="532c7276-519e-4dfd-877f-a0b6e71f99d4"/>
    <xsd:import namespace="4583d217-e6e7-4bd8-b25a-c1564e3c1d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2c7276-519e-4dfd-877f-a0b6e71f99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a6db2ca-7152-4b93-a332-f277b680db3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83d217-e6e7-4bd8-b25a-c1564e3c1da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4da2942-1f22-429b-ab72-b8decbdd8506}" ma:internalName="TaxCatchAll" ma:showField="CatchAllData" ma:web="4583d217-e6e7-4bd8-b25a-c1564e3c1d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F7EDCB0-008E-401E-B872-986C9240FAA5}">
  <ds:schemaRefs>
    <ds:schemaRef ds:uri="http://schemas.microsoft.com/office/2006/metadata/properties"/>
    <ds:schemaRef ds:uri="e45fef5f-20ce-4a01-844f-e62606f21384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138570-463A-4D2D-8EB1-3D845C83788A}"/>
</file>

<file path=customXml/itemProps3.xml><?xml version="1.0" encoding="utf-8"?>
<ds:datastoreItem xmlns:ds="http://schemas.openxmlformats.org/officeDocument/2006/customXml" ds:itemID="{8C3A1156-0767-485D-AE32-7BABD3E3769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3C414178-5CE3-446A-84AA-179B8D75D5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Dstl PowerPoint Template_1.2</Template>
  <TotalTime>2092</TotalTime>
  <Words>2347</Words>
  <Application>Microsoft Office PowerPoint</Application>
  <PresentationFormat>On-screen Show (16:9)</PresentationFormat>
  <Paragraphs>851</Paragraphs>
  <Slides>36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Cambria Math</vt:lpstr>
      <vt:lpstr>Wingdings</vt:lpstr>
      <vt:lpstr>Custom Design</vt:lpstr>
      <vt:lpstr>Application of a Novel Technique to Help Determine Mission Success in Computational Multi-Mission Modelling</vt:lpstr>
      <vt:lpstr>Agenda</vt:lpstr>
      <vt:lpstr>Introduction</vt:lpstr>
      <vt:lpstr>Decision Maker</vt:lpstr>
      <vt:lpstr>Decision Maker</vt:lpstr>
      <vt:lpstr>Effects Trees</vt:lpstr>
      <vt:lpstr>Effects Trees</vt:lpstr>
      <vt:lpstr>Effects Trees</vt:lpstr>
      <vt:lpstr>Targets</vt:lpstr>
      <vt:lpstr>Simple Scenario</vt:lpstr>
      <vt:lpstr>Decision Maker &amp; Effects Trees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</vt:lpstr>
      <vt:lpstr>Force Mix Score </vt:lpstr>
      <vt:lpstr>Applications of Force Mix Score</vt:lpstr>
      <vt:lpstr>Applications of Force Mix Score</vt:lpstr>
      <vt:lpstr>Applications of Force Mix Score</vt:lpstr>
      <vt:lpstr>Applications of Force Mix Score</vt:lpstr>
      <vt:lpstr>Wrapping up</vt:lpstr>
      <vt:lpstr>PowerPoint Presentation</vt:lpstr>
    </vt:vector>
  </TitlesOfParts>
  <Company>Authorised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Smith Lydia</dc:creator>
  <cp:lastModifiedBy>Smith Lydia</cp:lastModifiedBy>
  <cp:revision>153</cp:revision>
  <cp:lastPrinted>2019-07-09T10:44:40Z</cp:lastPrinted>
  <dcterms:created xsi:type="dcterms:W3CDTF">2023-06-22T10:49:42Z</dcterms:created>
  <dcterms:modified xsi:type="dcterms:W3CDTF">2023-07-07T14:35:37Z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0x0101002B61E5B231530A4EA744FFA60C139F4A</vt:lpwstr>
  </property>
  <property fmtid="{D5CDD505-2E9C-101B-9397-08002B2CF9AE}" pid="3" name="_dlc_DocIdItemGuid">
    <vt:lpwstr>5f2c302a-6fb2-4683-9a10-124abc0f9280</vt:lpwstr>
  </property>
</Properties>
</file>