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278" r:id="rId3"/>
    <p:sldId id="282" r:id="rId4"/>
    <p:sldId id="260" r:id="rId5"/>
    <p:sldId id="279" r:id="rId6"/>
    <p:sldId id="277" r:id="rId7"/>
    <p:sldId id="286" r:id="rId8"/>
    <p:sldId id="261" r:id="rId9"/>
    <p:sldId id="281" r:id="rId10"/>
    <p:sldId id="262" r:id="rId11"/>
    <p:sldId id="284" r:id="rId12"/>
    <p:sldId id="287" r:id="rId13"/>
    <p:sldId id="263" r:id="rId14"/>
    <p:sldId id="275" r:id="rId15"/>
    <p:sldId id="268" r:id="rId16"/>
    <p:sldId id="272" r:id="rId17"/>
    <p:sldId id="288" r:id="rId18"/>
    <p:sldId id="271" r:id="rId19"/>
    <p:sldId id="274" r:id="rId20"/>
    <p:sldId id="269" r:id="rId21"/>
    <p:sldId id="289" r:id="rId22"/>
    <p:sldId id="290" r:id="rId23"/>
    <p:sldId id="291" r:id="rId24"/>
    <p:sldId id="276" r:id="rId25"/>
    <p:sldId id="292" r:id="rId2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24E5EF-181E-4517-97A3-B8508C0AD58C}">
          <p14:sldIdLst>
            <p14:sldId id="256"/>
            <p14:sldId id="278"/>
            <p14:sldId id="282"/>
            <p14:sldId id="260"/>
            <p14:sldId id="279"/>
            <p14:sldId id="277"/>
            <p14:sldId id="286"/>
            <p14:sldId id="261"/>
            <p14:sldId id="281"/>
            <p14:sldId id="262"/>
            <p14:sldId id="284"/>
            <p14:sldId id="287"/>
            <p14:sldId id="263"/>
            <p14:sldId id="275"/>
            <p14:sldId id="268"/>
            <p14:sldId id="272"/>
            <p14:sldId id="288"/>
            <p14:sldId id="271"/>
            <p14:sldId id="274"/>
            <p14:sldId id="269"/>
            <p14:sldId id="289"/>
            <p14:sldId id="290"/>
            <p14:sldId id="291"/>
            <p14:sldId id="276"/>
            <p14:sldId id="29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63A"/>
    <a:srgbClr val="4E4D4B"/>
    <a:srgbClr val="303030"/>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6436" autoAdjust="0"/>
  </p:normalViewPr>
  <p:slideViewPr>
    <p:cSldViewPr>
      <p:cViewPr varScale="1">
        <p:scale>
          <a:sx n="115" d="100"/>
          <a:sy n="115" d="100"/>
        </p:scale>
        <p:origin x="1416"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78" d="100"/>
          <a:sy n="78" d="100"/>
        </p:scale>
        <p:origin x="40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BB5642-5EF6-4D98-B4D5-62B9645127DF}"/>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428A21E-761B-4CC8-97BB-F35158F5C86D}"/>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FF44DAF-C31D-499F-BB5A-C4A2EB536E5B}" type="datetimeFigureOut">
              <a:rPr lang="en-GB" smtClean="0"/>
              <a:t>18/07/2023</a:t>
            </a:fld>
            <a:endParaRPr lang="en-GB"/>
          </a:p>
        </p:txBody>
      </p:sp>
      <p:sp>
        <p:nvSpPr>
          <p:cNvPr id="4" name="Footer Placeholder 3">
            <a:extLst>
              <a:ext uri="{FF2B5EF4-FFF2-40B4-BE49-F238E27FC236}">
                <a16:creationId xmlns:a16="http://schemas.microsoft.com/office/drawing/2014/main" id="{E831A15A-6B61-4F7E-A08B-7D35B58187AA}"/>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D5205AE-2D24-4F06-9C8D-861A6F133212}"/>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3900E1A1-2F6C-4B66-8041-DC711E5DAF4B}" type="slidenum">
              <a:rPr lang="en-GB" smtClean="0"/>
              <a:t>‹#›</a:t>
            </a:fld>
            <a:endParaRPr lang="en-GB"/>
          </a:p>
        </p:txBody>
      </p:sp>
    </p:spTree>
    <p:extLst>
      <p:ext uri="{BB962C8B-B14F-4D97-AF65-F5344CB8AC3E}">
        <p14:creationId xmlns:p14="http://schemas.microsoft.com/office/powerpoint/2010/main" val="2475848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4638FA7-9345-42F9-BBFA-F35EAC11FE35}" type="datetimeFigureOut">
              <a:rPr lang="en-GB" smtClean="0"/>
              <a:t>18/07/2023</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B651299-DBCD-48AF-93DA-D75CCA182D30}" type="slidenum">
              <a:rPr lang="en-GB" smtClean="0"/>
              <a:t>‹#›</a:t>
            </a:fld>
            <a:endParaRPr lang="en-GB" dirty="0"/>
          </a:p>
        </p:txBody>
      </p:sp>
    </p:spTree>
    <p:extLst>
      <p:ext uri="{BB962C8B-B14F-4D97-AF65-F5344CB8AC3E}">
        <p14:creationId xmlns:p14="http://schemas.microsoft.com/office/powerpoint/2010/main" val="305086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wm.org.uk/history/25-photos-from-the-bosnian-war-of-1992-199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lumMod val="75000"/>
                  </a:schemeClr>
                </a:solidFill>
              </a:rPr>
              <a:t>4. https://en.wikipedia.org/wiki/TRIZ</a:t>
            </a:r>
            <a:r>
              <a:rPr lang="en-GB" sz="1600" dirty="0">
                <a:solidFill>
                  <a:schemeClr val="tx2">
                    <a:lumMod val="75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2">
                  <a:lumMod val="75000"/>
                </a:schemeClr>
              </a:solidFill>
            </a:endParaRPr>
          </a:p>
          <a:p>
            <a:r>
              <a:rPr lang="en-GB" dirty="0">
                <a:effectLst/>
                <a:latin typeface="Libre Franklin" panose="020F0502020204030204" pitchFamily="2" charset="0"/>
              </a:rPr>
              <a:t>According to TRIZ, universal principles of creativity form the basis of innovation. TRIZ identifies and codifies these principles, and uses them to make the creative process more predictable.</a:t>
            </a:r>
          </a:p>
          <a:p>
            <a:r>
              <a:rPr lang="en-GB" dirty="0">
                <a:effectLst/>
                <a:latin typeface="Libre Franklin" panose="020F0502020204030204" pitchFamily="2" charset="0"/>
              </a:rPr>
              <a:t>In other words, whatever problem you're facing, somebody, somewhere, has already solved it (or one very like it). Creative problem solving involves finding that solution and adapting it to your problem.</a:t>
            </a:r>
            <a:br>
              <a:rPr lang="en-GB" dirty="0">
                <a:effectLst/>
                <a:latin typeface="Libre Franklin" panose="020F0502020204030204" pitchFamily="2" charset="0"/>
              </a:rPr>
            </a:br>
            <a:r>
              <a:rPr lang="en-GB" dirty="0">
                <a:effectLst/>
                <a:latin typeface="Libre Franklin" panose="020F0502020204030204" pitchFamily="2" charset="0"/>
              </a:rPr>
              <a:t/>
            </a:r>
            <a:br>
              <a:rPr lang="en-GB" dirty="0">
                <a:effectLst/>
                <a:latin typeface="Libre Franklin" panose="020F0502020204030204" pitchFamily="2" charset="0"/>
              </a:rPr>
            </a:br>
            <a:r>
              <a:rPr lang="en-GB" dirty="0">
                <a:effectLst/>
                <a:latin typeface="Libre Franklin" panose="020F0502020204030204" pitchFamily="2" charset="0"/>
              </a:rPr>
              <a:t>Research into patents found only 100 solutions for fundamental problems</a:t>
            </a:r>
          </a:p>
          <a:p>
            <a:endParaRPr lang="en-GB" dirty="0"/>
          </a:p>
        </p:txBody>
      </p:sp>
      <p:sp>
        <p:nvSpPr>
          <p:cNvPr id="4" name="Slide Number Placeholder 3"/>
          <p:cNvSpPr>
            <a:spLocks noGrp="1"/>
          </p:cNvSpPr>
          <p:nvPr>
            <p:ph type="sldNum" sz="quarter" idx="5"/>
          </p:nvPr>
        </p:nvSpPr>
        <p:spPr/>
        <p:txBody>
          <a:bodyPr/>
          <a:lstStyle/>
          <a:p>
            <a:fld id="{CB651299-DBCD-48AF-93DA-D75CCA182D30}" type="slidenum">
              <a:rPr lang="en-GB" smtClean="0"/>
              <a:t>10</a:t>
            </a:fld>
            <a:endParaRPr lang="en-GB" dirty="0"/>
          </a:p>
        </p:txBody>
      </p:sp>
    </p:spTree>
    <p:extLst>
      <p:ext uri="{BB962C8B-B14F-4D97-AF65-F5344CB8AC3E}">
        <p14:creationId xmlns:p14="http://schemas.microsoft.com/office/powerpoint/2010/main" val="4164442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3 tasks chosen due to length of time available and support from RE</a:t>
            </a:r>
            <a:endParaRPr lang="en-GB" dirty="0"/>
          </a:p>
        </p:txBody>
      </p:sp>
      <p:sp>
        <p:nvSpPr>
          <p:cNvPr id="4" name="Slide Number Placeholder 3"/>
          <p:cNvSpPr>
            <a:spLocks noGrp="1"/>
          </p:cNvSpPr>
          <p:nvPr>
            <p:ph type="sldNum" sz="quarter" idx="5"/>
          </p:nvPr>
        </p:nvSpPr>
        <p:spPr/>
        <p:txBody>
          <a:bodyPr/>
          <a:lstStyle/>
          <a:p>
            <a:fld id="{CB651299-DBCD-48AF-93DA-D75CCA182D30}" type="slidenum">
              <a:rPr lang="en-GB" smtClean="0"/>
              <a:t>21</a:t>
            </a:fld>
            <a:endParaRPr lang="en-GB" dirty="0"/>
          </a:p>
        </p:txBody>
      </p:sp>
    </p:spTree>
    <p:extLst>
      <p:ext uri="{BB962C8B-B14F-4D97-AF65-F5344CB8AC3E}">
        <p14:creationId xmlns:p14="http://schemas.microsoft.com/office/powerpoint/2010/main" val="2979800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651299-DBCD-48AF-93DA-D75CCA182D30}" type="slidenum">
              <a:rPr lang="en-GB" smtClean="0"/>
              <a:t>24</a:t>
            </a:fld>
            <a:endParaRPr lang="en-GB" dirty="0"/>
          </a:p>
        </p:txBody>
      </p:sp>
    </p:spTree>
    <p:extLst>
      <p:ext uri="{BB962C8B-B14F-4D97-AF65-F5344CB8AC3E}">
        <p14:creationId xmlns:p14="http://schemas.microsoft.com/office/powerpoint/2010/main" val="4029918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651299-DBCD-48AF-93DA-D75CCA182D30}" type="slidenum">
              <a:rPr lang="en-GB" smtClean="0"/>
              <a:t>11</a:t>
            </a:fld>
            <a:endParaRPr lang="en-GB" dirty="0"/>
          </a:p>
        </p:txBody>
      </p:sp>
    </p:spTree>
    <p:extLst>
      <p:ext uri="{BB962C8B-B14F-4D97-AF65-F5344CB8AC3E}">
        <p14:creationId xmlns:p14="http://schemas.microsoft.com/office/powerpoint/2010/main" val="238539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651299-DBCD-48AF-93DA-D75CCA182D30}" type="slidenum">
              <a:rPr lang="en-GB" smtClean="0"/>
              <a:t>12</a:t>
            </a:fld>
            <a:endParaRPr lang="en-GB" dirty="0"/>
          </a:p>
        </p:txBody>
      </p:sp>
    </p:spTree>
    <p:extLst>
      <p:ext uri="{BB962C8B-B14F-4D97-AF65-F5344CB8AC3E}">
        <p14:creationId xmlns:p14="http://schemas.microsoft.com/office/powerpoint/2010/main" val="577376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3 tasks chosen due to length of time available and support from RE</a:t>
            </a:r>
            <a:endParaRPr lang="en-GB" dirty="0"/>
          </a:p>
        </p:txBody>
      </p:sp>
      <p:sp>
        <p:nvSpPr>
          <p:cNvPr id="4" name="Slide Number Placeholder 3"/>
          <p:cNvSpPr>
            <a:spLocks noGrp="1"/>
          </p:cNvSpPr>
          <p:nvPr>
            <p:ph type="sldNum" sz="quarter" idx="5"/>
          </p:nvPr>
        </p:nvSpPr>
        <p:spPr/>
        <p:txBody>
          <a:bodyPr/>
          <a:lstStyle/>
          <a:p>
            <a:fld id="{CB651299-DBCD-48AF-93DA-D75CCA182D30}" type="slidenum">
              <a:rPr lang="en-GB" smtClean="0"/>
              <a:t>14</a:t>
            </a:fld>
            <a:endParaRPr lang="en-GB" dirty="0"/>
          </a:p>
        </p:txBody>
      </p:sp>
    </p:spTree>
    <p:extLst>
      <p:ext uri="{BB962C8B-B14F-4D97-AF65-F5344CB8AC3E}">
        <p14:creationId xmlns:p14="http://schemas.microsoft.com/office/powerpoint/2010/main" val="2040345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3 tasks chosen due to length of time available and support from RE</a:t>
            </a:r>
            <a:endParaRPr lang="en-GB" dirty="0"/>
          </a:p>
        </p:txBody>
      </p:sp>
      <p:sp>
        <p:nvSpPr>
          <p:cNvPr id="4" name="Slide Number Placeholder 3"/>
          <p:cNvSpPr>
            <a:spLocks noGrp="1"/>
          </p:cNvSpPr>
          <p:nvPr>
            <p:ph type="sldNum" sz="quarter" idx="5"/>
          </p:nvPr>
        </p:nvSpPr>
        <p:spPr/>
        <p:txBody>
          <a:bodyPr/>
          <a:lstStyle/>
          <a:p>
            <a:fld id="{CB651299-DBCD-48AF-93DA-D75CCA182D30}" type="slidenum">
              <a:rPr lang="en-GB" smtClean="0"/>
              <a:t>15</a:t>
            </a:fld>
            <a:endParaRPr lang="en-GB" dirty="0"/>
          </a:p>
        </p:txBody>
      </p:sp>
    </p:spTree>
    <p:extLst>
      <p:ext uri="{BB962C8B-B14F-4D97-AF65-F5344CB8AC3E}">
        <p14:creationId xmlns:p14="http://schemas.microsoft.com/office/powerpoint/2010/main" val="238815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3 tasks chosen due to length of time available and support from RE</a:t>
            </a:r>
            <a:endParaRPr lang="en-GB" dirty="0"/>
          </a:p>
        </p:txBody>
      </p:sp>
      <p:sp>
        <p:nvSpPr>
          <p:cNvPr id="4" name="Slide Number Placeholder 3"/>
          <p:cNvSpPr>
            <a:spLocks noGrp="1"/>
          </p:cNvSpPr>
          <p:nvPr>
            <p:ph type="sldNum" sz="quarter" idx="5"/>
          </p:nvPr>
        </p:nvSpPr>
        <p:spPr/>
        <p:txBody>
          <a:bodyPr/>
          <a:lstStyle/>
          <a:p>
            <a:fld id="{CB651299-DBCD-48AF-93DA-D75CCA182D30}" type="slidenum">
              <a:rPr lang="en-GB" smtClean="0"/>
              <a:t>16</a:t>
            </a:fld>
            <a:endParaRPr lang="en-GB" dirty="0"/>
          </a:p>
        </p:txBody>
      </p:sp>
    </p:spTree>
    <p:extLst>
      <p:ext uri="{BB962C8B-B14F-4D97-AF65-F5344CB8AC3E}">
        <p14:creationId xmlns:p14="http://schemas.microsoft.com/office/powerpoint/2010/main" val="204396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Security corridor established by UNPROFOR, bypassing held main routes and enabling supply to Sarajevo from the north.</a:t>
            </a:r>
          </a:p>
          <a:p>
            <a:r>
              <a:rPr lang="en-GB" sz="1100" dirty="0"/>
              <a:t>Brigade level multinational deployment</a:t>
            </a:r>
          </a:p>
          <a:p>
            <a:r>
              <a:rPr lang="en-GB" sz="1100" dirty="0"/>
              <a:t>Sea POD @Split. </a:t>
            </a:r>
          </a:p>
          <a:p>
            <a:r>
              <a:rPr lang="en-GB" sz="1100" dirty="0"/>
              <a:t>Ground Line of Communication required to enable:</a:t>
            </a:r>
          </a:p>
          <a:p>
            <a:pPr lvl="1"/>
            <a:r>
              <a:rPr lang="en-GB" sz="1050" dirty="0"/>
              <a:t>UNPROFOR relief cargo to be distributed to population via UNPROFOR units/points of control</a:t>
            </a:r>
          </a:p>
          <a:p>
            <a:pPr lvl="1"/>
            <a:r>
              <a:rPr lang="en-GB" sz="1050" dirty="0" err="1"/>
              <a:t>Bde</a:t>
            </a:r>
            <a:r>
              <a:rPr lang="en-GB" sz="1050" dirty="0"/>
              <a:t>(+) from SPODs</a:t>
            </a:r>
          </a:p>
          <a:p>
            <a:pPr lvl="1"/>
            <a:r>
              <a:rPr lang="en-GB" sz="1050" dirty="0"/>
              <a:t>Across Central and NE </a:t>
            </a:r>
          </a:p>
          <a:p>
            <a:pPr lvl="2"/>
            <a:r>
              <a:rPr lang="en-GB" sz="1000" dirty="0"/>
              <a:t>Armoured BG (UK) to be sustained at </a:t>
            </a:r>
            <a:r>
              <a:rPr lang="en-GB" sz="1000" dirty="0" err="1"/>
              <a:t>Vitez</a:t>
            </a:r>
            <a:endParaRPr lang="en-GB" sz="1000" dirty="0"/>
          </a:p>
          <a:p>
            <a:pPr lvl="2"/>
            <a:r>
              <a:rPr lang="en-GB" sz="1000" dirty="0"/>
              <a:t>Supply to Medium multinational BGs beyond</a:t>
            </a:r>
          </a:p>
          <a:p>
            <a:endParaRPr lang="en-GB" dirty="0"/>
          </a:p>
        </p:txBody>
      </p:sp>
      <p:sp>
        <p:nvSpPr>
          <p:cNvPr id="4" name="Slide Number Placeholder 3"/>
          <p:cNvSpPr>
            <a:spLocks noGrp="1"/>
          </p:cNvSpPr>
          <p:nvPr>
            <p:ph type="sldNum" sz="quarter" idx="5"/>
          </p:nvPr>
        </p:nvSpPr>
        <p:spPr/>
        <p:txBody>
          <a:bodyPr/>
          <a:lstStyle/>
          <a:p>
            <a:fld id="{CB651299-DBCD-48AF-93DA-D75CCA182D30}" type="slidenum">
              <a:rPr lang="en-GB" smtClean="0"/>
              <a:t>17</a:t>
            </a:fld>
            <a:endParaRPr lang="en-GB" dirty="0"/>
          </a:p>
        </p:txBody>
      </p:sp>
    </p:spTree>
    <p:extLst>
      <p:ext uri="{BB962C8B-B14F-4D97-AF65-F5344CB8AC3E}">
        <p14:creationId xmlns:p14="http://schemas.microsoft.com/office/powerpoint/2010/main" val="4146212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Security corridor established by UNPROFOR, bypassing held main routes and enabling supply to Sarajevo from the north.</a:t>
            </a:r>
          </a:p>
          <a:p>
            <a:r>
              <a:rPr lang="en-GB" sz="1100" dirty="0"/>
              <a:t>Brigade level multinational deployment</a:t>
            </a:r>
          </a:p>
          <a:p>
            <a:r>
              <a:rPr lang="en-GB" sz="1100" dirty="0"/>
              <a:t>Sea POD @Split. </a:t>
            </a:r>
          </a:p>
          <a:p>
            <a:r>
              <a:rPr lang="en-GB" sz="1100" dirty="0"/>
              <a:t>Ground Line of Communication required to enable:</a:t>
            </a:r>
          </a:p>
          <a:p>
            <a:pPr lvl="1"/>
            <a:r>
              <a:rPr lang="en-GB" sz="1050" dirty="0"/>
              <a:t>UNPROFOR relief cargo to be distributed to population via UNPROFOR units/points of control</a:t>
            </a:r>
          </a:p>
          <a:p>
            <a:pPr lvl="1"/>
            <a:r>
              <a:rPr lang="en-GB" sz="1050" dirty="0" err="1"/>
              <a:t>Bde</a:t>
            </a:r>
            <a:r>
              <a:rPr lang="en-GB" sz="1050" dirty="0"/>
              <a:t>(+) from SPODs</a:t>
            </a:r>
          </a:p>
          <a:p>
            <a:pPr lvl="1"/>
            <a:r>
              <a:rPr lang="en-GB" sz="1050" dirty="0"/>
              <a:t>Across Central and NE </a:t>
            </a:r>
          </a:p>
          <a:p>
            <a:pPr lvl="2"/>
            <a:r>
              <a:rPr lang="en-GB" sz="1000" dirty="0"/>
              <a:t>Armoured BG (UK) to be sustained at </a:t>
            </a:r>
            <a:r>
              <a:rPr lang="en-GB" sz="1000" dirty="0" err="1"/>
              <a:t>Vitez</a:t>
            </a:r>
            <a:endParaRPr lang="en-GB" sz="1000" dirty="0"/>
          </a:p>
          <a:p>
            <a:pPr lvl="2"/>
            <a:r>
              <a:rPr lang="en-GB" sz="1000" dirty="0"/>
              <a:t>Supply to Medium multinational BGs beyond</a:t>
            </a:r>
          </a:p>
          <a:p>
            <a:endParaRPr lang="en-GB" dirty="0"/>
          </a:p>
        </p:txBody>
      </p:sp>
      <p:sp>
        <p:nvSpPr>
          <p:cNvPr id="4" name="Slide Number Placeholder 3"/>
          <p:cNvSpPr>
            <a:spLocks noGrp="1"/>
          </p:cNvSpPr>
          <p:nvPr>
            <p:ph type="sldNum" sz="quarter" idx="5"/>
          </p:nvPr>
        </p:nvSpPr>
        <p:spPr/>
        <p:txBody>
          <a:bodyPr/>
          <a:lstStyle/>
          <a:p>
            <a:fld id="{CB651299-DBCD-48AF-93DA-D75CCA182D30}" type="slidenum">
              <a:rPr lang="en-GB" smtClean="0"/>
              <a:t>18</a:t>
            </a:fld>
            <a:endParaRPr lang="en-GB" dirty="0"/>
          </a:p>
        </p:txBody>
      </p:sp>
    </p:spTree>
    <p:extLst>
      <p:ext uri="{BB962C8B-B14F-4D97-AF65-F5344CB8AC3E}">
        <p14:creationId xmlns:p14="http://schemas.microsoft.com/office/powerpoint/2010/main" val="4185293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IWM collection.  “Route Diamond ran from </a:t>
            </a:r>
            <a:r>
              <a:rPr lang="en-GB" sz="1200" dirty="0" err="1"/>
              <a:t>Prozor</a:t>
            </a:r>
            <a:r>
              <a:rPr lang="en-GB" sz="1200" dirty="0"/>
              <a:t> to </a:t>
            </a:r>
            <a:r>
              <a:rPr lang="en-GB" sz="1200" dirty="0" err="1"/>
              <a:t>Vitez</a:t>
            </a:r>
            <a:r>
              <a:rPr lang="en-GB" sz="1200" dirty="0"/>
              <a:t> via Gornji </a:t>
            </a:r>
            <a:r>
              <a:rPr lang="en-GB" sz="1200" dirty="0" err="1"/>
              <a:t>Vakuf</a:t>
            </a:r>
            <a:r>
              <a:rPr lang="en-GB" sz="1200" dirty="0"/>
              <a:t>. The main route into central Bosnia was little more than a goat track before the British Army's Sappers (Royal Engineers) improved it to accommodate humanitarian aid trucks and military traffic. From the Croatian port of Split to the town of Lipa it was called Route Circle; between the towns of Lipa and </a:t>
            </a:r>
            <a:r>
              <a:rPr lang="en-GB" sz="1200" dirty="0" err="1"/>
              <a:t>Prozor</a:t>
            </a:r>
            <a:r>
              <a:rPr lang="en-GB" sz="1200" dirty="0"/>
              <a:t> it was called Route Triangle. The Croat–</a:t>
            </a:r>
            <a:r>
              <a:rPr lang="en-GB" sz="1200" dirty="0" err="1"/>
              <a:t>Bosniak</a:t>
            </a:r>
            <a:r>
              <a:rPr lang="en-GB" sz="1200" dirty="0"/>
              <a:t> War was a conflict between the Republic of Bosnia and Herzegovina and the self-proclaimed Croatian Republic of Herzeg-Bosnia, supported by Croatia, that lasted from 18 October 1992 to 23 February 1994.”</a:t>
            </a:r>
          </a:p>
          <a:p>
            <a:r>
              <a:rPr lang="en-GB" dirty="0">
                <a:hlinkClick r:id="rId3">
                  <a:extLst>
                    <a:ext uri="{A12FA001-AC4F-418D-AE19-62706E023703}">
                      <ahyp:hlinkClr xmlns:ahyp="http://schemas.microsoft.com/office/drawing/2018/hyperlinkcolor" xmlns="" val="tx"/>
                    </a:ext>
                  </a:extLst>
                </a:hlinkClick>
              </a:rPr>
              <a:t>https://www.iwm.org.uk/history/25-photos-from-the-bosnian-war-of-1992-1995</a:t>
            </a:r>
            <a:endParaRPr lang="en-GB" dirty="0"/>
          </a:p>
        </p:txBody>
      </p:sp>
      <p:sp>
        <p:nvSpPr>
          <p:cNvPr id="4" name="Slide Number Placeholder 3"/>
          <p:cNvSpPr>
            <a:spLocks noGrp="1"/>
          </p:cNvSpPr>
          <p:nvPr>
            <p:ph type="sldNum" sz="quarter" idx="5"/>
          </p:nvPr>
        </p:nvSpPr>
        <p:spPr/>
        <p:txBody>
          <a:bodyPr/>
          <a:lstStyle/>
          <a:p>
            <a:fld id="{CB651299-DBCD-48AF-93DA-D75CCA182D30}" type="slidenum">
              <a:rPr lang="en-GB" smtClean="0"/>
              <a:t>19</a:t>
            </a:fld>
            <a:endParaRPr lang="en-GB" dirty="0"/>
          </a:p>
        </p:txBody>
      </p:sp>
    </p:spTree>
    <p:extLst>
      <p:ext uri="{BB962C8B-B14F-4D97-AF65-F5344CB8AC3E}">
        <p14:creationId xmlns:p14="http://schemas.microsoft.com/office/powerpoint/2010/main" val="931967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Gautami" panose="020B0502040204020203" pitchFamily="34" charset="0"/>
                <a:ea typeface="CatholicSchoolGirls Intl BB" panose="02000506000000020003" pitchFamily="2" charset="0"/>
                <a:cs typeface="Gautami" panose="020B0502040204020203"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autami" panose="020B0502040204020203" pitchFamily="34" charset="0"/>
                <a:ea typeface="CatholicSchoolGirls Intl BB" panose="02000506000000020003" pitchFamily="2" charset="0"/>
                <a:cs typeface="Gautam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0CFFA9C-02A7-4F49-876A-5BA993A81466}" type="datetimeFigureOut">
              <a:rPr lang="en-GB" smtClean="0"/>
              <a:t>18/07/2023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2C0A78B-5972-4949-8E38-879534E705B9}" type="slidenum">
              <a:rPr lang="en-GB" smtClean="0"/>
              <a:t>‹#›</a:t>
            </a:fld>
            <a:endParaRPr lang="en-GB" dirty="0"/>
          </a:p>
        </p:txBody>
      </p:sp>
    </p:spTree>
    <p:extLst>
      <p:ext uri="{BB962C8B-B14F-4D97-AF65-F5344CB8AC3E}">
        <p14:creationId xmlns:p14="http://schemas.microsoft.com/office/powerpoint/2010/main" val="1316611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CFFA9C-02A7-4F49-876A-5BA993A81466}" type="datetimeFigureOut">
              <a:rPr lang="en-GB" smtClean="0"/>
              <a:t>18/07/2023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2C0A78B-5972-4949-8E38-879534E705B9}" type="slidenum">
              <a:rPr lang="en-GB" smtClean="0"/>
              <a:t>‹#›</a:t>
            </a:fld>
            <a:endParaRPr lang="en-GB" dirty="0"/>
          </a:p>
        </p:txBody>
      </p:sp>
      <p:sp>
        <p:nvSpPr>
          <p:cNvPr id="7" name="Title 1"/>
          <p:cNvSpPr>
            <a:spLocks noGrp="1"/>
          </p:cNvSpPr>
          <p:nvPr>
            <p:ph type="title"/>
          </p:nvPr>
        </p:nvSpPr>
        <p:spPr>
          <a:xfrm>
            <a:off x="0" y="0"/>
            <a:ext cx="9144000" cy="764704"/>
          </a:xfrm>
          <a:prstGeom prst="rect">
            <a:avLst/>
          </a:prstGeom>
        </p:spPr>
        <p:txBody>
          <a:bodyPr anchor="b" anchorCtr="0"/>
          <a:lstStyle>
            <a:lvl1pPr algn="r">
              <a:defRPr sz="32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324318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CFFA9C-02A7-4F49-876A-5BA993A81466}" type="datetimeFigureOut">
              <a:rPr lang="en-GB" smtClean="0"/>
              <a:t>18/07/2023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2C0A78B-5972-4949-8E38-879534E705B9}" type="slidenum">
              <a:rPr lang="en-GB" smtClean="0"/>
              <a:t>‹#›</a:t>
            </a:fld>
            <a:endParaRPr lang="en-GB" dirty="0"/>
          </a:p>
        </p:txBody>
      </p:sp>
    </p:spTree>
    <p:extLst>
      <p:ext uri="{BB962C8B-B14F-4D97-AF65-F5344CB8AC3E}">
        <p14:creationId xmlns:p14="http://schemas.microsoft.com/office/powerpoint/2010/main" val="90400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a:prstGeom prst="rect">
            <a:avLst/>
          </a:prstGeom>
        </p:spPr>
        <p:txBody>
          <a:bodyPr anchor="b" anchorCtr="0"/>
          <a:lstStyle>
            <a:lvl1pPr algn="r">
              <a:defRPr sz="3200">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CFFA9C-02A7-4F49-876A-5BA993A81466}" type="datetimeFigureOut">
              <a:rPr lang="en-GB" smtClean="0"/>
              <a:t>18/07/2023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2C0A78B-5972-4949-8E38-879534E705B9}" type="slidenum">
              <a:rPr lang="en-GB" smtClean="0"/>
              <a:t>‹#›</a:t>
            </a:fld>
            <a:endParaRPr lang="en-GB" dirty="0"/>
          </a:p>
        </p:txBody>
      </p:sp>
    </p:spTree>
    <p:extLst>
      <p:ext uri="{BB962C8B-B14F-4D97-AF65-F5344CB8AC3E}">
        <p14:creationId xmlns:p14="http://schemas.microsoft.com/office/powerpoint/2010/main" val="1639486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CFFA9C-02A7-4F49-876A-5BA993A81466}" type="datetimeFigureOut">
              <a:rPr lang="en-GB" smtClean="0"/>
              <a:t>18/07/2023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2C0A78B-5972-4949-8E38-879534E705B9}" type="slidenum">
              <a:rPr lang="en-GB" smtClean="0"/>
              <a:t>‹#›</a:t>
            </a:fld>
            <a:endParaRPr lang="en-GB" dirty="0"/>
          </a:p>
        </p:txBody>
      </p:sp>
      <p:sp>
        <p:nvSpPr>
          <p:cNvPr id="7" name="Title 1"/>
          <p:cNvSpPr txBox="1">
            <a:spLocks/>
          </p:cNvSpPr>
          <p:nvPr userDrawn="1"/>
        </p:nvSpPr>
        <p:spPr>
          <a:xfrm>
            <a:off x="0" y="0"/>
            <a:ext cx="9144000" cy="764704"/>
          </a:xfrm>
          <a:prstGeom prst="rect">
            <a:avLst/>
          </a:prstGeom>
        </p:spPr>
        <p:txBody>
          <a:bodyPr anchor="b" anchorCtr="0"/>
          <a:lstStyle>
            <a:lvl1pPr algn="r" defTabSz="914400" rtl="0" eaLnBrk="1" latinLnBrk="0" hangingPunct="1">
              <a:spcBef>
                <a:spcPct val="0"/>
              </a:spcBef>
              <a:buNone/>
              <a:defRPr sz="3200" kern="1200">
                <a:solidFill>
                  <a:schemeClr val="bg1"/>
                </a:solidFill>
                <a:latin typeface="+mj-lt"/>
                <a:ea typeface="+mj-ea"/>
                <a:cs typeface="+mj-cs"/>
              </a:defRPr>
            </a:lvl1pPr>
          </a:lstStyle>
          <a:p>
            <a:r>
              <a:rPr lang="en-US" dirty="0"/>
              <a:t>Click to edit Master title style</a:t>
            </a:r>
            <a:endParaRPr lang="en-GB" dirty="0"/>
          </a:p>
        </p:txBody>
      </p:sp>
    </p:spTree>
    <p:extLst>
      <p:ext uri="{BB962C8B-B14F-4D97-AF65-F5344CB8AC3E}">
        <p14:creationId xmlns:p14="http://schemas.microsoft.com/office/powerpoint/2010/main" val="638915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0CFFA9C-02A7-4F49-876A-5BA993A81466}" type="datetimeFigureOut">
              <a:rPr lang="en-GB" smtClean="0"/>
              <a:t>18/07/2023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2C0A78B-5972-4949-8E38-879534E705B9}" type="slidenum">
              <a:rPr lang="en-GB" smtClean="0"/>
              <a:t>‹#›</a:t>
            </a:fld>
            <a:endParaRPr lang="en-GB" dirty="0"/>
          </a:p>
        </p:txBody>
      </p:sp>
      <p:sp>
        <p:nvSpPr>
          <p:cNvPr id="9" name="Title 1"/>
          <p:cNvSpPr>
            <a:spLocks noGrp="1"/>
          </p:cNvSpPr>
          <p:nvPr>
            <p:ph type="title"/>
          </p:nvPr>
        </p:nvSpPr>
        <p:spPr>
          <a:xfrm>
            <a:off x="0" y="0"/>
            <a:ext cx="9144000" cy="764704"/>
          </a:xfrm>
          <a:prstGeom prst="rect">
            <a:avLst/>
          </a:prstGeom>
        </p:spPr>
        <p:txBody>
          <a:bodyPr anchor="b" anchorCtr="0"/>
          <a:lstStyle>
            <a:lvl1pPr algn="r">
              <a:defRPr sz="32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144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0CFFA9C-02A7-4F49-876A-5BA993A81466}" type="datetimeFigureOut">
              <a:rPr lang="en-GB" smtClean="0"/>
              <a:t>18/07/2023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2C0A78B-5972-4949-8E38-879534E705B9}" type="slidenum">
              <a:rPr lang="en-GB" smtClean="0"/>
              <a:t>‹#›</a:t>
            </a:fld>
            <a:endParaRPr lang="en-GB" dirty="0"/>
          </a:p>
        </p:txBody>
      </p:sp>
      <p:sp>
        <p:nvSpPr>
          <p:cNvPr id="10" name="Title 1"/>
          <p:cNvSpPr>
            <a:spLocks noGrp="1"/>
          </p:cNvSpPr>
          <p:nvPr>
            <p:ph type="title"/>
          </p:nvPr>
        </p:nvSpPr>
        <p:spPr>
          <a:xfrm>
            <a:off x="0" y="0"/>
            <a:ext cx="9144000" cy="764704"/>
          </a:xfrm>
          <a:prstGeom prst="rect">
            <a:avLst/>
          </a:prstGeom>
        </p:spPr>
        <p:txBody>
          <a:bodyPr anchor="b" anchorCtr="0"/>
          <a:lstStyle>
            <a:lvl1pPr algn="r">
              <a:defRPr sz="32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515309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0CFFA9C-02A7-4F49-876A-5BA993A81466}" type="datetimeFigureOut">
              <a:rPr lang="en-GB" smtClean="0"/>
              <a:t>18/07/2023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2C0A78B-5972-4949-8E38-879534E705B9}" type="slidenum">
              <a:rPr lang="en-GB" smtClean="0"/>
              <a:t>‹#›</a:t>
            </a:fld>
            <a:endParaRPr lang="en-GB" dirty="0"/>
          </a:p>
        </p:txBody>
      </p:sp>
      <p:sp>
        <p:nvSpPr>
          <p:cNvPr id="6" name="Title 1"/>
          <p:cNvSpPr>
            <a:spLocks noGrp="1"/>
          </p:cNvSpPr>
          <p:nvPr>
            <p:ph type="title"/>
          </p:nvPr>
        </p:nvSpPr>
        <p:spPr>
          <a:xfrm>
            <a:off x="0" y="0"/>
            <a:ext cx="9144000" cy="764704"/>
          </a:xfrm>
          <a:prstGeom prst="rect">
            <a:avLst/>
          </a:prstGeom>
        </p:spPr>
        <p:txBody>
          <a:bodyPr anchor="b" anchorCtr="0"/>
          <a:lstStyle>
            <a:lvl1pPr algn="r">
              <a:defRPr sz="32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580140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CFFA9C-02A7-4F49-876A-5BA993A81466}" type="datetimeFigureOut">
              <a:rPr lang="en-GB" smtClean="0"/>
              <a:t>18/07/2023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2C0A78B-5972-4949-8E38-879534E705B9}" type="slidenum">
              <a:rPr lang="en-GB" smtClean="0"/>
              <a:t>‹#›</a:t>
            </a:fld>
            <a:endParaRPr lang="en-GB" dirty="0"/>
          </a:p>
        </p:txBody>
      </p:sp>
      <p:sp>
        <p:nvSpPr>
          <p:cNvPr id="5" name="Title 1"/>
          <p:cNvSpPr>
            <a:spLocks noGrp="1"/>
          </p:cNvSpPr>
          <p:nvPr>
            <p:ph type="title"/>
          </p:nvPr>
        </p:nvSpPr>
        <p:spPr>
          <a:xfrm>
            <a:off x="0" y="0"/>
            <a:ext cx="9144000" cy="764704"/>
          </a:xfrm>
          <a:prstGeom prst="rect">
            <a:avLst/>
          </a:prstGeom>
        </p:spPr>
        <p:txBody>
          <a:bodyPr anchor="b" anchorCtr="0"/>
          <a:lstStyle>
            <a:lvl1pPr algn="r">
              <a:defRPr sz="32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710132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CFFA9C-02A7-4F49-876A-5BA993A81466}" type="datetimeFigureOut">
              <a:rPr lang="en-GB" smtClean="0"/>
              <a:t>18/07/2023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2C0A78B-5972-4949-8E38-879534E705B9}" type="slidenum">
              <a:rPr lang="en-GB" smtClean="0"/>
              <a:t>‹#›</a:t>
            </a:fld>
            <a:endParaRPr lang="en-GB" dirty="0"/>
          </a:p>
        </p:txBody>
      </p:sp>
    </p:spTree>
    <p:extLst>
      <p:ext uri="{BB962C8B-B14F-4D97-AF65-F5344CB8AC3E}">
        <p14:creationId xmlns:p14="http://schemas.microsoft.com/office/powerpoint/2010/main" val="2714401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CFFA9C-02A7-4F49-876A-5BA993A81466}" type="datetimeFigureOut">
              <a:rPr lang="en-GB" smtClean="0"/>
              <a:t>18/07/2023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2C0A78B-5972-4949-8E38-879534E705B9}" type="slidenum">
              <a:rPr lang="en-GB" smtClean="0"/>
              <a:t>‹#›</a:t>
            </a:fld>
            <a:endParaRPr lang="en-GB" dirty="0"/>
          </a:p>
        </p:txBody>
      </p:sp>
    </p:spTree>
    <p:extLst>
      <p:ext uri="{BB962C8B-B14F-4D97-AF65-F5344CB8AC3E}">
        <p14:creationId xmlns:p14="http://schemas.microsoft.com/office/powerpoint/2010/main" val="2466708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C95B3E-76A5-D745-2D7B-E9E97C9705E6}"/>
              </a:ext>
            </a:extLst>
          </p:cNvPr>
          <p:cNvSpPr/>
          <p:nvPr userDrawn="1"/>
        </p:nvSpPr>
        <p:spPr>
          <a:xfrm>
            <a:off x="0" y="6524513"/>
            <a:ext cx="9144000" cy="288864"/>
          </a:xfrm>
          <a:prstGeom prst="rect">
            <a:avLst/>
          </a:prstGeom>
          <a:solidFill>
            <a:srgbClr val="4E4D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FFA9C-02A7-4F49-876A-5BA993A81466}" type="datetimeFigureOut">
              <a:rPr lang="en-GB" smtClean="0"/>
              <a:t>18/07/2023</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2"/>
                </a:solidFill>
              </a:defRPr>
            </a:lvl1pPr>
          </a:lstStyle>
          <a:p>
            <a:fld id="{B2C0A78B-5972-4949-8E38-879534E705B9}" type="slidenum">
              <a:rPr lang="en-GB" smtClean="0"/>
              <a:pPr/>
              <a:t>‹#›</a:t>
            </a:fld>
            <a:endParaRPr lang="en-GB" dirty="0"/>
          </a:p>
        </p:txBody>
      </p:sp>
      <p:sp>
        <p:nvSpPr>
          <p:cNvPr id="8" name="Title 1"/>
          <p:cNvSpPr txBox="1">
            <a:spLocks/>
          </p:cNvSpPr>
          <p:nvPr userDrawn="1"/>
        </p:nvSpPr>
        <p:spPr>
          <a:xfrm>
            <a:off x="0" y="0"/>
            <a:ext cx="9144000" cy="764704"/>
          </a:xfrm>
          <a:prstGeom prst="rect">
            <a:avLst/>
          </a:prstGeom>
        </p:spPr>
        <p:txBody>
          <a:bodyPr anchor="t" anchorCtr="0"/>
          <a:lstStyle>
            <a:lvl1pPr algn="r" defTabSz="914400" rtl="0" eaLnBrk="1" latinLnBrk="0" hangingPunct="1">
              <a:spcBef>
                <a:spcPct val="0"/>
              </a:spcBef>
              <a:buNone/>
              <a:defRPr sz="3200" kern="1200">
                <a:solidFill>
                  <a:schemeClr val="bg1"/>
                </a:solidFill>
                <a:latin typeface="+mj-lt"/>
                <a:ea typeface="+mj-ea"/>
                <a:cs typeface="+mj-cs"/>
              </a:defRPr>
            </a:lvl1pPr>
          </a:lstStyle>
          <a:p>
            <a:pPr algn="ctr"/>
            <a:endParaRPr lang="en-GB" sz="1400" dirty="0"/>
          </a:p>
        </p:txBody>
      </p:sp>
    </p:spTree>
    <p:extLst>
      <p:ext uri="{BB962C8B-B14F-4D97-AF65-F5344CB8AC3E}">
        <p14:creationId xmlns:p14="http://schemas.microsoft.com/office/powerpoint/2010/main" val="896128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hyperlink" Target="https://maps.lib.utexas.edu/maps/topo/former_yugoslavia/zenica-bosnia_and_herzegovina-50k-2683ii-1996.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iwm.org.uk/history/25-photos-from-the-bosnian-war-of-1992-1995"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upload.wikimedia.org/wikipedia/commons/d/d8/UNPROFOR_1995.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maps.lib.utexas.edu/maps/topo/former_yugoslavia/zenica-bosnia_and_herzegovina-50k-2683ii-1996.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upload.wikimedia.org/wikipedia/commons/d/d8/UNPROFOR_1995.jpg"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maps.lib.utexas.edu/maps/topo/former_yugoslavia/zenica-bosnia_and_herzegovina-50k-2683ii-1996.pdf" TargetMode="External"/><Relationship Id="rId3" Type="http://schemas.openxmlformats.org/officeDocument/2006/relationships/hyperlink" Target="https://www.forces.net/services/tri-service/bosnian-war-road-vitez" TargetMode="External"/><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forces.net/services/tri-service/bosnian-war-road-vitez"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iwm.org.uk/history/25-photos-from-the-bosnian-war-of-1992-1995" TargetMode="External"/><Relationship Id="rId3" Type="http://schemas.openxmlformats.org/officeDocument/2006/relationships/hyperlink" Target="https://www.defenceimagery.mod.uk/Home/Search?Query=440630.jpg&amp;Type=Filename" TargetMode="External"/><Relationship Id="rId7" Type="http://schemas.openxmlformats.org/officeDocument/2006/relationships/hyperlink" Target="https://maps.lib.utexas.edu/maps/topo/former_yugoslavia/zenica-bosnia_and_herzegovina-50k-2683ii-1996.pdf" TargetMode="External"/><Relationship Id="rId2" Type="http://schemas.openxmlformats.org/officeDocument/2006/relationships/hyperlink" Target="https://www.defenceimagery.mod.uk/Home/Search?Query=45169800.jpg&amp;Type=Filename" TargetMode="External"/><Relationship Id="rId1" Type="http://schemas.openxmlformats.org/officeDocument/2006/relationships/slideLayout" Target="../slideLayouts/slideLayout2.xml"/><Relationship Id="rId6" Type="http://schemas.openxmlformats.org/officeDocument/2006/relationships/hyperlink" Target="https://www.gov.uk/government/publications/defence-wargaming-handbook" TargetMode="External"/><Relationship Id="rId5" Type="http://schemas.openxmlformats.org/officeDocument/2006/relationships/hyperlink" Target="https://en.wikipedia.org/wiki/TRIZ" TargetMode="External"/><Relationship Id="rId10" Type="http://schemas.openxmlformats.org/officeDocument/2006/relationships/hyperlink" Target="https://www.forces.net/services/tri-service/bosnian-war-road-vitez" TargetMode="External"/><Relationship Id="rId4" Type="http://schemas.openxmlformats.org/officeDocument/2006/relationships/hyperlink" Target="https://www.defenceimagery.mod.uk/Home/Search?Query=JIAG-OFFICIAL-20220110-OPROC-32ENG-108%20-003.jpg&amp;Type=Filename" TargetMode="External"/><Relationship Id="rId9" Type="http://schemas.openxmlformats.org/officeDocument/2006/relationships/hyperlink" Target="https://upload.wikimedia.org/wikipedia/commons/d/d8/UNPROFOR_1995.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lldozer digging a dirt area&#10;&#10;Description automatically generated">
            <a:extLst>
              <a:ext uri="{FF2B5EF4-FFF2-40B4-BE49-F238E27FC236}">
                <a16:creationId xmlns:a16="http://schemas.microsoft.com/office/drawing/2014/main" id="{0504E22D-62C7-18B8-A16C-6241F76B2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190"/>
            <a:ext cx="9144000" cy="6103620"/>
          </a:xfrm>
          <a:prstGeom prst="rect">
            <a:avLst/>
          </a:prstGeom>
        </p:spPr>
      </p:pic>
      <p:sp>
        <p:nvSpPr>
          <p:cNvPr id="5" name="Rectangle 4"/>
          <p:cNvSpPr/>
          <p:nvPr/>
        </p:nvSpPr>
        <p:spPr>
          <a:xfrm>
            <a:off x="5652120" y="692696"/>
            <a:ext cx="3491880" cy="1922792"/>
          </a:xfrm>
          <a:prstGeom prst="rect">
            <a:avLst/>
          </a:prstGeom>
          <a:solidFill>
            <a:schemeClr val="tx1">
              <a:lumMod val="85000"/>
              <a:lumOff val="1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Arial" panose="020B0604020202020204" pitchFamily="34" charset="0"/>
                <a:cs typeface="Arial" panose="020B0604020202020204" pitchFamily="34" charset="0"/>
              </a:rPr>
              <a:t>Autonomy in Military Engineering Phase 2</a:t>
            </a:r>
          </a:p>
          <a:p>
            <a:endParaRPr lang="en-GB" sz="28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18</a:t>
            </a:r>
            <a:r>
              <a:rPr lang="en-GB" sz="2400" baseline="30000" dirty="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 July 2023</a:t>
            </a:r>
          </a:p>
        </p:txBody>
      </p:sp>
      <p:sp>
        <p:nvSpPr>
          <p:cNvPr id="2" name="TextBox 1">
            <a:extLst>
              <a:ext uri="{FF2B5EF4-FFF2-40B4-BE49-F238E27FC236}">
                <a16:creationId xmlns:a16="http://schemas.microsoft.com/office/drawing/2014/main" id="{769DA9DE-A099-460D-E9C7-342FF43A3118}"/>
              </a:ext>
            </a:extLst>
          </p:cNvPr>
          <p:cNvSpPr txBox="1"/>
          <p:nvPr/>
        </p:nvSpPr>
        <p:spPr>
          <a:xfrm>
            <a:off x="1835696" y="5845914"/>
            <a:ext cx="5904656" cy="369332"/>
          </a:xfrm>
          <a:prstGeom prst="rect">
            <a:avLst/>
          </a:prstGeom>
          <a:solidFill>
            <a:srgbClr val="76763A"/>
          </a:solid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C Warfield, R Smith, </a:t>
            </a:r>
            <a:r>
              <a:rPr lang="en-GB" dirty="0" err="1">
                <a:solidFill>
                  <a:schemeClr val="bg1"/>
                </a:solidFill>
                <a:latin typeface="Arial" panose="020B0604020202020204" pitchFamily="34" charset="0"/>
                <a:cs typeface="Arial" panose="020B0604020202020204" pitchFamily="34" charset="0"/>
              </a:rPr>
              <a:t>Dr.</a:t>
            </a:r>
            <a:r>
              <a:rPr lang="en-GB" dirty="0">
                <a:solidFill>
                  <a:schemeClr val="bg1"/>
                </a:solidFill>
                <a:latin typeface="Arial" panose="020B0604020202020204" pitchFamily="34" charset="0"/>
                <a:cs typeface="Arial" panose="020B0604020202020204" pitchFamily="34" charset="0"/>
              </a:rPr>
              <a:t> L Whittingham, T Potts</a:t>
            </a:r>
          </a:p>
        </p:txBody>
      </p:sp>
      <p:sp>
        <p:nvSpPr>
          <p:cNvPr id="4" name="TextBox 3">
            <a:extLst>
              <a:ext uri="{FF2B5EF4-FFF2-40B4-BE49-F238E27FC236}">
                <a16:creationId xmlns:a16="http://schemas.microsoft.com/office/drawing/2014/main" id="{F69C02F7-1356-6C12-DCD1-E017DE096CB7}"/>
              </a:ext>
            </a:extLst>
          </p:cNvPr>
          <p:cNvSpPr txBox="1"/>
          <p:nvPr/>
        </p:nvSpPr>
        <p:spPr>
          <a:xfrm>
            <a:off x="35496" y="6480810"/>
            <a:ext cx="5760640" cy="200055"/>
          </a:xfrm>
          <a:prstGeom prst="rect">
            <a:avLst/>
          </a:prstGeom>
          <a:noFill/>
        </p:spPr>
        <p:txBody>
          <a:bodyPr wrap="square" rtlCol="0">
            <a:spAutoFit/>
          </a:bodyPr>
          <a:lstStyle/>
          <a:p>
            <a:r>
              <a:rPr lang="en-GB" sz="700" dirty="0">
                <a:solidFill>
                  <a:schemeClr val="accent4"/>
                </a:solidFill>
              </a:rPr>
              <a:t>1. https://www.defenceimagery.mod.uk/Home/Search?Query=45169800.jpg&amp;Type=Filename</a:t>
            </a:r>
          </a:p>
        </p:txBody>
      </p:sp>
    </p:spTree>
    <p:extLst>
      <p:ext uri="{BB962C8B-B14F-4D97-AF65-F5344CB8AC3E}">
        <p14:creationId xmlns:p14="http://schemas.microsoft.com/office/powerpoint/2010/main" val="58734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994B5-A65C-4E9E-1AC1-1087E4CE4DD1}"/>
              </a:ext>
            </a:extLst>
          </p:cNvPr>
          <p:cNvSpPr>
            <a:spLocks noGrp="1"/>
          </p:cNvSpPr>
          <p:nvPr>
            <p:ph type="title"/>
          </p:nvPr>
        </p:nvSpPr>
        <p:spPr/>
        <p:txBody>
          <a:bodyPr/>
          <a:lstStyle/>
          <a:p>
            <a:r>
              <a:rPr lang="en-GB" dirty="0"/>
              <a:t>TRIZ</a:t>
            </a:r>
          </a:p>
        </p:txBody>
      </p:sp>
      <p:sp>
        <p:nvSpPr>
          <p:cNvPr id="3" name="Content Placeholder 2">
            <a:extLst>
              <a:ext uri="{FF2B5EF4-FFF2-40B4-BE49-F238E27FC236}">
                <a16:creationId xmlns:a16="http://schemas.microsoft.com/office/drawing/2014/main" id="{80DB2506-240D-E1C9-96A6-86FF68956619}"/>
              </a:ext>
            </a:extLst>
          </p:cNvPr>
          <p:cNvSpPr>
            <a:spLocks noGrp="1"/>
          </p:cNvSpPr>
          <p:nvPr>
            <p:ph idx="1"/>
          </p:nvPr>
        </p:nvSpPr>
        <p:spPr>
          <a:xfrm>
            <a:off x="457200" y="1529406"/>
            <a:ext cx="8229600" cy="3843809"/>
          </a:xfrm>
        </p:spPr>
        <p:txBody>
          <a:bodyPr>
            <a:normAutofit lnSpcReduction="10000"/>
          </a:bodyPr>
          <a:lstStyle/>
          <a:p>
            <a:r>
              <a:rPr lang="en-GB" sz="2400" dirty="0">
                <a:latin typeface="Arial" panose="020B0604020202020204" pitchFamily="34" charset="0"/>
                <a:cs typeface="Arial" panose="020B0604020202020204" pitchFamily="34" charset="0"/>
              </a:rPr>
              <a:t>Soviet method of creativity developed from 1940s through to the 80s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Acronym in Russian for “Theory of Inventive Problem Solving”</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Only 100 known solutions to fundamental problems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Many variations on the original method – either simplify or tailor to specific needs</a:t>
            </a:r>
          </a:p>
        </p:txBody>
      </p:sp>
      <p:sp>
        <p:nvSpPr>
          <p:cNvPr id="6" name="TextBox 5">
            <a:extLst>
              <a:ext uri="{FF2B5EF4-FFF2-40B4-BE49-F238E27FC236}">
                <a16:creationId xmlns:a16="http://schemas.microsoft.com/office/drawing/2014/main" id="{F1C92946-3FD8-6613-DBB4-058B359EB7E8}"/>
              </a:ext>
            </a:extLst>
          </p:cNvPr>
          <p:cNvSpPr txBox="1"/>
          <p:nvPr/>
        </p:nvSpPr>
        <p:spPr>
          <a:xfrm>
            <a:off x="35496" y="6467458"/>
            <a:ext cx="1008112" cy="200055"/>
          </a:xfrm>
          <a:prstGeom prst="rect">
            <a:avLst/>
          </a:prstGeom>
          <a:noFill/>
        </p:spPr>
        <p:txBody>
          <a:bodyPr wrap="square">
            <a:spAutoFit/>
          </a:bodyPr>
          <a:lstStyle/>
          <a:p>
            <a:r>
              <a:rPr lang="en-GB" sz="700" dirty="0">
                <a:solidFill>
                  <a:schemeClr val="accent4"/>
                </a:solidFill>
              </a:rPr>
              <a:t>4. Wiki </a:t>
            </a:r>
          </a:p>
        </p:txBody>
      </p:sp>
    </p:spTree>
    <p:extLst>
      <p:ext uri="{BB962C8B-B14F-4D97-AF65-F5344CB8AC3E}">
        <p14:creationId xmlns:p14="http://schemas.microsoft.com/office/powerpoint/2010/main" val="1334612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2CB4-7784-626D-0696-25FBC5DCFE54}"/>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Approach</a:t>
            </a:r>
          </a:p>
        </p:txBody>
      </p:sp>
      <p:sp>
        <p:nvSpPr>
          <p:cNvPr id="3" name="Content Placeholder 2">
            <a:extLst>
              <a:ext uri="{FF2B5EF4-FFF2-40B4-BE49-F238E27FC236}">
                <a16:creationId xmlns:a16="http://schemas.microsoft.com/office/drawing/2014/main" id="{EEBD6365-998E-3382-E837-8F6A7F1F2DF1}"/>
              </a:ext>
            </a:extLst>
          </p:cNvPr>
          <p:cNvSpPr>
            <a:spLocks noGrp="1"/>
          </p:cNvSpPr>
          <p:nvPr>
            <p:ph idx="1"/>
          </p:nvPr>
        </p:nvSpPr>
        <p:spPr>
          <a:xfrm>
            <a:off x="323528" y="4041068"/>
            <a:ext cx="8280920" cy="2085095"/>
          </a:xfrm>
        </p:spPr>
        <p:txBody>
          <a:bodyPr>
            <a:normAutofit fontScale="92500" lnSpcReduction="20000"/>
          </a:bodyPr>
          <a:lstStyle/>
          <a:p>
            <a:r>
              <a:rPr lang="en-GB" sz="2400" dirty="0">
                <a:latin typeface="Arial" panose="020B0604020202020204" pitchFamily="34" charset="0"/>
                <a:cs typeface="Arial" panose="020B0604020202020204" pitchFamily="34" charset="0"/>
              </a:rPr>
              <a:t>3 key step to avoid duplicating traditional solutions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Took task pain points identified from stakeholders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Compared against data set of A&amp;A research projects from academia and industry</a:t>
            </a:r>
          </a:p>
          <a:p>
            <a:endParaRPr lang="en-GB" sz="2400" dirty="0">
              <a:latin typeface="Arial" panose="020B0604020202020204" pitchFamily="34" charset="0"/>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F698A818-0535-0311-475F-55382AF0CE43}"/>
              </a:ext>
            </a:extLst>
          </p:cNvPr>
          <p:cNvPicPr>
            <a:picLocks noChangeAspect="1"/>
          </p:cNvPicPr>
          <p:nvPr/>
        </p:nvPicPr>
        <p:blipFill rotWithShape="1">
          <a:blip r:embed="rId3">
            <a:extLst>
              <a:ext uri="{28A0092B-C50C-407E-A947-70E740481C1C}">
                <a14:useLocalDpi xmlns:a14="http://schemas.microsoft.com/office/drawing/2010/main" val="0"/>
              </a:ext>
            </a:extLst>
          </a:blip>
          <a:srcRect l="-802" t="2273" r="1"/>
          <a:stretch/>
        </p:blipFill>
        <p:spPr bwMode="auto">
          <a:xfrm>
            <a:off x="1362221" y="944724"/>
            <a:ext cx="6419557" cy="30963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065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2E170-B74E-4A54-BF9F-FFCD316098A3}"/>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Solution Example</a:t>
            </a:r>
          </a:p>
        </p:txBody>
      </p:sp>
      <p:sp>
        <p:nvSpPr>
          <p:cNvPr id="3" name="Content Placeholder 2">
            <a:extLst>
              <a:ext uri="{FF2B5EF4-FFF2-40B4-BE49-F238E27FC236}">
                <a16:creationId xmlns:a16="http://schemas.microsoft.com/office/drawing/2014/main" id="{90C0E3B7-3424-2577-4A29-FEED4173F8D1}"/>
              </a:ext>
            </a:extLst>
          </p:cNvPr>
          <p:cNvSpPr>
            <a:spLocks noGrp="1"/>
          </p:cNvSpPr>
          <p:nvPr>
            <p:ph idx="1"/>
          </p:nvPr>
        </p:nvSpPr>
        <p:spPr>
          <a:xfrm>
            <a:off x="457200" y="1052736"/>
            <a:ext cx="8229600" cy="1612776"/>
          </a:xfrm>
        </p:spPr>
        <p:txBody>
          <a:bodyPr/>
          <a:lstStyle/>
          <a:p>
            <a:r>
              <a:rPr lang="en-GB" dirty="0">
                <a:latin typeface="Arial" panose="020B0604020202020204" pitchFamily="34" charset="0"/>
                <a:cs typeface="Arial" panose="020B0604020202020204" pitchFamily="34" charset="0"/>
              </a:rPr>
              <a:t>Example of previous use of approach</a:t>
            </a:r>
          </a:p>
          <a:p>
            <a:r>
              <a:rPr lang="en-GB" sz="2400" i="1" dirty="0">
                <a:latin typeface="Arial" panose="020B0604020202020204" pitchFamily="34" charset="0"/>
                <a:cs typeface="Arial" panose="020B0604020202020204" pitchFamily="34" charset="0"/>
              </a:rPr>
              <a:t>Generified for Presentation</a:t>
            </a:r>
          </a:p>
        </p:txBody>
      </p:sp>
      <p:sp>
        <p:nvSpPr>
          <p:cNvPr id="4" name="Oval 3">
            <a:extLst>
              <a:ext uri="{FF2B5EF4-FFF2-40B4-BE49-F238E27FC236}">
                <a16:creationId xmlns:a16="http://schemas.microsoft.com/office/drawing/2014/main" id="{44ADE9C8-1C58-1F1D-872F-6D4CAADE311A}"/>
              </a:ext>
            </a:extLst>
          </p:cNvPr>
          <p:cNvSpPr/>
          <p:nvPr/>
        </p:nvSpPr>
        <p:spPr>
          <a:xfrm>
            <a:off x="238335" y="4725144"/>
            <a:ext cx="2232248" cy="1368152"/>
          </a:xfrm>
          <a:prstGeom prst="ellipse">
            <a:avLst/>
          </a:prstGeom>
          <a:solidFill>
            <a:srgbClr val="7676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Trailer keeps failing due to stress from movement</a:t>
            </a:r>
          </a:p>
        </p:txBody>
      </p:sp>
      <p:sp>
        <p:nvSpPr>
          <p:cNvPr id="5" name="Oval 4">
            <a:extLst>
              <a:ext uri="{FF2B5EF4-FFF2-40B4-BE49-F238E27FC236}">
                <a16:creationId xmlns:a16="http://schemas.microsoft.com/office/drawing/2014/main" id="{E97B97CD-84BC-E815-3D6B-5746ECF7DBAD}"/>
              </a:ext>
            </a:extLst>
          </p:cNvPr>
          <p:cNvSpPr/>
          <p:nvPr/>
        </p:nvSpPr>
        <p:spPr>
          <a:xfrm>
            <a:off x="1475656" y="2708920"/>
            <a:ext cx="2448272" cy="1612776"/>
          </a:xfrm>
          <a:prstGeom prst="ellipse">
            <a:avLst/>
          </a:prstGeom>
          <a:solidFill>
            <a:srgbClr val="7676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Towing vehicle causing damage to trailer</a:t>
            </a:r>
          </a:p>
        </p:txBody>
      </p:sp>
      <p:sp>
        <p:nvSpPr>
          <p:cNvPr id="6" name="Oval 5">
            <a:extLst>
              <a:ext uri="{FF2B5EF4-FFF2-40B4-BE49-F238E27FC236}">
                <a16:creationId xmlns:a16="http://schemas.microsoft.com/office/drawing/2014/main" id="{FA5AE3D0-B6AD-0B4D-F8C6-63E81F794B0C}"/>
              </a:ext>
            </a:extLst>
          </p:cNvPr>
          <p:cNvSpPr/>
          <p:nvPr/>
        </p:nvSpPr>
        <p:spPr>
          <a:xfrm>
            <a:off x="5220074" y="2708920"/>
            <a:ext cx="2376264" cy="1612776"/>
          </a:xfrm>
          <a:prstGeom prst="ellipse">
            <a:avLst/>
          </a:prstGeom>
          <a:solidFill>
            <a:srgbClr val="7676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Don’t have trailer being pulled by vehicle</a:t>
            </a:r>
          </a:p>
        </p:txBody>
      </p:sp>
      <p:sp>
        <p:nvSpPr>
          <p:cNvPr id="7" name="Oval 6">
            <a:extLst>
              <a:ext uri="{FF2B5EF4-FFF2-40B4-BE49-F238E27FC236}">
                <a16:creationId xmlns:a16="http://schemas.microsoft.com/office/drawing/2014/main" id="{DB750B48-06BA-F8B6-956A-305EED4D0AE8}"/>
              </a:ext>
            </a:extLst>
          </p:cNvPr>
          <p:cNvSpPr/>
          <p:nvPr/>
        </p:nvSpPr>
        <p:spPr>
          <a:xfrm>
            <a:off x="6530513" y="4706064"/>
            <a:ext cx="2376264" cy="1446313"/>
          </a:xfrm>
          <a:prstGeom prst="ellipse">
            <a:avLst/>
          </a:prstGeom>
          <a:solidFill>
            <a:srgbClr val="7676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Self-propelled trailer that follows vehicle</a:t>
            </a:r>
          </a:p>
        </p:txBody>
      </p:sp>
      <p:sp>
        <p:nvSpPr>
          <p:cNvPr id="8" name="Arrow: Right 7">
            <a:extLst>
              <a:ext uri="{FF2B5EF4-FFF2-40B4-BE49-F238E27FC236}">
                <a16:creationId xmlns:a16="http://schemas.microsoft.com/office/drawing/2014/main" id="{12BF64A6-B364-30D6-0D4B-C9199910915A}"/>
              </a:ext>
            </a:extLst>
          </p:cNvPr>
          <p:cNvSpPr/>
          <p:nvPr/>
        </p:nvSpPr>
        <p:spPr>
          <a:xfrm>
            <a:off x="2915816" y="5301208"/>
            <a:ext cx="1584176" cy="432048"/>
          </a:xfrm>
          <a:prstGeom prst="rightArrow">
            <a:avLst/>
          </a:prstGeom>
          <a:solidFill>
            <a:srgbClr val="76763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50EF737-F814-A3BC-7D65-F50BA4E0C2DC}"/>
              </a:ext>
            </a:extLst>
          </p:cNvPr>
          <p:cNvSpPr/>
          <p:nvPr/>
        </p:nvSpPr>
        <p:spPr>
          <a:xfrm>
            <a:off x="4572000" y="4725144"/>
            <a:ext cx="432048" cy="15183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FD24799-50E6-ECEB-6680-66316A1E97C9}"/>
              </a:ext>
            </a:extLst>
          </p:cNvPr>
          <p:cNvSpPr txBox="1"/>
          <p:nvPr/>
        </p:nvSpPr>
        <p:spPr>
          <a:xfrm>
            <a:off x="3016967" y="5733256"/>
            <a:ext cx="1152128" cy="64633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Design new trailer able to handle stress</a:t>
            </a:r>
          </a:p>
        </p:txBody>
      </p:sp>
    </p:spTree>
    <p:extLst>
      <p:ext uri="{BB962C8B-B14F-4D97-AF65-F5344CB8AC3E}">
        <p14:creationId xmlns:p14="http://schemas.microsoft.com/office/powerpoint/2010/main" val="4171753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11A2E-8258-BCF3-E4D8-7DA02A75F469}"/>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Concept Generation</a:t>
            </a:r>
          </a:p>
        </p:txBody>
      </p:sp>
      <p:sp>
        <p:nvSpPr>
          <p:cNvPr id="3" name="Content Placeholder 2">
            <a:extLst>
              <a:ext uri="{FF2B5EF4-FFF2-40B4-BE49-F238E27FC236}">
                <a16:creationId xmlns:a16="http://schemas.microsoft.com/office/drawing/2014/main" id="{613DB3B4-117D-0EF4-158B-40D4AB575B5E}"/>
              </a:ext>
            </a:extLst>
          </p:cNvPr>
          <p:cNvSpPr>
            <a:spLocks noGrp="1"/>
          </p:cNvSpPr>
          <p:nvPr>
            <p:ph idx="1"/>
          </p:nvPr>
        </p:nvSpPr>
        <p:spPr>
          <a:xfrm>
            <a:off x="5364088" y="1700808"/>
            <a:ext cx="3600400" cy="3719026"/>
          </a:xfrm>
          <a:noFill/>
        </p:spPr>
        <p:txBody>
          <a:bodyPr>
            <a:normAutofit/>
          </a:bodyPr>
          <a:lstStyle/>
          <a:p>
            <a:r>
              <a:rPr lang="en-GB" sz="2800" dirty="0">
                <a:latin typeface="Arial" panose="020B0604020202020204" pitchFamily="34" charset="0"/>
                <a:cs typeface="Arial" panose="020B0604020202020204" pitchFamily="34" charset="0"/>
              </a:rPr>
              <a:t>Engagement with Engineering Liaison Officer in US and ERDC</a:t>
            </a:r>
          </a:p>
          <a:p>
            <a:r>
              <a:rPr lang="en-GB" sz="2800" dirty="0">
                <a:latin typeface="Arial" panose="020B0604020202020204" pitchFamily="34" charset="0"/>
                <a:cs typeface="Arial" panose="020B0604020202020204" pitchFamily="34" charset="0"/>
              </a:rPr>
              <a:t>Down select conducted with 12 FS Eng GP &amp; AHQ</a:t>
            </a:r>
          </a:p>
          <a:p>
            <a:endParaRPr lang="en-GB"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B23D501-6D0B-C8C7-FA32-38EC6E3892DE}"/>
              </a:ext>
            </a:extLst>
          </p:cNvPr>
          <p:cNvPicPr>
            <a:picLocks noChangeAspect="1"/>
          </p:cNvPicPr>
          <p:nvPr/>
        </p:nvPicPr>
        <p:blipFill>
          <a:blip r:embed="rId2"/>
          <a:stretch>
            <a:fillRect/>
          </a:stretch>
        </p:blipFill>
        <p:spPr>
          <a:xfrm>
            <a:off x="179512" y="1988840"/>
            <a:ext cx="5026006" cy="3312368"/>
          </a:xfrm>
          <a:prstGeom prst="rect">
            <a:avLst/>
          </a:prstGeom>
        </p:spPr>
      </p:pic>
    </p:spTree>
    <p:extLst>
      <p:ext uri="{BB962C8B-B14F-4D97-AF65-F5344CB8AC3E}">
        <p14:creationId xmlns:p14="http://schemas.microsoft.com/office/powerpoint/2010/main" val="3205406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5B1951-3CF9-8A3F-458A-C90D268FD635}"/>
              </a:ext>
            </a:extLst>
          </p:cNvPr>
          <p:cNvPicPr>
            <a:picLocks noChangeAspect="1"/>
          </p:cNvPicPr>
          <p:nvPr/>
        </p:nvPicPr>
        <p:blipFill rotWithShape="1">
          <a:blip r:embed="rId3"/>
          <a:srcRect l="18102" r="17713"/>
          <a:stretch/>
        </p:blipFill>
        <p:spPr>
          <a:xfrm>
            <a:off x="2375756" y="2996952"/>
            <a:ext cx="4392488" cy="3165065"/>
          </a:xfrm>
          <a:prstGeom prst="rect">
            <a:avLst/>
          </a:prstGeom>
        </p:spPr>
      </p:pic>
      <p:sp>
        <p:nvSpPr>
          <p:cNvPr id="2" name="Title 1">
            <a:extLst>
              <a:ext uri="{FF2B5EF4-FFF2-40B4-BE49-F238E27FC236}">
                <a16:creationId xmlns:a16="http://schemas.microsoft.com/office/drawing/2014/main" id="{63637510-8B34-37A9-9E50-0D36F6D6EA3C}"/>
              </a:ext>
            </a:extLst>
          </p:cNvPr>
          <p:cNvSpPr>
            <a:spLocks noGrp="1"/>
          </p:cNvSpPr>
          <p:nvPr>
            <p:ph type="ctrTitle"/>
          </p:nvPr>
        </p:nvSpPr>
        <p:spPr>
          <a:xfrm>
            <a:off x="685800" y="1562626"/>
            <a:ext cx="7772400" cy="1470025"/>
          </a:xfrm>
        </p:spPr>
        <p:txBody>
          <a:bodyPr/>
          <a:lstStyle/>
          <a:p>
            <a:r>
              <a:rPr lang="en-GB" dirty="0">
                <a:latin typeface="Arial" panose="020B0604020202020204" pitchFamily="34" charset="0"/>
                <a:cs typeface="Arial" panose="020B0604020202020204" pitchFamily="34" charset="0"/>
              </a:rPr>
              <a:t>War Game - Design &amp; Develop</a:t>
            </a:r>
          </a:p>
        </p:txBody>
      </p:sp>
    </p:spTree>
    <p:extLst>
      <p:ext uri="{BB962C8B-B14F-4D97-AF65-F5344CB8AC3E}">
        <p14:creationId xmlns:p14="http://schemas.microsoft.com/office/powerpoint/2010/main" val="2281104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37510-8B34-37A9-9E50-0D36F6D6EA3C}"/>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War Game - Design &amp; Develop</a:t>
            </a:r>
          </a:p>
        </p:txBody>
      </p:sp>
      <p:sp>
        <p:nvSpPr>
          <p:cNvPr id="4" name="Content Placeholder 2">
            <a:extLst>
              <a:ext uri="{FF2B5EF4-FFF2-40B4-BE49-F238E27FC236}">
                <a16:creationId xmlns:a16="http://schemas.microsoft.com/office/drawing/2014/main" id="{1E660CE0-8267-FA1D-22E1-06A6238C8732}"/>
              </a:ext>
            </a:extLst>
          </p:cNvPr>
          <p:cNvSpPr>
            <a:spLocks noGrp="1"/>
          </p:cNvSpPr>
          <p:nvPr>
            <p:ph idx="1"/>
          </p:nvPr>
        </p:nvSpPr>
        <p:spPr>
          <a:xfrm>
            <a:off x="2746219" y="1537126"/>
            <a:ext cx="6372464" cy="4903261"/>
          </a:xfrm>
          <a:solidFill>
            <a:srgbClr val="FFFFFF">
              <a:alpha val="70980"/>
            </a:srgbClr>
          </a:solidFill>
        </p:spPr>
        <p:txBody>
          <a:bodyPr>
            <a:normAutofit/>
          </a:bodyPr>
          <a:lstStyle/>
          <a:p>
            <a:pPr marL="0" indent="0">
              <a:buNone/>
            </a:pPr>
            <a:r>
              <a:rPr lang="en-GB" sz="2000" b="1" dirty="0">
                <a:latin typeface="Arial" panose="020B0604020202020204" pitchFamily="34" charset="0"/>
                <a:cs typeface="Arial" panose="020B0604020202020204" pitchFamily="34" charset="0"/>
              </a:rPr>
              <a:t>Design</a:t>
            </a:r>
          </a:p>
          <a:p>
            <a:r>
              <a:rPr lang="en-GB" sz="2000" dirty="0">
                <a:latin typeface="Arial" panose="020B0604020202020204" pitchFamily="34" charset="0"/>
                <a:cs typeface="Arial" panose="020B0604020202020204" pitchFamily="34" charset="0"/>
              </a:rPr>
              <a:t>Design steps – based on MOD guidance</a:t>
            </a:r>
          </a:p>
          <a:p>
            <a:r>
              <a:rPr lang="en-GB" sz="2000" dirty="0">
                <a:latin typeface="Arial" panose="020B0604020202020204" pitchFamily="34" charset="0"/>
                <a:cs typeface="Arial" panose="020B0604020202020204" pitchFamily="34" charset="0"/>
              </a:rPr>
              <a:t>Settled on historical Royal Engineers Force Support (FS) tasks</a:t>
            </a:r>
            <a:endParaRPr lang="en-GB" sz="20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3 tasks chosen</a:t>
            </a:r>
            <a:endParaRPr lang="en-GB" sz="20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Bosnia (Op. Grapple) Historical scenario chosen with relevance to:</a:t>
            </a:r>
          </a:p>
          <a:p>
            <a:pPr lvl="1"/>
            <a:r>
              <a:rPr lang="en-GB" sz="2000" dirty="0">
                <a:latin typeface="Arial" panose="020B0604020202020204" pitchFamily="34" charset="0"/>
                <a:cs typeface="Arial" panose="020B0604020202020204" pitchFamily="34" charset="0"/>
              </a:rPr>
              <a:t>Route Recce</a:t>
            </a:r>
          </a:p>
          <a:p>
            <a:pPr lvl="1"/>
            <a:r>
              <a:rPr lang="en-GB" sz="2000" dirty="0">
                <a:latin typeface="Arial" panose="020B0604020202020204" pitchFamily="34" charset="0"/>
                <a:cs typeface="Arial" panose="020B0604020202020204" pitchFamily="34" charset="0"/>
              </a:rPr>
              <a:t>Road Route construction and maintenance</a:t>
            </a:r>
          </a:p>
          <a:p>
            <a:pPr lvl="1"/>
            <a:r>
              <a:rPr lang="en-GB" sz="2000" dirty="0">
                <a:latin typeface="Arial" panose="020B0604020202020204" pitchFamily="34" charset="0"/>
                <a:cs typeface="Arial" panose="020B0604020202020204" pitchFamily="34" charset="0"/>
              </a:rPr>
              <a:t>Base building </a:t>
            </a:r>
          </a:p>
          <a:p>
            <a:endParaRPr lang="en-GB" sz="2000" dirty="0">
              <a:solidFill>
                <a:srgbClr val="FF0000"/>
              </a:solidFill>
            </a:endParaRPr>
          </a:p>
        </p:txBody>
      </p:sp>
      <p:pic>
        <p:nvPicPr>
          <p:cNvPr id="11" name="Picture 10">
            <a:extLst>
              <a:ext uri="{FF2B5EF4-FFF2-40B4-BE49-F238E27FC236}">
                <a16:creationId xmlns:a16="http://schemas.microsoft.com/office/drawing/2014/main" id="{37EB2B60-4F30-BFCC-AF6E-DA103DAAC760}"/>
              </a:ext>
            </a:extLst>
          </p:cNvPr>
          <p:cNvPicPr>
            <a:picLocks noChangeAspect="1"/>
          </p:cNvPicPr>
          <p:nvPr/>
        </p:nvPicPr>
        <p:blipFill>
          <a:blip r:embed="rId3"/>
          <a:stretch>
            <a:fillRect/>
          </a:stretch>
        </p:blipFill>
        <p:spPr>
          <a:xfrm>
            <a:off x="658029" y="1481429"/>
            <a:ext cx="1223016" cy="1731547"/>
          </a:xfrm>
          <a:prstGeom prst="rect">
            <a:avLst/>
          </a:prstGeom>
        </p:spPr>
      </p:pic>
      <p:pic>
        <p:nvPicPr>
          <p:cNvPr id="13" name="Picture 12">
            <a:extLst>
              <a:ext uri="{FF2B5EF4-FFF2-40B4-BE49-F238E27FC236}">
                <a16:creationId xmlns:a16="http://schemas.microsoft.com/office/drawing/2014/main" id="{26CEBC5C-4C63-99AA-E87A-5D0F46F95538}"/>
              </a:ext>
            </a:extLst>
          </p:cNvPr>
          <p:cNvPicPr>
            <a:picLocks noChangeAspect="1"/>
          </p:cNvPicPr>
          <p:nvPr/>
        </p:nvPicPr>
        <p:blipFill>
          <a:blip r:embed="rId4"/>
          <a:stretch>
            <a:fillRect/>
          </a:stretch>
        </p:blipFill>
        <p:spPr>
          <a:xfrm>
            <a:off x="179512" y="4080598"/>
            <a:ext cx="2434916" cy="1295973"/>
          </a:xfrm>
          <a:prstGeom prst="rect">
            <a:avLst/>
          </a:prstGeom>
        </p:spPr>
      </p:pic>
      <p:sp>
        <p:nvSpPr>
          <p:cNvPr id="15" name="TextBox 14">
            <a:extLst>
              <a:ext uri="{FF2B5EF4-FFF2-40B4-BE49-F238E27FC236}">
                <a16:creationId xmlns:a16="http://schemas.microsoft.com/office/drawing/2014/main" id="{0D9C8A4C-E10F-8C78-2DBB-9790A8EC08C4}"/>
              </a:ext>
            </a:extLst>
          </p:cNvPr>
          <p:cNvSpPr txBox="1"/>
          <p:nvPr/>
        </p:nvSpPr>
        <p:spPr>
          <a:xfrm>
            <a:off x="0" y="6528870"/>
            <a:ext cx="3250539" cy="415498"/>
          </a:xfrm>
          <a:prstGeom prst="rect">
            <a:avLst/>
          </a:prstGeom>
          <a:noFill/>
        </p:spPr>
        <p:txBody>
          <a:bodyPr wrap="square">
            <a:spAutoFit/>
          </a:bodyPr>
          <a:lstStyle>
            <a:defPPr>
              <a:defRPr lang="en-US"/>
            </a:defPPr>
            <a:lvl1pPr>
              <a:defRPr sz="700">
                <a:solidFill>
                  <a:schemeClr val="accent4"/>
                </a:solidFill>
              </a:defRPr>
            </a:lvl1pPr>
          </a:lstStyle>
          <a:p>
            <a:r>
              <a:rPr lang="en-GB" dirty="0"/>
              <a:t>5. https://www.gov.uk/government/publications/defence-wargaming-handbook</a:t>
            </a:r>
          </a:p>
          <a:p>
            <a:r>
              <a:rPr lang="en-GB" dirty="0"/>
              <a:t>6. Defence Imagery (mod.uk) AKR-20221003-342-Ex Austere Wolf-0161.jpg</a:t>
            </a:r>
          </a:p>
          <a:p>
            <a:endParaRPr lang="en-GB" dirty="0"/>
          </a:p>
        </p:txBody>
      </p:sp>
    </p:spTree>
    <p:extLst>
      <p:ext uri="{BB962C8B-B14F-4D97-AF65-F5344CB8AC3E}">
        <p14:creationId xmlns:p14="http://schemas.microsoft.com/office/powerpoint/2010/main" val="3669924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37510-8B34-37A9-9E50-0D36F6D6EA3C}"/>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Sources</a:t>
            </a:r>
          </a:p>
        </p:txBody>
      </p:sp>
      <p:sp>
        <p:nvSpPr>
          <p:cNvPr id="4" name="Content Placeholder 2">
            <a:extLst>
              <a:ext uri="{FF2B5EF4-FFF2-40B4-BE49-F238E27FC236}">
                <a16:creationId xmlns:a16="http://schemas.microsoft.com/office/drawing/2014/main" id="{1E660CE0-8267-FA1D-22E1-06A6238C8732}"/>
              </a:ext>
            </a:extLst>
          </p:cNvPr>
          <p:cNvSpPr>
            <a:spLocks noGrp="1"/>
          </p:cNvSpPr>
          <p:nvPr>
            <p:ph idx="1"/>
          </p:nvPr>
        </p:nvSpPr>
        <p:spPr>
          <a:xfrm>
            <a:off x="2771536" y="1196752"/>
            <a:ext cx="6372464" cy="4903261"/>
          </a:xfrm>
          <a:solidFill>
            <a:srgbClr val="FFFFFF">
              <a:alpha val="70980"/>
            </a:srgbClr>
          </a:solidFill>
        </p:spPr>
        <p:txBody>
          <a:bodyPr>
            <a:normAutofit/>
          </a:bodyPr>
          <a:lstStyle/>
          <a:p>
            <a:pPr marL="0" indent="0">
              <a:buNone/>
            </a:pPr>
            <a:endParaRPr lang="en-GB" sz="2000" dirty="0">
              <a:solidFill>
                <a:srgbClr val="FF0000"/>
              </a:solidFill>
            </a:endParaRPr>
          </a:p>
          <a:p>
            <a:pPr marL="0" indent="0">
              <a:buNone/>
            </a:pPr>
            <a:r>
              <a:rPr lang="en-GB" sz="2000" b="1" dirty="0">
                <a:latin typeface="Arial" panose="020B0604020202020204" pitchFamily="34" charset="0"/>
                <a:cs typeface="Arial" panose="020B0604020202020204" pitchFamily="34" charset="0"/>
              </a:rPr>
              <a:t>Sources </a:t>
            </a:r>
          </a:p>
          <a:p>
            <a:r>
              <a:rPr lang="en-GB" sz="2000" dirty="0">
                <a:latin typeface="Arial" panose="020B0604020202020204" pitchFamily="34" charset="0"/>
                <a:cs typeface="Arial" panose="020B0604020202020204" pitchFamily="34" charset="0"/>
              </a:rPr>
              <a:t>Primarily open source</a:t>
            </a:r>
          </a:p>
          <a:p>
            <a:pPr marL="0" indent="0">
              <a:buNone/>
            </a:pPr>
            <a:endParaRPr lang="en-GB" sz="2000" i="1" dirty="0">
              <a:latin typeface="Arial" panose="020B0604020202020204" pitchFamily="34" charset="0"/>
              <a:cs typeface="Arial" panose="020B0604020202020204" pitchFamily="34" charset="0"/>
            </a:endParaRPr>
          </a:p>
          <a:p>
            <a:pPr marL="400050" lvl="1" indent="0">
              <a:buNone/>
            </a:pPr>
            <a:r>
              <a:rPr lang="en-GB" sz="1600" i="1" dirty="0">
                <a:latin typeface="Arial" panose="020B0604020202020204" pitchFamily="34" charset="0"/>
                <a:cs typeface="Arial" panose="020B0604020202020204" pitchFamily="34" charset="0"/>
              </a:rPr>
              <a:t>Books:  </a:t>
            </a:r>
            <a:r>
              <a:rPr lang="en-GB" sz="1600" dirty="0">
                <a:latin typeface="Arial" panose="020B0604020202020204" pitchFamily="34" charset="0"/>
                <a:cs typeface="Arial" panose="020B0604020202020204" pitchFamily="34" charset="0"/>
              </a:rPr>
              <a:t>“The Muslim-Croat Civil War in Bosnia, A Military History, 1992-1994” , Charles R. Schrader. </a:t>
            </a:r>
          </a:p>
          <a:p>
            <a:pPr marL="400050" lvl="1" indent="0">
              <a:buNone/>
            </a:pPr>
            <a:r>
              <a:rPr lang="en-GB" sz="1600" i="1" dirty="0">
                <a:latin typeface="Arial" panose="020B0604020202020204" pitchFamily="34" charset="0"/>
                <a:cs typeface="Arial" panose="020B0604020202020204" pitchFamily="34" charset="0"/>
              </a:rPr>
              <a:t>Contemporary video:  </a:t>
            </a:r>
            <a:r>
              <a:rPr lang="en-GB" sz="1600" dirty="0">
                <a:latin typeface="Arial" panose="020B0604020202020204" pitchFamily="34" charset="0"/>
                <a:cs typeface="Arial" panose="020B0604020202020204" pitchFamily="34" charset="0"/>
              </a:rPr>
              <a:t>Forces.net documentary  (30 min from 1992/1993)</a:t>
            </a:r>
          </a:p>
          <a:p>
            <a:pPr marL="400050" lvl="1" indent="0">
              <a:buNone/>
            </a:pPr>
            <a:r>
              <a:rPr lang="en-GB" sz="1600" i="1" dirty="0">
                <a:latin typeface="Arial" panose="020B0604020202020204" pitchFamily="34" charset="0"/>
                <a:cs typeface="Arial" panose="020B0604020202020204" pitchFamily="34" charset="0"/>
              </a:rPr>
              <a:t>Contemporary maps:  </a:t>
            </a:r>
            <a:r>
              <a:rPr lang="en-GB" sz="1600" dirty="0">
                <a:latin typeface="Arial" panose="020B0604020202020204" pitchFamily="34" charset="0"/>
                <a:cs typeface="Arial" panose="020B0604020202020204" pitchFamily="34" charset="0"/>
              </a:rPr>
              <a:t>Perry-</a:t>
            </a:r>
            <a:r>
              <a:rPr lang="en-GB" sz="1600" dirty="0" err="1">
                <a:latin typeface="Arial" panose="020B0604020202020204" pitchFamily="34" charset="0"/>
                <a:cs typeface="Arial" panose="020B0604020202020204" pitchFamily="34" charset="0"/>
              </a:rPr>
              <a:t>Castañeda</a:t>
            </a:r>
            <a:r>
              <a:rPr lang="en-GB" sz="1600" dirty="0">
                <a:latin typeface="Arial" panose="020B0604020202020204" pitchFamily="34" charset="0"/>
                <a:cs typeface="Arial" panose="020B0604020202020204" pitchFamily="34" charset="0"/>
              </a:rPr>
              <a:t> Library, University of Texas at Austin (US Def. Map. Agency.)</a:t>
            </a:r>
          </a:p>
          <a:p>
            <a:pPr marL="400050" lvl="1" indent="0">
              <a:buNone/>
            </a:pPr>
            <a:endParaRPr lang="en-GB" sz="1600" dirty="0">
              <a:latin typeface="Arial" panose="020B0604020202020204" pitchFamily="34" charset="0"/>
              <a:cs typeface="Arial" panose="020B0604020202020204" pitchFamily="34" charset="0"/>
            </a:endParaRPr>
          </a:p>
          <a:p>
            <a:pPr marL="3429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MOD internal:  Sketch from deployed personnel alongside historic accounts</a:t>
            </a:r>
          </a:p>
        </p:txBody>
      </p:sp>
      <p:sp>
        <p:nvSpPr>
          <p:cNvPr id="13" name="TextBox 12">
            <a:extLst>
              <a:ext uri="{FF2B5EF4-FFF2-40B4-BE49-F238E27FC236}">
                <a16:creationId xmlns:a16="http://schemas.microsoft.com/office/drawing/2014/main" id="{C6FA9296-FE4C-529B-C895-B75123535CE5}"/>
              </a:ext>
            </a:extLst>
          </p:cNvPr>
          <p:cNvSpPr txBox="1"/>
          <p:nvPr/>
        </p:nvSpPr>
        <p:spPr>
          <a:xfrm>
            <a:off x="-36512" y="6517828"/>
            <a:ext cx="4608512" cy="307777"/>
          </a:xfrm>
          <a:prstGeom prst="rect">
            <a:avLst/>
          </a:prstGeom>
          <a:noFill/>
        </p:spPr>
        <p:txBody>
          <a:bodyPr wrap="square">
            <a:spAutoFit/>
          </a:bodyPr>
          <a:lstStyle>
            <a:defPPr>
              <a:defRPr lang="en-US"/>
            </a:defPPr>
            <a:lvl1pPr>
              <a:defRPr sz="700">
                <a:solidFill>
                  <a:schemeClr val="accent4"/>
                </a:solidFill>
              </a:defRPr>
            </a:lvl1pPr>
          </a:lstStyle>
          <a:p>
            <a:r>
              <a:rPr lang="en-GB" dirty="0">
                <a:hlinkClick r:id="rId3">
                  <a:extLst>
                    <a:ext uri="{A12FA001-AC4F-418D-AE19-62706E023703}">
                      <ahyp:hlinkClr xmlns:ahyp="http://schemas.microsoft.com/office/drawing/2018/hyperlinkcolor" xmlns="" val="tx"/>
                    </a:ext>
                  </a:extLst>
                </a:hlinkClick>
              </a:rPr>
              <a:t>7. Former Yugoslavia Topographic Maps - Perry-</a:t>
            </a:r>
            <a:r>
              <a:rPr lang="en-GB" dirty="0" err="1">
                <a:hlinkClick r:id="rId3">
                  <a:extLst>
                    <a:ext uri="{A12FA001-AC4F-418D-AE19-62706E023703}">
                      <ahyp:hlinkClr xmlns:ahyp="http://schemas.microsoft.com/office/drawing/2018/hyperlinkcolor" xmlns="" val="tx"/>
                    </a:ext>
                  </a:extLst>
                </a:hlinkClick>
              </a:rPr>
              <a:t>Castañeda</a:t>
            </a:r>
            <a:r>
              <a:rPr lang="en-GB" dirty="0">
                <a:hlinkClick r:id="rId3">
                  <a:extLst>
                    <a:ext uri="{A12FA001-AC4F-418D-AE19-62706E023703}">
                      <ahyp:hlinkClr xmlns:ahyp="http://schemas.microsoft.com/office/drawing/2018/hyperlinkcolor" xmlns="" val="tx"/>
                    </a:ext>
                  </a:extLst>
                </a:hlinkClick>
              </a:rPr>
              <a:t> Map Collection - UT Library Online (utexas.edu)</a:t>
            </a:r>
          </a:p>
          <a:p>
            <a:r>
              <a:rPr lang="en-GB" dirty="0">
                <a:hlinkClick r:id="rId3">
                  <a:extLst>
                    <a:ext uri="{A12FA001-AC4F-418D-AE19-62706E023703}">
                      <ahyp:hlinkClr xmlns:ahyp="http://schemas.microsoft.com/office/drawing/2018/hyperlinkcolor" xmlns="" val="tx"/>
                    </a:ext>
                  </a:extLst>
                </a:hlinkClick>
              </a:rPr>
              <a:t>https://maps.lib.utexas.edu/maps/topo/former_yugoslavia/zenica-bosnia_and_herzegovina-50k-2683ii-1996.pdf</a:t>
            </a:r>
            <a:endParaRPr lang="en-GB" dirty="0"/>
          </a:p>
        </p:txBody>
      </p:sp>
      <p:pic>
        <p:nvPicPr>
          <p:cNvPr id="15" name="Picture 14">
            <a:extLst>
              <a:ext uri="{FF2B5EF4-FFF2-40B4-BE49-F238E27FC236}">
                <a16:creationId xmlns:a16="http://schemas.microsoft.com/office/drawing/2014/main" id="{64A2902B-E805-1762-C5F4-17AB4D007F19}"/>
              </a:ext>
            </a:extLst>
          </p:cNvPr>
          <p:cNvPicPr>
            <a:picLocks noChangeAspect="1"/>
          </p:cNvPicPr>
          <p:nvPr/>
        </p:nvPicPr>
        <p:blipFill>
          <a:blip r:embed="rId4"/>
          <a:stretch>
            <a:fillRect/>
          </a:stretch>
        </p:blipFill>
        <p:spPr>
          <a:xfrm>
            <a:off x="55923" y="3429000"/>
            <a:ext cx="2715613" cy="1070832"/>
          </a:xfrm>
          <a:prstGeom prst="rect">
            <a:avLst/>
          </a:prstGeom>
        </p:spPr>
      </p:pic>
      <p:pic>
        <p:nvPicPr>
          <p:cNvPr id="17" name="Picture 16">
            <a:extLst>
              <a:ext uri="{FF2B5EF4-FFF2-40B4-BE49-F238E27FC236}">
                <a16:creationId xmlns:a16="http://schemas.microsoft.com/office/drawing/2014/main" id="{751CAE08-D46C-78BD-022F-0A9DDCDBA418}"/>
              </a:ext>
            </a:extLst>
          </p:cNvPr>
          <p:cNvPicPr>
            <a:picLocks noChangeAspect="1"/>
          </p:cNvPicPr>
          <p:nvPr/>
        </p:nvPicPr>
        <p:blipFill>
          <a:blip r:embed="rId5"/>
          <a:stretch>
            <a:fillRect/>
          </a:stretch>
        </p:blipFill>
        <p:spPr>
          <a:xfrm>
            <a:off x="198082" y="2132856"/>
            <a:ext cx="2360422" cy="778301"/>
          </a:xfrm>
          <a:prstGeom prst="rect">
            <a:avLst/>
          </a:prstGeom>
        </p:spPr>
      </p:pic>
      <p:sp>
        <p:nvSpPr>
          <p:cNvPr id="19" name="TextBox 18">
            <a:extLst>
              <a:ext uri="{FF2B5EF4-FFF2-40B4-BE49-F238E27FC236}">
                <a16:creationId xmlns:a16="http://schemas.microsoft.com/office/drawing/2014/main" id="{3F7B5CAB-2A86-A335-29E1-88EF9AD32B1D}"/>
              </a:ext>
            </a:extLst>
          </p:cNvPr>
          <p:cNvSpPr txBox="1"/>
          <p:nvPr/>
        </p:nvSpPr>
        <p:spPr>
          <a:xfrm>
            <a:off x="4462102" y="6532061"/>
            <a:ext cx="4667416" cy="307777"/>
          </a:xfrm>
          <a:prstGeom prst="rect">
            <a:avLst/>
          </a:prstGeom>
          <a:noFill/>
        </p:spPr>
        <p:txBody>
          <a:bodyPr wrap="square">
            <a:spAutoFit/>
          </a:bodyPr>
          <a:lstStyle>
            <a:defPPr>
              <a:defRPr lang="en-US"/>
            </a:defPPr>
            <a:lvl1pPr>
              <a:defRPr sz="700">
                <a:solidFill>
                  <a:schemeClr val="accent4"/>
                </a:solidFill>
              </a:defRPr>
            </a:lvl1pPr>
          </a:lstStyle>
          <a:p>
            <a:r>
              <a:rPr lang="en-GB" dirty="0">
                <a:hlinkClick r:id="rId6">
                  <a:extLst>
                    <a:ext uri="{A12FA001-AC4F-418D-AE19-62706E023703}">
                      <ahyp:hlinkClr xmlns:ahyp="http://schemas.microsoft.com/office/drawing/2018/hyperlinkcolor" xmlns="" val="tx"/>
                    </a:ext>
                  </a:extLst>
                </a:hlinkClick>
              </a:rPr>
              <a:t>8. https://www.iwm.org.uk/history/25-photos-from-the-bosnian-war-of-1992-1995</a:t>
            </a:r>
            <a:endParaRPr lang="en-GB" dirty="0"/>
          </a:p>
          <a:p>
            <a:endParaRPr lang="en-GB" dirty="0"/>
          </a:p>
        </p:txBody>
      </p:sp>
    </p:spTree>
    <p:extLst>
      <p:ext uri="{BB962C8B-B14F-4D97-AF65-F5344CB8AC3E}">
        <p14:creationId xmlns:p14="http://schemas.microsoft.com/office/powerpoint/2010/main" val="2788607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A470ED2-26FD-2CDA-12C3-9216643DEB03}"/>
              </a:ext>
            </a:extLst>
          </p:cNvPr>
          <p:cNvGrpSpPr/>
          <p:nvPr/>
        </p:nvGrpSpPr>
        <p:grpSpPr>
          <a:xfrm>
            <a:off x="443363" y="2071473"/>
            <a:ext cx="4811917" cy="4266883"/>
            <a:chOff x="48115" y="1739396"/>
            <a:chExt cx="4925995" cy="4461905"/>
          </a:xfrm>
        </p:grpSpPr>
        <p:grpSp>
          <p:nvGrpSpPr>
            <p:cNvPr id="19" name="Group 18">
              <a:extLst>
                <a:ext uri="{FF2B5EF4-FFF2-40B4-BE49-F238E27FC236}">
                  <a16:creationId xmlns:a16="http://schemas.microsoft.com/office/drawing/2014/main" id="{00A0ACFB-6206-9480-A9E9-4755A0345E26}"/>
                </a:ext>
              </a:extLst>
            </p:cNvPr>
            <p:cNvGrpSpPr/>
            <p:nvPr/>
          </p:nvGrpSpPr>
          <p:grpSpPr>
            <a:xfrm>
              <a:off x="48115" y="1739396"/>
              <a:ext cx="4925995" cy="4461905"/>
              <a:chOff x="40385" y="1439220"/>
              <a:chExt cx="4925995" cy="4461905"/>
            </a:xfrm>
          </p:grpSpPr>
          <p:pic>
            <p:nvPicPr>
              <p:cNvPr id="15" name="Picture 14">
                <a:extLst>
                  <a:ext uri="{FF2B5EF4-FFF2-40B4-BE49-F238E27FC236}">
                    <a16:creationId xmlns:a16="http://schemas.microsoft.com/office/drawing/2014/main" id="{7B47CD2F-B648-C86B-A945-352CFD79C9A1}"/>
                  </a:ext>
                </a:extLst>
              </p:cNvPr>
              <p:cNvPicPr>
                <a:picLocks noChangeAspect="1"/>
              </p:cNvPicPr>
              <p:nvPr/>
            </p:nvPicPr>
            <p:blipFill rotWithShape="1">
              <a:blip r:embed="rId3"/>
              <a:srcRect t="9533"/>
              <a:stretch/>
            </p:blipFill>
            <p:spPr>
              <a:xfrm>
                <a:off x="40385" y="1439220"/>
                <a:ext cx="4925995" cy="4461905"/>
              </a:xfrm>
              <a:prstGeom prst="rect">
                <a:avLst/>
              </a:prstGeom>
            </p:spPr>
          </p:pic>
          <p:sp>
            <p:nvSpPr>
              <p:cNvPr id="16" name="Rectangle: Rounded Corners 15">
                <a:extLst>
                  <a:ext uri="{FF2B5EF4-FFF2-40B4-BE49-F238E27FC236}">
                    <a16:creationId xmlns:a16="http://schemas.microsoft.com/office/drawing/2014/main" id="{795FC331-3A94-D6AD-1EF2-2C91C8967B23}"/>
                  </a:ext>
                </a:extLst>
              </p:cNvPr>
              <p:cNvSpPr/>
              <p:nvPr/>
            </p:nvSpPr>
            <p:spPr>
              <a:xfrm>
                <a:off x="2411760" y="2996952"/>
                <a:ext cx="660574" cy="646130"/>
              </a:xfrm>
              <a:prstGeom prst="roundRect">
                <a:avLst>
                  <a:gd name="adj" fmla="val 0"/>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7AD3488D-FBEB-2274-A638-9E6AC9DA96A1}"/>
                  </a:ext>
                </a:extLst>
              </p:cNvPr>
              <p:cNvSpPr/>
              <p:nvPr/>
            </p:nvSpPr>
            <p:spPr>
              <a:xfrm>
                <a:off x="2578015" y="3231835"/>
                <a:ext cx="196597" cy="280014"/>
              </a:xfrm>
              <a:custGeom>
                <a:avLst/>
                <a:gdLst>
                  <a:gd name="connsiteX0" fmla="*/ 0 w 1947936"/>
                  <a:gd name="connsiteY0" fmla="*/ 3810000 h 3810000"/>
                  <a:gd name="connsiteX1" fmla="*/ 190500 w 1947936"/>
                  <a:gd name="connsiteY1" fmla="*/ 3562350 h 3810000"/>
                  <a:gd name="connsiteX2" fmla="*/ 333375 w 1947936"/>
                  <a:gd name="connsiteY2" fmla="*/ 3248025 h 3810000"/>
                  <a:gd name="connsiteX3" fmla="*/ 390525 w 1947936"/>
                  <a:gd name="connsiteY3" fmla="*/ 3038475 h 3810000"/>
                  <a:gd name="connsiteX4" fmla="*/ 523875 w 1947936"/>
                  <a:gd name="connsiteY4" fmla="*/ 2952750 h 3810000"/>
                  <a:gd name="connsiteX5" fmla="*/ 638175 w 1947936"/>
                  <a:gd name="connsiteY5" fmla="*/ 2867025 h 3810000"/>
                  <a:gd name="connsiteX6" fmla="*/ 714375 w 1947936"/>
                  <a:gd name="connsiteY6" fmla="*/ 2552700 h 3810000"/>
                  <a:gd name="connsiteX7" fmla="*/ 809625 w 1947936"/>
                  <a:gd name="connsiteY7" fmla="*/ 2143125 h 3810000"/>
                  <a:gd name="connsiteX8" fmla="*/ 933450 w 1947936"/>
                  <a:gd name="connsiteY8" fmla="*/ 2085975 h 3810000"/>
                  <a:gd name="connsiteX9" fmla="*/ 1285875 w 1947936"/>
                  <a:gd name="connsiteY9" fmla="*/ 2000250 h 3810000"/>
                  <a:gd name="connsiteX10" fmla="*/ 1724025 w 1947936"/>
                  <a:gd name="connsiteY10" fmla="*/ 1762125 h 3810000"/>
                  <a:gd name="connsiteX11" fmla="*/ 1800225 w 1947936"/>
                  <a:gd name="connsiteY11" fmla="*/ 1600200 h 3810000"/>
                  <a:gd name="connsiteX12" fmla="*/ 1866900 w 1947936"/>
                  <a:gd name="connsiteY12" fmla="*/ 1371600 h 3810000"/>
                  <a:gd name="connsiteX13" fmla="*/ 1809750 w 1947936"/>
                  <a:gd name="connsiteY13" fmla="*/ 1076325 h 3810000"/>
                  <a:gd name="connsiteX14" fmla="*/ 1895475 w 1947936"/>
                  <a:gd name="connsiteY14" fmla="*/ 914400 h 3810000"/>
                  <a:gd name="connsiteX15" fmla="*/ 1933575 w 1947936"/>
                  <a:gd name="connsiteY15" fmla="*/ 657225 h 3810000"/>
                  <a:gd name="connsiteX16" fmla="*/ 1647825 w 1947936"/>
                  <a:gd name="connsiteY16" fmla="*/ 504825 h 3810000"/>
                  <a:gd name="connsiteX17" fmla="*/ 1695450 w 1947936"/>
                  <a:gd name="connsiteY17" fmla="*/ 285750 h 3810000"/>
                  <a:gd name="connsiteX18" fmla="*/ 1885950 w 1947936"/>
                  <a:gd name="connsiteY18" fmla="*/ 133350 h 3810000"/>
                  <a:gd name="connsiteX19" fmla="*/ 1828800 w 1947936"/>
                  <a:gd name="connsiteY19"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7936" h="3810000">
                    <a:moveTo>
                      <a:pt x="0" y="3810000"/>
                    </a:moveTo>
                    <a:cubicBezTo>
                      <a:pt x="67469" y="3733006"/>
                      <a:pt x="134938" y="3656012"/>
                      <a:pt x="190500" y="3562350"/>
                    </a:cubicBezTo>
                    <a:cubicBezTo>
                      <a:pt x="246062" y="3468688"/>
                      <a:pt x="300038" y="3335337"/>
                      <a:pt x="333375" y="3248025"/>
                    </a:cubicBezTo>
                    <a:cubicBezTo>
                      <a:pt x="366713" y="3160712"/>
                      <a:pt x="358775" y="3087687"/>
                      <a:pt x="390525" y="3038475"/>
                    </a:cubicBezTo>
                    <a:cubicBezTo>
                      <a:pt x="422275" y="2989262"/>
                      <a:pt x="482600" y="2981325"/>
                      <a:pt x="523875" y="2952750"/>
                    </a:cubicBezTo>
                    <a:cubicBezTo>
                      <a:pt x="565150" y="2924175"/>
                      <a:pt x="606425" y="2933700"/>
                      <a:pt x="638175" y="2867025"/>
                    </a:cubicBezTo>
                    <a:cubicBezTo>
                      <a:pt x="669925" y="2800350"/>
                      <a:pt x="685800" y="2673350"/>
                      <a:pt x="714375" y="2552700"/>
                    </a:cubicBezTo>
                    <a:cubicBezTo>
                      <a:pt x="742950" y="2432050"/>
                      <a:pt x="773113" y="2220912"/>
                      <a:pt x="809625" y="2143125"/>
                    </a:cubicBezTo>
                    <a:cubicBezTo>
                      <a:pt x="846137" y="2065338"/>
                      <a:pt x="854075" y="2109787"/>
                      <a:pt x="933450" y="2085975"/>
                    </a:cubicBezTo>
                    <a:cubicBezTo>
                      <a:pt x="1012825" y="2062163"/>
                      <a:pt x="1154113" y="2054225"/>
                      <a:pt x="1285875" y="2000250"/>
                    </a:cubicBezTo>
                    <a:cubicBezTo>
                      <a:pt x="1417638" y="1946275"/>
                      <a:pt x="1638300" y="1828800"/>
                      <a:pt x="1724025" y="1762125"/>
                    </a:cubicBezTo>
                    <a:cubicBezTo>
                      <a:pt x="1809750" y="1695450"/>
                      <a:pt x="1776413" y="1665287"/>
                      <a:pt x="1800225" y="1600200"/>
                    </a:cubicBezTo>
                    <a:cubicBezTo>
                      <a:pt x="1824037" y="1535113"/>
                      <a:pt x="1865313" y="1458912"/>
                      <a:pt x="1866900" y="1371600"/>
                    </a:cubicBezTo>
                    <a:cubicBezTo>
                      <a:pt x="1868487" y="1284288"/>
                      <a:pt x="1804988" y="1152525"/>
                      <a:pt x="1809750" y="1076325"/>
                    </a:cubicBezTo>
                    <a:cubicBezTo>
                      <a:pt x="1814512" y="1000125"/>
                      <a:pt x="1874838" y="984250"/>
                      <a:pt x="1895475" y="914400"/>
                    </a:cubicBezTo>
                    <a:cubicBezTo>
                      <a:pt x="1916112" y="844550"/>
                      <a:pt x="1974850" y="725487"/>
                      <a:pt x="1933575" y="657225"/>
                    </a:cubicBezTo>
                    <a:cubicBezTo>
                      <a:pt x="1892300" y="588962"/>
                      <a:pt x="1687513" y="566738"/>
                      <a:pt x="1647825" y="504825"/>
                    </a:cubicBezTo>
                    <a:cubicBezTo>
                      <a:pt x="1608137" y="442912"/>
                      <a:pt x="1655762" y="347663"/>
                      <a:pt x="1695450" y="285750"/>
                    </a:cubicBezTo>
                    <a:cubicBezTo>
                      <a:pt x="1735138" y="223837"/>
                      <a:pt x="1863725" y="180975"/>
                      <a:pt x="1885950" y="133350"/>
                    </a:cubicBezTo>
                    <a:cubicBezTo>
                      <a:pt x="1908175" y="85725"/>
                      <a:pt x="1868487" y="42862"/>
                      <a:pt x="1828800" y="0"/>
                    </a:cubicBezTo>
                  </a:path>
                </a:pathLst>
              </a:custGeom>
              <a:noFill/>
              <a:ln>
                <a:solidFill>
                  <a:srgbClr val="1E0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ctangle: Rounded Corners 20">
              <a:extLst>
                <a:ext uri="{FF2B5EF4-FFF2-40B4-BE49-F238E27FC236}">
                  <a16:creationId xmlns:a16="http://schemas.microsoft.com/office/drawing/2014/main" id="{C75BEE2A-243E-6CF8-AB5B-9368BB57ECD1}"/>
                </a:ext>
              </a:extLst>
            </p:cNvPr>
            <p:cNvSpPr/>
            <p:nvPr/>
          </p:nvSpPr>
          <p:spPr>
            <a:xfrm>
              <a:off x="1403648" y="4077072"/>
              <a:ext cx="444550" cy="504056"/>
            </a:xfrm>
            <a:prstGeom prst="roundRect">
              <a:avLst>
                <a:gd name="adj" fmla="val 0"/>
              </a:avLst>
            </a:prstGeom>
            <a:noFill/>
            <a:ln>
              <a:solidFill>
                <a:srgbClr val="767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A7F1DAD6-28DF-7A0E-16A8-475C9C5954ED}"/>
                </a:ext>
              </a:extLst>
            </p:cNvPr>
            <p:cNvSpPr/>
            <p:nvPr/>
          </p:nvSpPr>
          <p:spPr>
            <a:xfrm>
              <a:off x="2793603" y="3470250"/>
              <a:ext cx="196597" cy="123521"/>
            </a:xfrm>
            <a:prstGeom prst="roundRect">
              <a:avLst>
                <a:gd name="adj" fmla="val 0"/>
              </a:avLst>
            </a:prstGeom>
            <a:noFill/>
            <a:ln w="635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C2CA70E1-920A-FF6B-5167-F9CA40EAD7B9}"/>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War Game – snapshot</a:t>
            </a:r>
          </a:p>
        </p:txBody>
      </p:sp>
      <p:sp>
        <p:nvSpPr>
          <p:cNvPr id="14" name="TextBox 13">
            <a:extLst>
              <a:ext uri="{FF2B5EF4-FFF2-40B4-BE49-F238E27FC236}">
                <a16:creationId xmlns:a16="http://schemas.microsoft.com/office/drawing/2014/main" id="{7A41CFF3-80D2-8431-CE5F-D8C4A5DABB5D}"/>
              </a:ext>
            </a:extLst>
          </p:cNvPr>
          <p:cNvSpPr txBox="1"/>
          <p:nvPr/>
        </p:nvSpPr>
        <p:spPr>
          <a:xfrm>
            <a:off x="-21785" y="6562973"/>
            <a:ext cx="5292080" cy="200055"/>
          </a:xfrm>
          <a:prstGeom prst="rect">
            <a:avLst/>
          </a:prstGeom>
          <a:noFill/>
        </p:spPr>
        <p:txBody>
          <a:bodyPr wrap="square">
            <a:spAutoFit/>
          </a:bodyPr>
          <a:lstStyle/>
          <a:p>
            <a:r>
              <a:rPr lang="en-GB" sz="700" dirty="0">
                <a:solidFill>
                  <a:schemeClr val="accent4"/>
                </a:solidFill>
                <a:hlinkClick r:id="rId4">
                  <a:extLst>
                    <a:ext uri="{A12FA001-AC4F-418D-AE19-62706E023703}">
                      <ahyp:hlinkClr xmlns:ahyp="http://schemas.microsoft.com/office/drawing/2018/hyperlinkcolor" xmlns="" val="tx"/>
                    </a:ext>
                  </a:extLst>
                </a:hlinkClick>
              </a:rPr>
              <a:t>9. https://upload.wikimedia.org/wikipedia/commons/d/d8/UNPROFOR_1995.jpg</a:t>
            </a:r>
            <a:endParaRPr lang="en-GB" sz="700" dirty="0">
              <a:solidFill>
                <a:schemeClr val="accent4"/>
              </a:solidFill>
            </a:endParaRPr>
          </a:p>
        </p:txBody>
      </p:sp>
      <p:sp>
        <p:nvSpPr>
          <p:cNvPr id="3" name="Content Placeholder 2">
            <a:extLst>
              <a:ext uri="{FF2B5EF4-FFF2-40B4-BE49-F238E27FC236}">
                <a16:creationId xmlns:a16="http://schemas.microsoft.com/office/drawing/2014/main" id="{7BF25AB8-D434-9F50-82A3-C518372E9882}"/>
              </a:ext>
            </a:extLst>
          </p:cNvPr>
          <p:cNvSpPr txBox="1">
            <a:spLocks/>
          </p:cNvSpPr>
          <p:nvPr/>
        </p:nvSpPr>
        <p:spPr>
          <a:xfrm>
            <a:off x="362267" y="924231"/>
            <a:ext cx="4974110" cy="1004896"/>
          </a:xfrm>
          <a:prstGeom prst="rect">
            <a:avLst/>
          </a:prstGeom>
          <a:solidFill>
            <a:schemeClr val="lt1">
              <a:alpha val="9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rgbClr val="25A6DF"/>
              </a:buClr>
              <a:buSzPct val="85000"/>
              <a:buFont typeface="Arial" pitchFamily="34" charset="0"/>
              <a:buChar char="•"/>
              <a:defRPr sz="2000" kern="120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182880" algn="l" defTabSz="914400" rtl="0" eaLnBrk="1" latinLnBrk="0" hangingPunct="1">
              <a:spcBef>
                <a:spcPct val="20000"/>
              </a:spcBef>
              <a:buClr>
                <a:srgbClr val="25A6DF"/>
              </a:buClr>
              <a:buSzPct val="85000"/>
              <a:buFont typeface="Arial" pitchFamily="34" charset="0"/>
              <a:buChar char="•"/>
              <a:defRPr sz="1800" kern="1200">
                <a:solidFill>
                  <a:schemeClr val="tx2"/>
                </a:solidFill>
                <a:latin typeface="Tahoma" panose="020B0604030504040204" pitchFamily="34" charset="0"/>
                <a:ea typeface="Tahoma" panose="020B0604030504040204" pitchFamily="34" charset="0"/>
                <a:cs typeface="Tahoma" panose="020B0604030504040204" pitchFamily="34" charset="0"/>
              </a:defRPr>
            </a:lvl2pPr>
            <a:lvl3pPr marL="731520" indent="-182880" algn="l" defTabSz="914400" rtl="0" eaLnBrk="1" latinLnBrk="0" hangingPunct="1">
              <a:spcBef>
                <a:spcPct val="20000"/>
              </a:spcBef>
              <a:buClr>
                <a:srgbClr val="25A6DF"/>
              </a:buClr>
              <a:buSzPct val="90000"/>
              <a:buFont typeface="Arial" pitchFamily="34" charset="0"/>
              <a:buChar char="•"/>
              <a:defRPr sz="1600" kern="1200">
                <a:solidFill>
                  <a:schemeClr val="tx2"/>
                </a:solidFill>
                <a:latin typeface="Tahoma" panose="020B0604030504040204" pitchFamily="34" charset="0"/>
                <a:ea typeface="Tahoma" panose="020B0604030504040204" pitchFamily="34" charset="0"/>
                <a:cs typeface="Tahoma" panose="020B0604030504040204" pitchFamily="34" charset="0"/>
              </a:defRPr>
            </a:lvl3pPr>
            <a:lvl4pPr marL="1005840" indent="-182880" algn="l" defTabSz="914400" rtl="0" eaLnBrk="1" latinLnBrk="0" hangingPunct="1">
              <a:spcBef>
                <a:spcPct val="20000"/>
              </a:spcBef>
              <a:buClr>
                <a:srgbClr val="25A6DF"/>
              </a:buClr>
              <a:buFont typeface="Arial" pitchFamily="34" charset="0"/>
              <a:buChar char="•"/>
              <a:defRPr sz="1400" kern="1200">
                <a:solidFill>
                  <a:schemeClr val="tx2"/>
                </a:solidFill>
                <a:latin typeface="Tahoma" panose="020B0604030504040204" pitchFamily="34" charset="0"/>
                <a:ea typeface="Tahoma" panose="020B0604030504040204" pitchFamily="34" charset="0"/>
                <a:cs typeface="Tahoma" panose="020B0604030504040204" pitchFamily="34" charset="0"/>
              </a:defRPr>
            </a:lvl4pPr>
            <a:lvl5pPr marL="1188720" marR="0" indent="-137160" algn="l" defTabSz="914400" rtl="0" eaLnBrk="1" fontAlgn="auto" latinLnBrk="0" hangingPunct="1">
              <a:lnSpc>
                <a:spcPct val="100000"/>
              </a:lnSpc>
              <a:spcBef>
                <a:spcPct val="20000"/>
              </a:spcBef>
              <a:spcAft>
                <a:spcPts val="0"/>
              </a:spcAft>
              <a:buClr>
                <a:srgbClr val="25A6DF"/>
              </a:buClr>
              <a:buSzPct val="100000"/>
              <a:buFont typeface="Arial" pitchFamily="34" charset="0"/>
              <a:buChar char="•"/>
              <a:tabLst/>
              <a:defRPr sz="1200" kern="1200" baseline="0">
                <a:solidFill>
                  <a:schemeClr val="tx2"/>
                </a:solidFill>
                <a:latin typeface="Tahoma" panose="020B0604030504040204" pitchFamily="34" charset="0"/>
                <a:ea typeface="Tahoma" panose="020B0604030504040204" pitchFamily="34" charset="0"/>
                <a:cs typeface="Tahoma" panose="020B0604030504040204"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GB" sz="1100" b="1" dirty="0">
                <a:solidFill>
                  <a:schemeClr val="tx1"/>
                </a:solidFill>
                <a:latin typeface="Arial" panose="020B0604020202020204" pitchFamily="34" charset="0"/>
                <a:cs typeface="Arial" panose="020B0604020202020204" pitchFamily="34" charset="0"/>
              </a:rPr>
              <a:t>Scenario.  UNPROFOR in Bosnia</a:t>
            </a:r>
          </a:p>
          <a:p>
            <a:r>
              <a:rPr lang="en-GB" sz="1100" dirty="0">
                <a:solidFill>
                  <a:schemeClr val="tx1"/>
                </a:solidFill>
                <a:latin typeface="Arial" panose="020B0604020202020204" pitchFamily="34" charset="0"/>
                <a:cs typeface="Arial" panose="020B0604020202020204" pitchFamily="34" charset="0"/>
              </a:rPr>
              <a:t>Security corridor established by UNPROFOR</a:t>
            </a:r>
          </a:p>
          <a:p>
            <a:r>
              <a:rPr lang="en-GB" sz="1100" dirty="0">
                <a:solidFill>
                  <a:schemeClr val="tx1"/>
                </a:solidFill>
                <a:latin typeface="Arial" panose="020B0604020202020204" pitchFamily="34" charset="0"/>
                <a:cs typeface="Arial" panose="020B0604020202020204" pitchFamily="34" charset="0"/>
              </a:rPr>
              <a:t>Route selection:  minimise ‘switching’ through zones of different control.</a:t>
            </a:r>
          </a:p>
          <a:p>
            <a:r>
              <a:rPr lang="en-GB" sz="1100" dirty="0">
                <a:solidFill>
                  <a:schemeClr val="tx1"/>
                </a:solidFill>
                <a:latin typeface="Arial" panose="020B0604020202020204" pitchFamily="34" charset="0"/>
                <a:cs typeface="Arial" panose="020B0604020202020204" pitchFamily="34" charset="0"/>
              </a:rPr>
              <a:t>Relief cargo to be distributed</a:t>
            </a:r>
            <a:endParaRPr lang="en-GB" sz="1050" dirty="0">
              <a:solidFill>
                <a:schemeClr val="tx1"/>
              </a:solidFill>
            </a:endParaRPr>
          </a:p>
        </p:txBody>
      </p:sp>
    </p:spTree>
    <p:extLst>
      <p:ext uri="{BB962C8B-B14F-4D97-AF65-F5344CB8AC3E}">
        <p14:creationId xmlns:p14="http://schemas.microsoft.com/office/powerpoint/2010/main" val="557121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A470ED2-26FD-2CDA-12C3-9216643DEB03}"/>
              </a:ext>
            </a:extLst>
          </p:cNvPr>
          <p:cNvGrpSpPr/>
          <p:nvPr/>
        </p:nvGrpSpPr>
        <p:grpSpPr>
          <a:xfrm>
            <a:off x="443363" y="2071473"/>
            <a:ext cx="4811917" cy="4266883"/>
            <a:chOff x="48115" y="1739396"/>
            <a:chExt cx="4925995" cy="4461905"/>
          </a:xfrm>
        </p:grpSpPr>
        <p:grpSp>
          <p:nvGrpSpPr>
            <p:cNvPr id="19" name="Group 18">
              <a:extLst>
                <a:ext uri="{FF2B5EF4-FFF2-40B4-BE49-F238E27FC236}">
                  <a16:creationId xmlns:a16="http://schemas.microsoft.com/office/drawing/2014/main" id="{00A0ACFB-6206-9480-A9E9-4755A0345E26}"/>
                </a:ext>
              </a:extLst>
            </p:cNvPr>
            <p:cNvGrpSpPr/>
            <p:nvPr/>
          </p:nvGrpSpPr>
          <p:grpSpPr>
            <a:xfrm>
              <a:off x="48115" y="1739396"/>
              <a:ext cx="4925995" cy="4461905"/>
              <a:chOff x="40385" y="1439220"/>
              <a:chExt cx="4925995" cy="4461905"/>
            </a:xfrm>
          </p:grpSpPr>
          <p:pic>
            <p:nvPicPr>
              <p:cNvPr id="15" name="Picture 14">
                <a:extLst>
                  <a:ext uri="{FF2B5EF4-FFF2-40B4-BE49-F238E27FC236}">
                    <a16:creationId xmlns:a16="http://schemas.microsoft.com/office/drawing/2014/main" id="{7B47CD2F-B648-C86B-A945-352CFD79C9A1}"/>
                  </a:ext>
                </a:extLst>
              </p:cNvPr>
              <p:cNvPicPr>
                <a:picLocks noChangeAspect="1"/>
              </p:cNvPicPr>
              <p:nvPr/>
            </p:nvPicPr>
            <p:blipFill rotWithShape="1">
              <a:blip r:embed="rId3"/>
              <a:srcRect t="9533"/>
              <a:stretch/>
            </p:blipFill>
            <p:spPr>
              <a:xfrm>
                <a:off x="40385" y="1439220"/>
                <a:ext cx="4925995" cy="4461905"/>
              </a:xfrm>
              <a:prstGeom prst="rect">
                <a:avLst/>
              </a:prstGeom>
            </p:spPr>
          </p:pic>
          <p:sp>
            <p:nvSpPr>
              <p:cNvPr id="16" name="Rectangle: Rounded Corners 15">
                <a:extLst>
                  <a:ext uri="{FF2B5EF4-FFF2-40B4-BE49-F238E27FC236}">
                    <a16:creationId xmlns:a16="http://schemas.microsoft.com/office/drawing/2014/main" id="{795FC331-3A94-D6AD-1EF2-2C91C8967B23}"/>
                  </a:ext>
                </a:extLst>
              </p:cNvPr>
              <p:cNvSpPr/>
              <p:nvPr/>
            </p:nvSpPr>
            <p:spPr>
              <a:xfrm>
                <a:off x="2411760" y="2996952"/>
                <a:ext cx="660574" cy="646130"/>
              </a:xfrm>
              <a:prstGeom prst="roundRect">
                <a:avLst>
                  <a:gd name="adj" fmla="val 0"/>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Shape 17">
                <a:extLst>
                  <a:ext uri="{FF2B5EF4-FFF2-40B4-BE49-F238E27FC236}">
                    <a16:creationId xmlns:a16="http://schemas.microsoft.com/office/drawing/2014/main" id="{7AD3488D-FBEB-2274-A638-9E6AC9DA96A1}"/>
                  </a:ext>
                </a:extLst>
              </p:cNvPr>
              <p:cNvSpPr/>
              <p:nvPr/>
            </p:nvSpPr>
            <p:spPr>
              <a:xfrm>
                <a:off x="2578015" y="3231835"/>
                <a:ext cx="196597" cy="280014"/>
              </a:xfrm>
              <a:custGeom>
                <a:avLst/>
                <a:gdLst>
                  <a:gd name="connsiteX0" fmla="*/ 0 w 1947936"/>
                  <a:gd name="connsiteY0" fmla="*/ 3810000 h 3810000"/>
                  <a:gd name="connsiteX1" fmla="*/ 190500 w 1947936"/>
                  <a:gd name="connsiteY1" fmla="*/ 3562350 h 3810000"/>
                  <a:gd name="connsiteX2" fmla="*/ 333375 w 1947936"/>
                  <a:gd name="connsiteY2" fmla="*/ 3248025 h 3810000"/>
                  <a:gd name="connsiteX3" fmla="*/ 390525 w 1947936"/>
                  <a:gd name="connsiteY3" fmla="*/ 3038475 h 3810000"/>
                  <a:gd name="connsiteX4" fmla="*/ 523875 w 1947936"/>
                  <a:gd name="connsiteY4" fmla="*/ 2952750 h 3810000"/>
                  <a:gd name="connsiteX5" fmla="*/ 638175 w 1947936"/>
                  <a:gd name="connsiteY5" fmla="*/ 2867025 h 3810000"/>
                  <a:gd name="connsiteX6" fmla="*/ 714375 w 1947936"/>
                  <a:gd name="connsiteY6" fmla="*/ 2552700 h 3810000"/>
                  <a:gd name="connsiteX7" fmla="*/ 809625 w 1947936"/>
                  <a:gd name="connsiteY7" fmla="*/ 2143125 h 3810000"/>
                  <a:gd name="connsiteX8" fmla="*/ 933450 w 1947936"/>
                  <a:gd name="connsiteY8" fmla="*/ 2085975 h 3810000"/>
                  <a:gd name="connsiteX9" fmla="*/ 1285875 w 1947936"/>
                  <a:gd name="connsiteY9" fmla="*/ 2000250 h 3810000"/>
                  <a:gd name="connsiteX10" fmla="*/ 1724025 w 1947936"/>
                  <a:gd name="connsiteY10" fmla="*/ 1762125 h 3810000"/>
                  <a:gd name="connsiteX11" fmla="*/ 1800225 w 1947936"/>
                  <a:gd name="connsiteY11" fmla="*/ 1600200 h 3810000"/>
                  <a:gd name="connsiteX12" fmla="*/ 1866900 w 1947936"/>
                  <a:gd name="connsiteY12" fmla="*/ 1371600 h 3810000"/>
                  <a:gd name="connsiteX13" fmla="*/ 1809750 w 1947936"/>
                  <a:gd name="connsiteY13" fmla="*/ 1076325 h 3810000"/>
                  <a:gd name="connsiteX14" fmla="*/ 1895475 w 1947936"/>
                  <a:gd name="connsiteY14" fmla="*/ 914400 h 3810000"/>
                  <a:gd name="connsiteX15" fmla="*/ 1933575 w 1947936"/>
                  <a:gd name="connsiteY15" fmla="*/ 657225 h 3810000"/>
                  <a:gd name="connsiteX16" fmla="*/ 1647825 w 1947936"/>
                  <a:gd name="connsiteY16" fmla="*/ 504825 h 3810000"/>
                  <a:gd name="connsiteX17" fmla="*/ 1695450 w 1947936"/>
                  <a:gd name="connsiteY17" fmla="*/ 285750 h 3810000"/>
                  <a:gd name="connsiteX18" fmla="*/ 1885950 w 1947936"/>
                  <a:gd name="connsiteY18" fmla="*/ 133350 h 3810000"/>
                  <a:gd name="connsiteX19" fmla="*/ 1828800 w 1947936"/>
                  <a:gd name="connsiteY19"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7936" h="3810000">
                    <a:moveTo>
                      <a:pt x="0" y="3810000"/>
                    </a:moveTo>
                    <a:cubicBezTo>
                      <a:pt x="67469" y="3733006"/>
                      <a:pt x="134938" y="3656012"/>
                      <a:pt x="190500" y="3562350"/>
                    </a:cubicBezTo>
                    <a:cubicBezTo>
                      <a:pt x="246062" y="3468688"/>
                      <a:pt x="300038" y="3335337"/>
                      <a:pt x="333375" y="3248025"/>
                    </a:cubicBezTo>
                    <a:cubicBezTo>
                      <a:pt x="366713" y="3160712"/>
                      <a:pt x="358775" y="3087687"/>
                      <a:pt x="390525" y="3038475"/>
                    </a:cubicBezTo>
                    <a:cubicBezTo>
                      <a:pt x="422275" y="2989262"/>
                      <a:pt x="482600" y="2981325"/>
                      <a:pt x="523875" y="2952750"/>
                    </a:cubicBezTo>
                    <a:cubicBezTo>
                      <a:pt x="565150" y="2924175"/>
                      <a:pt x="606425" y="2933700"/>
                      <a:pt x="638175" y="2867025"/>
                    </a:cubicBezTo>
                    <a:cubicBezTo>
                      <a:pt x="669925" y="2800350"/>
                      <a:pt x="685800" y="2673350"/>
                      <a:pt x="714375" y="2552700"/>
                    </a:cubicBezTo>
                    <a:cubicBezTo>
                      <a:pt x="742950" y="2432050"/>
                      <a:pt x="773113" y="2220912"/>
                      <a:pt x="809625" y="2143125"/>
                    </a:cubicBezTo>
                    <a:cubicBezTo>
                      <a:pt x="846137" y="2065338"/>
                      <a:pt x="854075" y="2109787"/>
                      <a:pt x="933450" y="2085975"/>
                    </a:cubicBezTo>
                    <a:cubicBezTo>
                      <a:pt x="1012825" y="2062163"/>
                      <a:pt x="1154113" y="2054225"/>
                      <a:pt x="1285875" y="2000250"/>
                    </a:cubicBezTo>
                    <a:cubicBezTo>
                      <a:pt x="1417638" y="1946275"/>
                      <a:pt x="1638300" y="1828800"/>
                      <a:pt x="1724025" y="1762125"/>
                    </a:cubicBezTo>
                    <a:cubicBezTo>
                      <a:pt x="1809750" y="1695450"/>
                      <a:pt x="1776413" y="1665287"/>
                      <a:pt x="1800225" y="1600200"/>
                    </a:cubicBezTo>
                    <a:cubicBezTo>
                      <a:pt x="1824037" y="1535113"/>
                      <a:pt x="1865313" y="1458912"/>
                      <a:pt x="1866900" y="1371600"/>
                    </a:cubicBezTo>
                    <a:cubicBezTo>
                      <a:pt x="1868487" y="1284288"/>
                      <a:pt x="1804988" y="1152525"/>
                      <a:pt x="1809750" y="1076325"/>
                    </a:cubicBezTo>
                    <a:cubicBezTo>
                      <a:pt x="1814512" y="1000125"/>
                      <a:pt x="1874838" y="984250"/>
                      <a:pt x="1895475" y="914400"/>
                    </a:cubicBezTo>
                    <a:cubicBezTo>
                      <a:pt x="1916112" y="844550"/>
                      <a:pt x="1974850" y="725487"/>
                      <a:pt x="1933575" y="657225"/>
                    </a:cubicBezTo>
                    <a:cubicBezTo>
                      <a:pt x="1892300" y="588962"/>
                      <a:pt x="1687513" y="566738"/>
                      <a:pt x="1647825" y="504825"/>
                    </a:cubicBezTo>
                    <a:cubicBezTo>
                      <a:pt x="1608137" y="442912"/>
                      <a:pt x="1655762" y="347663"/>
                      <a:pt x="1695450" y="285750"/>
                    </a:cubicBezTo>
                    <a:cubicBezTo>
                      <a:pt x="1735138" y="223837"/>
                      <a:pt x="1863725" y="180975"/>
                      <a:pt x="1885950" y="133350"/>
                    </a:cubicBezTo>
                    <a:cubicBezTo>
                      <a:pt x="1908175" y="85725"/>
                      <a:pt x="1868487" y="42862"/>
                      <a:pt x="1828800" y="0"/>
                    </a:cubicBezTo>
                  </a:path>
                </a:pathLst>
              </a:custGeom>
              <a:noFill/>
              <a:ln>
                <a:solidFill>
                  <a:srgbClr val="1E0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ctangle: Rounded Corners 20">
              <a:extLst>
                <a:ext uri="{FF2B5EF4-FFF2-40B4-BE49-F238E27FC236}">
                  <a16:creationId xmlns:a16="http://schemas.microsoft.com/office/drawing/2014/main" id="{C75BEE2A-243E-6CF8-AB5B-9368BB57ECD1}"/>
                </a:ext>
              </a:extLst>
            </p:cNvPr>
            <p:cNvSpPr/>
            <p:nvPr/>
          </p:nvSpPr>
          <p:spPr>
            <a:xfrm>
              <a:off x="1403648" y="4077072"/>
              <a:ext cx="444550" cy="504056"/>
            </a:xfrm>
            <a:prstGeom prst="roundRect">
              <a:avLst>
                <a:gd name="adj" fmla="val 0"/>
              </a:avLst>
            </a:prstGeom>
            <a:noFill/>
            <a:ln>
              <a:solidFill>
                <a:srgbClr val="767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A7F1DAD6-28DF-7A0E-16A8-475C9C5954ED}"/>
                </a:ext>
              </a:extLst>
            </p:cNvPr>
            <p:cNvSpPr/>
            <p:nvPr/>
          </p:nvSpPr>
          <p:spPr>
            <a:xfrm>
              <a:off x="2793603" y="3470250"/>
              <a:ext cx="196597" cy="123521"/>
            </a:xfrm>
            <a:prstGeom prst="roundRect">
              <a:avLst>
                <a:gd name="adj" fmla="val 0"/>
              </a:avLst>
            </a:prstGeom>
            <a:noFill/>
            <a:ln w="635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C2CA70E1-920A-FF6B-5167-F9CA40EAD7B9}"/>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War Game – snapshot</a:t>
            </a:r>
          </a:p>
        </p:txBody>
      </p:sp>
      <p:sp>
        <p:nvSpPr>
          <p:cNvPr id="14" name="TextBox 13">
            <a:extLst>
              <a:ext uri="{FF2B5EF4-FFF2-40B4-BE49-F238E27FC236}">
                <a16:creationId xmlns:a16="http://schemas.microsoft.com/office/drawing/2014/main" id="{7A41CFF3-80D2-8431-CE5F-D8C4A5DABB5D}"/>
              </a:ext>
            </a:extLst>
          </p:cNvPr>
          <p:cNvSpPr txBox="1"/>
          <p:nvPr/>
        </p:nvSpPr>
        <p:spPr>
          <a:xfrm>
            <a:off x="-21785" y="6562973"/>
            <a:ext cx="5292080" cy="200055"/>
          </a:xfrm>
          <a:prstGeom prst="rect">
            <a:avLst/>
          </a:prstGeom>
          <a:noFill/>
        </p:spPr>
        <p:txBody>
          <a:bodyPr wrap="square">
            <a:spAutoFit/>
          </a:bodyPr>
          <a:lstStyle/>
          <a:p>
            <a:r>
              <a:rPr lang="en-GB" sz="700" dirty="0">
                <a:solidFill>
                  <a:schemeClr val="accent4"/>
                </a:solidFill>
                <a:hlinkClick r:id="rId4">
                  <a:extLst>
                    <a:ext uri="{A12FA001-AC4F-418D-AE19-62706E023703}">
                      <ahyp:hlinkClr xmlns:ahyp="http://schemas.microsoft.com/office/drawing/2018/hyperlinkcolor" xmlns="" val="tx"/>
                    </a:ext>
                  </a:extLst>
                </a:hlinkClick>
              </a:rPr>
              <a:t>9. https://upload.wikimedia.org/wikipedia/commons/d/d8/UNPROFOR_1995.jpg</a:t>
            </a:r>
            <a:endParaRPr lang="en-GB" sz="700" dirty="0">
              <a:solidFill>
                <a:schemeClr val="accent4"/>
              </a:solidFill>
            </a:endParaRPr>
          </a:p>
        </p:txBody>
      </p:sp>
      <p:grpSp>
        <p:nvGrpSpPr>
          <p:cNvPr id="28" name="Group 27">
            <a:extLst>
              <a:ext uri="{FF2B5EF4-FFF2-40B4-BE49-F238E27FC236}">
                <a16:creationId xmlns:a16="http://schemas.microsoft.com/office/drawing/2014/main" id="{68AE22ED-367E-8CCF-DF65-1DEE84A43FF0}"/>
              </a:ext>
            </a:extLst>
          </p:cNvPr>
          <p:cNvGrpSpPr/>
          <p:nvPr/>
        </p:nvGrpSpPr>
        <p:grpSpPr>
          <a:xfrm>
            <a:off x="6289408" y="2636912"/>
            <a:ext cx="2349337" cy="3612453"/>
            <a:chOff x="5537555" y="1147181"/>
            <a:chExt cx="3600400" cy="5176152"/>
          </a:xfrm>
        </p:grpSpPr>
        <p:grpSp>
          <p:nvGrpSpPr>
            <p:cNvPr id="6" name="Group 5">
              <a:extLst>
                <a:ext uri="{FF2B5EF4-FFF2-40B4-BE49-F238E27FC236}">
                  <a16:creationId xmlns:a16="http://schemas.microsoft.com/office/drawing/2014/main" id="{D943B3B7-CCDA-C618-B23D-2C8A77C05697}"/>
                </a:ext>
              </a:extLst>
            </p:cNvPr>
            <p:cNvGrpSpPr/>
            <p:nvPr/>
          </p:nvGrpSpPr>
          <p:grpSpPr>
            <a:xfrm rot="16200000">
              <a:off x="4781471" y="1903265"/>
              <a:ext cx="5112568" cy="3600400"/>
              <a:chOff x="1979712" y="2276873"/>
              <a:chExt cx="5854850" cy="4032448"/>
            </a:xfrm>
          </p:grpSpPr>
          <p:grpSp>
            <p:nvGrpSpPr>
              <p:cNvPr id="7" name="Group 6">
                <a:extLst>
                  <a:ext uri="{FF2B5EF4-FFF2-40B4-BE49-F238E27FC236}">
                    <a16:creationId xmlns:a16="http://schemas.microsoft.com/office/drawing/2014/main" id="{DD65C6E0-D1CE-DC01-C014-226866CED272}"/>
                  </a:ext>
                </a:extLst>
              </p:cNvPr>
              <p:cNvGrpSpPr/>
              <p:nvPr/>
            </p:nvGrpSpPr>
            <p:grpSpPr>
              <a:xfrm rot="5400000">
                <a:off x="2890913" y="1365672"/>
                <a:ext cx="4032448" cy="5854850"/>
                <a:chOff x="1763688" y="-4961"/>
                <a:chExt cx="4542726" cy="6143064"/>
              </a:xfrm>
            </p:grpSpPr>
            <p:pic>
              <p:nvPicPr>
                <p:cNvPr id="9" name="Picture 8">
                  <a:extLst>
                    <a:ext uri="{FF2B5EF4-FFF2-40B4-BE49-F238E27FC236}">
                      <a16:creationId xmlns:a16="http://schemas.microsoft.com/office/drawing/2014/main" id="{92CD4BC4-F90F-4176-7E78-E7F97714EF90}"/>
                    </a:ext>
                  </a:extLst>
                </p:cNvPr>
                <p:cNvPicPr>
                  <a:picLocks noChangeAspect="1"/>
                </p:cNvPicPr>
                <p:nvPr/>
              </p:nvPicPr>
              <p:blipFill rotWithShape="1">
                <a:blip r:embed="rId5"/>
                <a:srcRect l="20718" t="8147" r="13474" b="29812"/>
                <a:stretch/>
              </p:blipFill>
              <p:spPr>
                <a:xfrm>
                  <a:off x="1763688" y="2847933"/>
                  <a:ext cx="3888432" cy="3290170"/>
                </a:xfrm>
                <a:prstGeom prst="rect">
                  <a:avLst/>
                </a:prstGeom>
              </p:spPr>
            </p:pic>
            <p:pic>
              <p:nvPicPr>
                <p:cNvPr id="10" name="Picture 9">
                  <a:extLst>
                    <a:ext uri="{FF2B5EF4-FFF2-40B4-BE49-F238E27FC236}">
                      <a16:creationId xmlns:a16="http://schemas.microsoft.com/office/drawing/2014/main" id="{6A3D7F50-DED9-3C1A-D3AD-AC5A73962AAE}"/>
                    </a:ext>
                  </a:extLst>
                </p:cNvPr>
                <p:cNvPicPr>
                  <a:picLocks noChangeAspect="1"/>
                </p:cNvPicPr>
                <p:nvPr/>
              </p:nvPicPr>
              <p:blipFill rotWithShape="1">
                <a:blip r:embed="rId6"/>
                <a:srcRect l="53435" t="26009"/>
                <a:stretch/>
              </p:blipFill>
              <p:spPr>
                <a:xfrm>
                  <a:off x="3419872" y="-4961"/>
                  <a:ext cx="2886542" cy="2852893"/>
                </a:xfrm>
                <a:prstGeom prst="rect">
                  <a:avLst/>
                </a:prstGeom>
              </p:spPr>
            </p:pic>
          </p:grpSp>
          <p:cxnSp>
            <p:nvCxnSpPr>
              <p:cNvPr id="8" name="Straight Arrow Connector 7">
                <a:extLst>
                  <a:ext uri="{FF2B5EF4-FFF2-40B4-BE49-F238E27FC236}">
                    <a16:creationId xmlns:a16="http://schemas.microsoft.com/office/drawing/2014/main" id="{95F5646F-F829-0574-DCAC-792869A95FBA}"/>
                  </a:ext>
                </a:extLst>
              </p:cNvPr>
              <p:cNvCxnSpPr/>
              <p:nvPr/>
            </p:nvCxnSpPr>
            <p:spPr>
              <a:xfrm>
                <a:off x="5286908" y="3984650"/>
                <a:ext cx="2376264" cy="0"/>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Freeform: Shape 10">
              <a:extLst>
                <a:ext uri="{FF2B5EF4-FFF2-40B4-BE49-F238E27FC236}">
                  <a16:creationId xmlns:a16="http://schemas.microsoft.com/office/drawing/2014/main" id="{D6DC1392-8755-D2F0-E0F6-EA3ADBFCF694}"/>
                </a:ext>
              </a:extLst>
            </p:cNvPr>
            <p:cNvSpPr/>
            <p:nvPr/>
          </p:nvSpPr>
          <p:spPr>
            <a:xfrm>
              <a:off x="6363787" y="1234026"/>
              <a:ext cx="1947936" cy="3810000"/>
            </a:xfrm>
            <a:custGeom>
              <a:avLst/>
              <a:gdLst>
                <a:gd name="connsiteX0" fmla="*/ 0 w 1947936"/>
                <a:gd name="connsiteY0" fmla="*/ 3810000 h 3810000"/>
                <a:gd name="connsiteX1" fmla="*/ 190500 w 1947936"/>
                <a:gd name="connsiteY1" fmla="*/ 3562350 h 3810000"/>
                <a:gd name="connsiteX2" fmla="*/ 333375 w 1947936"/>
                <a:gd name="connsiteY2" fmla="*/ 3248025 h 3810000"/>
                <a:gd name="connsiteX3" fmla="*/ 390525 w 1947936"/>
                <a:gd name="connsiteY3" fmla="*/ 3038475 h 3810000"/>
                <a:gd name="connsiteX4" fmla="*/ 523875 w 1947936"/>
                <a:gd name="connsiteY4" fmla="*/ 2952750 h 3810000"/>
                <a:gd name="connsiteX5" fmla="*/ 638175 w 1947936"/>
                <a:gd name="connsiteY5" fmla="*/ 2867025 h 3810000"/>
                <a:gd name="connsiteX6" fmla="*/ 714375 w 1947936"/>
                <a:gd name="connsiteY6" fmla="*/ 2552700 h 3810000"/>
                <a:gd name="connsiteX7" fmla="*/ 809625 w 1947936"/>
                <a:gd name="connsiteY7" fmla="*/ 2143125 h 3810000"/>
                <a:gd name="connsiteX8" fmla="*/ 933450 w 1947936"/>
                <a:gd name="connsiteY8" fmla="*/ 2085975 h 3810000"/>
                <a:gd name="connsiteX9" fmla="*/ 1285875 w 1947936"/>
                <a:gd name="connsiteY9" fmla="*/ 2000250 h 3810000"/>
                <a:gd name="connsiteX10" fmla="*/ 1724025 w 1947936"/>
                <a:gd name="connsiteY10" fmla="*/ 1762125 h 3810000"/>
                <a:gd name="connsiteX11" fmla="*/ 1800225 w 1947936"/>
                <a:gd name="connsiteY11" fmla="*/ 1600200 h 3810000"/>
                <a:gd name="connsiteX12" fmla="*/ 1866900 w 1947936"/>
                <a:gd name="connsiteY12" fmla="*/ 1371600 h 3810000"/>
                <a:gd name="connsiteX13" fmla="*/ 1809750 w 1947936"/>
                <a:gd name="connsiteY13" fmla="*/ 1076325 h 3810000"/>
                <a:gd name="connsiteX14" fmla="*/ 1895475 w 1947936"/>
                <a:gd name="connsiteY14" fmla="*/ 914400 h 3810000"/>
                <a:gd name="connsiteX15" fmla="*/ 1933575 w 1947936"/>
                <a:gd name="connsiteY15" fmla="*/ 657225 h 3810000"/>
                <a:gd name="connsiteX16" fmla="*/ 1647825 w 1947936"/>
                <a:gd name="connsiteY16" fmla="*/ 504825 h 3810000"/>
                <a:gd name="connsiteX17" fmla="*/ 1695450 w 1947936"/>
                <a:gd name="connsiteY17" fmla="*/ 285750 h 3810000"/>
                <a:gd name="connsiteX18" fmla="*/ 1885950 w 1947936"/>
                <a:gd name="connsiteY18" fmla="*/ 133350 h 3810000"/>
                <a:gd name="connsiteX19" fmla="*/ 1828800 w 1947936"/>
                <a:gd name="connsiteY19"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7936" h="3810000">
                  <a:moveTo>
                    <a:pt x="0" y="3810000"/>
                  </a:moveTo>
                  <a:cubicBezTo>
                    <a:pt x="67469" y="3733006"/>
                    <a:pt x="134938" y="3656012"/>
                    <a:pt x="190500" y="3562350"/>
                  </a:cubicBezTo>
                  <a:cubicBezTo>
                    <a:pt x="246062" y="3468688"/>
                    <a:pt x="300038" y="3335337"/>
                    <a:pt x="333375" y="3248025"/>
                  </a:cubicBezTo>
                  <a:cubicBezTo>
                    <a:pt x="366713" y="3160712"/>
                    <a:pt x="358775" y="3087687"/>
                    <a:pt x="390525" y="3038475"/>
                  </a:cubicBezTo>
                  <a:cubicBezTo>
                    <a:pt x="422275" y="2989262"/>
                    <a:pt x="482600" y="2981325"/>
                    <a:pt x="523875" y="2952750"/>
                  </a:cubicBezTo>
                  <a:cubicBezTo>
                    <a:pt x="565150" y="2924175"/>
                    <a:pt x="606425" y="2933700"/>
                    <a:pt x="638175" y="2867025"/>
                  </a:cubicBezTo>
                  <a:cubicBezTo>
                    <a:pt x="669925" y="2800350"/>
                    <a:pt x="685800" y="2673350"/>
                    <a:pt x="714375" y="2552700"/>
                  </a:cubicBezTo>
                  <a:cubicBezTo>
                    <a:pt x="742950" y="2432050"/>
                    <a:pt x="773113" y="2220912"/>
                    <a:pt x="809625" y="2143125"/>
                  </a:cubicBezTo>
                  <a:cubicBezTo>
                    <a:pt x="846137" y="2065338"/>
                    <a:pt x="854075" y="2109787"/>
                    <a:pt x="933450" y="2085975"/>
                  </a:cubicBezTo>
                  <a:cubicBezTo>
                    <a:pt x="1012825" y="2062163"/>
                    <a:pt x="1154113" y="2054225"/>
                    <a:pt x="1285875" y="2000250"/>
                  </a:cubicBezTo>
                  <a:cubicBezTo>
                    <a:pt x="1417638" y="1946275"/>
                    <a:pt x="1638300" y="1828800"/>
                    <a:pt x="1724025" y="1762125"/>
                  </a:cubicBezTo>
                  <a:cubicBezTo>
                    <a:pt x="1809750" y="1695450"/>
                    <a:pt x="1776413" y="1665287"/>
                    <a:pt x="1800225" y="1600200"/>
                  </a:cubicBezTo>
                  <a:cubicBezTo>
                    <a:pt x="1824037" y="1535113"/>
                    <a:pt x="1865313" y="1458912"/>
                    <a:pt x="1866900" y="1371600"/>
                  </a:cubicBezTo>
                  <a:cubicBezTo>
                    <a:pt x="1868487" y="1284288"/>
                    <a:pt x="1804988" y="1152525"/>
                    <a:pt x="1809750" y="1076325"/>
                  </a:cubicBezTo>
                  <a:cubicBezTo>
                    <a:pt x="1814512" y="1000125"/>
                    <a:pt x="1874838" y="984250"/>
                    <a:pt x="1895475" y="914400"/>
                  </a:cubicBezTo>
                  <a:cubicBezTo>
                    <a:pt x="1916112" y="844550"/>
                    <a:pt x="1974850" y="725487"/>
                    <a:pt x="1933575" y="657225"/>
                  </a:cubicBezTo>
                  <a:cubicBezTo>
                    <a:pt x="1892300" y="588962"/>
                    <a:pt x="1687513" y="566738"/>
                    <a:pt x="1647825" y="504825"/>
                  </a:cubicBezTo>
                  <a:cubicBezTo>
                    <a:pt x="1608137" y="442912"/>
                    <a:pt x="1655762" y="347663"/>
                    <a:pt x="1695450" y="285750"/>
                  </a:cubicBezTo>
                  <a:cubicBezTo>
                    <a:pt x="1735138" y="223837"/>
                    <a:pt x="1863725" y="180975"/>
                    <a:pt x="1885950" y="133350"/>
                  </a:cubicBezTo>
                  <a:cubicBezTo>
                    <a:pt x="1908175" y="85725"/>
                    <a:pt x="1868487" y="42862"/>
                    <a:pt x="1828800" y="0"/>
                  </a:cubicBezTo>
                </a:path>
              </a:pathLst>
            </a:custGeom>
            <a:noFill/>
            <a:ln>
              <a:solidFill>
                <a:srgbClr val="1E0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2B13EE66-0D41-B9E0-5407-887C4E8E604E}"/>
                </a:ext>
              </a:extLst>
            </p:cNvPr>
            <p:cNvSpPr/>
            <p:nvPr/>
          </p:nvSpPr>
          <p:spPr>
            <a:xfrm>
              <a:off x="5537555" y="1147181"/>
              <a:ext cx="3551075" cy="5176152"/>
            </a:xfrm>
            <a:prstGeom prst="roundRect">
              <a:avLst>
                <a:gd name="adj" fmla="val 826"/>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Content Placeholder 2">
            <a:extLst>
              <a:ext uri="{FF2B5EF4-FFF2-40B4-BE49-F238E27FC236}">
                <a16:creationId xmlns:a16="http://schemas.microsoft.com/office/drawing/2014/main" id="{CEB5539F-EB5C-5212-F171-6572FDD4936B}"/>
              </a:ext>
            </a:extLst>
          </p:cNvPr>
          <p:cNvSpPr txBox="1">
            <a:spLocks/>
          </p:cNvSpPr>
          <p:nvPr/>
        </p:nvSpPr>
        <p:spPr>
          <a:xfrm>
            <a:off x="362267" y="924231"/>
            <a:ext cx="4974110" cy="1004896"/>
          </a:xfrm>
          <a:prstGeom prst="rect">
            <a:avLst/>
          </a:prstGeom>
          <a:solidFill>
            <a:schemeClr val="lt1">
              <a:alpha val="9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rgbClr val="25A6DF"/>
              </a:buClr>
              <a:buSzPct val="85000"/>
              <a:buFont typeface="Arial" pitchFamily="34" charset="0"/>
              <a:buChar char="•"/>
              <a:defRPr sz="2000" kern="120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182880" algn="l" defTabSz="914400" rtl="0" eaLnBrk="1" latinLnBrk="0" hangingPunct="1">
              <a:spcBef>
                <a:spcPct val="20000"/>
              </a:spcBef>
              <a:buClr>
                <a:srgbClr val="25A6DF"/>
              </a:buClr>
              <a:buSzPct val="85000"/>
              <a:buFont typeface="Arial" pitchFamily="34" charset="0"/>
              <a:buChar char="•"/>
              <a:defRPr sz="1800" kern="1200">
                <a:solidFill>
                  <a:schemeClr val="tx2"/>
                </a:solidFill>
                <a:latin typeface="Tahoma" panose="020B0604030504040204" pitchFamily="34" charset="0"/>
                <a:ea typeface="Tahoma" panose="020B0604030504040204" pitchFamily="34" charset="0"/>
                <a:cs typeface="Tahoma" panose="020B0604030504040204" pitchFamily="34" charset="0"/>
              </a:defRPr>
            </a:lvl2pPr>
            <a:lvl3pPr marL="731520" indent="-182880" algn="l" defTabSz="914400" rtl="0" eaLnBrk="1" latinLnBrk="0" hangingPunct="1">
              <a:spcBef>
                <a:spcPct val="20000"/>
              </a:spcBef>
              <a:buClr>
                <a:srgbClr val="25A6DF"/>
              </a:buClr>
              <a:buSzPct val="90000"/>
              <a:buFont typeface="Arial" pitchFamily="34" charset="0"/>
              <a:buChar char="•"/>
              <a:defRPr sz="1600" kern="1200">
                <a:solidFill>
                  <a:schemeClr val="tx2"/>
                </a:solidFill>
                <a:latin typeface="Tahoma" panose="020B0604030504040204" pitchFamily="34" charset="0"/>
                <a:ea typeface="Tahoma" panose="020B0604030504040204" pitchFamily="34" charset="0"/>
                <a:cs typeface="Tahoma" panose="020B0604030504040204" pitchFamily="34" charset="0"/>
              </a:defRPr>
            </a:lvl3pPr>
            <a:lvl4pPr marL="1005840" indent="-182880" algn="l" defTabSz="914400" rtl="0" eaLnBrk="1" latinLnBrk="0" hangingPunct="1">
              <a:spcBef>
                <a:spcPct val="20000"/>
              </a:spcBef>
              <a:buClr>
                <a:srgbClr val="25A6DF"/>
              </a:buClr>
              <a:buFont typeface="Arial" pitchFamily="34" charset="0"/>
              <a:buChar char="•"/>
              <a:defRPr sz="1400" kern="1200">
                <a:solidFill>
                  <a:schemeClr val="tx2"/>
                </a:solidFill>
                <a:latin typeface="Tahoma" panose="020B0604030504040204" pitchFamily="34" charset="0"/>
                <a:ea typeface="Tahoma" panose="020B0604030504040204" pitchFamily="34" charset="0"/>
                <a:cs typeface="Tahoma" panose="020B0604030504040204" pitchFamily="34" charset="0"/>
              </a:defRPr>
            </a:lvl4pPr>
            <a:lvl5pPr marL="1188720" marR="0" indent="-137160" algn="l" defTabSz="914400" rtl="0" eaLnBrk="1" fontAlgn="auto" latinLnBrk="0" hangingPunct="1">
              <a:lnSpc>
                <a:spcPct val="100000"/>
              </a:lnSpc>
              <a:spcBef>
                <a:spcPct val="20000"/>
              </a:spcBef>
              <a:spcAft>
                <a:spcPts val="0"/>
              </a:spcAft>
              <a:buClr>
                <a:srgbClr val="25A6DF"/>
              </a:buClr>
              <a:buSzPct val="100000"/>
              <a:buFont typeface="Arial" pitchFamily="34" charset="0"/>
              <a:buChar char="•"/>
              <a:tabLst/>
              <a:defRPr sz="1200" kern="1200" baseline="0">
                <a:solidFill>
                  <a:schemeClr val="tx2"/>
                </a:solidFill>
                <a:latin typeface="Tahoma" panose="020B0604030504040204" pitchFamily="34" charset="0"/>
                <a:ea typeface="Tahoma" panose="020B0604030504040204" pitchFamily="34" charset="0"/>
                <a:cs typeface="Tahoma" panose="020B0604030504040204"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GB" sz="1100" b="1" dirty="0">
                <a:solidFill>
                  <a:schemeClr val="tx1"/>
                </a:solidFill>
                <a:latin typeface="Arial" panose="020B0604020202020204" pitchFamily="34" charset="0"/>
                <a:cs typeface="Arial" panose="020B0604020202020204" pitchFamily="34" charset="0"/>
              </a:rPr>
              <a:t>Scenario.  UNPROFOR in Bosnia</a:t>
            </a:r>
          </a:p>
          <a:p>
            <a:r>
              <a:rPr lang="en-GB" sz="1100" dirty="0">
                <a:solidFill>
                  <a:schemeClr val="tx1"/>
                </a:solidFill>
                <a:latin typeface="Arial" panose="020B0604020202020204" pitchFamily="34" charset="0"/>
                <a:cs typeface="Arial" panose="020B0604020202020204" pitchFamily="34" charset="0"/>
              </a:rPr>
              <a:t>Security corridor established by UNPROFOR</a:t>
            </a:r>
          </a:p>
          <a:p>
            <a:r>
              <a:rPr lang="en-GB" sz="1100" dirty="0">
                <a:solidFill>
                  <a:schemeClr val="tx1"/>
                </a:solidFill>
                <a:latin typeface="Arial" panose="020B0604020202020204" pitchFamily="34" charset="0"/>
                <a:cs typeface="Arial" panose="020B0604020202020204" pitchFamily="34" charset="0"/>
              </a:rPr>
              <a:t>Route selection:  minimise ‘switching’ through zones of different control.</a:t>
            </a:r>
          </a:p>
          <a:p>
            <a:r>
              <a:rPr lang="en-GB" sz="1100" dirty="0">
                <a:solidFill>
                  <a:schemeClr val="tx1"/>
                </a:solidFill>
                <a:latin typeface="Arial" panose="020B0604020202020204" pitchFamily="34" charset="0"/>
                <a:cs typeface="Arial" panose="020B0604020202020204" pitchFamily="34" charset="0"/>
              </a:rPr>
              <a:t>Relief cargo to be distributed</a:t>
            </a:r>
            <a:endParaRPr lang="en-GB" sz="1000" dirty="0">
              <a:solidFill>
                <a:schemeClr val="tx1"/>
              </a:solidFill>
            </a:endParaRPr>
          </a:p>
          <a:p>
            <a:pPr lvl="1"/>
            <a:endParaRPr lang="en-GB" sz="1050" dirty="0">
              <a:solidFill>
                <a:schemeClr val="tx1"/>
              </a:solidFill>
            </a:endParaRPr>
          </a:p>
        </p:txBody>
      </p:sp>
      <p:sp>
        <p:nvSpPr>
          <p:cNvPr id="23" name="Content Placeholder 2">
            <a:extLst>
              <a:ext uri="{FF2B5EF4-FFF2-40B4-BE49-F238E27FC236}">
                <a16:creationId xmlns:a16="http://schemas.microsoft.com/office/drawing/2014/main" id="{83806FA0-18A9-E01A-86EC-0B644494110C}"/>
              </a:ext>
            </a:extLst>
          </p:cNvPr>
          <p:cNvSpPr txBox="1">
            <a:spLocks/>
          </p:cNvSpPr>
          <p:nvPr/>
        </p:nvSpPr>
        <p:spPr>
          <a:xfrm>
            <a:off x="5947410" y="1574339"/>
            <a:ext cx="3033335" cy="953566"/>
          </a:xfrm>
          <a:prstGeom prst="rect">
            <a:avLst/>
          </a:prstGeom>
          <a:solidFill>
            <a:schemeClr val="lt1">
              <a:alpha val="9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182880" indent="-182880" algn="l" defTabSz="914400" rtl="0" eaLnBrk="1" latinLnBrk="0" hangingPunct="1">
              <a:spcBef>
                <a:spcPct val="20000"/>
              </a:spcBef>
              <a:buClr>
                <a:srgbClr val="25A6DF"/>
              </a:buClr>
              <a:buSzPct val="85000"/>
              <a:buFont typeface="Arial" pitchFamily="34" charset="0"/>
              <a:buChar char="•"/>
              <a:defRPr sz="2000" kern="120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182880" algn="l" defTabSz="914400" rtl="0" eaLnBrk="1" latinLnBrk="0" hangingPunct="1">
              <a:spcBef>
                <a:spcPct val="20000"/>
              </a:spcBef>
              <a:buClr>
                <a:srgbClr val="25A6DF"/>
              </a:buClr>
              <a:buSzPct val="85000"/>
              <a:buFont typeface="Arial" pitchFamily="34" charset="0"/>
              <a:buChar char="•"/>
              <a:defRPr sz="1800" kern="1200">
                <a:solidFill>
                  <a:schemeClr val="tx2"/>
                </a:solidFill>
                <a:latin typeface="Tahoma" panose="020B0604030504040204" pitchFamily="34" charset="0"/>
                <a:ea typeface="Tahoma" panose="020B0604030504040204" pitchFamily="34" charset="0"/>
                <a:cs typeface="Tahoma" panose="020B0604030504040204" pitchFamily="34" charset="0"/>
              </a:defRPr>
            </a:lvl2pPr>
            <a:lvl3pPr marL="731520" indent="-182880" algn="l" defTabSz="914400" rtl="0" eaLnBrk="1" latinLnBrk="0" hangingPunct="1">
              <a:spcBef>
                <a:spcPct val="20000"/>
              </a:spcBef>
              <a:buClr>
                <a:srgbClr val="25A6DF"/>
              </a:buClr>
              <a:buSzPct val="90000"/>
              <a:buFont typeface="Arial" pitchFamily="34" charset="0"/>
              <a:buChar char="•"/>
              <a:defRPr sz="1600" kern="1200">
                <a:solidFill>
                  <a:schemeClr val="tx2"/>
                </a:solidFill>
                <a:latin typeface="Tahoma" panose="020B0604030504040204" pitchFamily="34" charset="0"/>
                <a:ea typeface="Tahoma" panose="020B0604030504040204" pitchFamily="34" charset="0"/>
                <a:cs typeface="Tahoma" panose="020B0604030504040204" pitchFamily="34" charset="0"/>
              </a:defRPr>
            </a:lvl3pPr>
            <a:lvl4pPr marL="1005840" indent="-182880" algn="l" defTabSz="914400" rtl="0" eaLnBrk="1" latinLnBrk="0" hangingPunct="1">
              <a:spcBef>
                <a:spcPct val="20000"/>
              </a:spcBef>
              <a:buClr>
                <a:srgbClr val="25A6DF"/>
              </a:buClr>
              <a:buFont typeface="Arial" pitchFamily="34" charset="0"/>
              <a:buChar char="•"/>
              <a:defRPr sz="1400" kern="1200">
                <a:solidFill>
                  <a:schemeClr val="tx2"/>
                </a:solidFill>
                <a:latin typeface="Tahoma" panose="020B0604030504040204" pitchFamily="34" charset="0"/>
                <a:ea typeface="Tahoma" panose="020B0604030504040204" pitchFamily="34" charset="0"/>
                <a:cs typeface="Tahoma" panose="020B0604030504040204" pitchFamily="34" charset="0"/>
              </a:defRPr>
            </a:lvl4pPr>
            <a:lvl5pPr marL="1188720" marR="0" indent="-137160" algn="l" defTabSz="914400" rtl="0" eaLnBrk="1" fontAlgn="auto" latinLnBrk="0" hangingPunct="1">
              <a:lnSpc>
                <a:spcPct val="100000"/>
              </a:lnSpc>
              <a:spcBef>
                <a:spcPct val="20000"/>
              </a:spcBef>
              <a:spcAft>
                <a:spcPts val="0"/>
              </a:spcAft>
              <a:buClr>
                <a:srgbClr val="25A6DF"/>
              </a:buClr>
              <a:buSzPct val="100000"/>
              <a:buFont typeface="Arial" pitchFamily="34" charset="0"/>
              <a:buChar char="•"/>
              <a:tabLst/>
              <a:defRPr sz="1200" kern="1200" baseline="0">
                <a:solidFill>
                  <a:schemeClr val="tx2"/>
                </a:solidFill>
                <a:latin typeface="Tahoma" panose="020B0604030504040204" pitchFamily="34" charset="0"/>
                <a:ea typeface="Tahoma" panose="020B0604030504040204" pitchFamily="34" charset="0"/>
                <a:cs typeface="Tahoma" panose="020B0604030504040204"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GB" sz="1100" b="1" dirty="0">
                <a:solidFill>
                  <a:schemeClr val="tx1"/>
                </a:solidFill>
                <a:latin typeface="Arial" panose="020B0604020202020204" pitchFamily="34" charset="0"/>
                <a:cs typeface="Arial" panose="020B0604020202020204" pitchFamily="34" charset="0"/>
              </a:rPr>
              <a:t>Task Example: Route Construction, Route Diamond</a:t>
            </a:r>
          </a:p>
          <a:p>
            <a:r>
              <a:rPr lang="en-GB" sz="1050" dirty="0">
                <a:solidFill>
                  <a:schemeClr val="tx1"/>
                </a:solidFill>
                <a:latin typeface="Arial" panose="020B0604020202020204" pitchFamily="34" charset="0"/>
                <a:cs typeface="Arial" panose="020B0604020202020204" pitchFamily="34" charset="0"/>
              </a:rPr>
              <a:t>Several road routes.</a:t>
            </a:r>
          </a:p>
          <a:p>
            <a:r>
              <a:rPr lang="en-GB" sz="1050" dirty="0">
                <a:solidFill>
                  <a:schemeClr val="tx1"/>
                </a:solidFill>
                <a:latin typeface="Arial" panose="020B0604020202020204" pitchFamily="34" charset="0"/>
                <a:cs typeface="Arial" panose="020B0604020202020204" pitchFamily="34" charset="0"/>
              </a:rPr>
              <a:t>Route Diamond ~35km</a:t>
            </a:r>
          </a:p>
          <a:p>
            <a:r>
              <a:rPr lang="en-GB" sz="1050" dirty="0">
                <a:solidFill>
                  <a:schemeClr val="tx1"/>
                </a:solidFill>
                <a:latin typeface="Arial" panose="020B0604020202020204" pitchFamily="34" charset="0"/>
                <a:cs typeface="Arial" panose="020B0604020202020204" pitchFamily="34" charset="0"/>
              </a:rPr>
              <a:t>More widely ~60km+ Recce, construction, widening*</a:t>
            </a:r>
          </a:p>
          <a:p>
            <a:pPr lvl="2"/>
            <a:endParaRPr lang="en-GB" sz="1000" dirty="0">
              <a:solidFill>
                <a:schemeClr val="tx1"/>
              </a:solidFill>
            </a:endParaRPr>
          </a:p>
          <a:p>
            <a:pPr lvl="1"/>
            <a:endParaRPr lang="en-GB" sz="1050" dirty="0">
              <a:solidFill>
                <a:schemeClr val="tx1"/>
              </a:solidFill>
            </a:endParaRPr>
          </a:p>
        </p:txBody>
      </p:sp>
      <p:cxnSp>
        <p:nvCxnSpPr>
          <p:cNvPr id="30" name="Straight Arrow Connector 29">
            <a:extLst>
              <a:ext uri="{FF2B5EF4-FFF2-40B4-BE49-F238E27FC236}">
                <a16:creationId xmlns:a16="http://schemas.microsoft.com/office/drawing/2014/main" id="{6BEFDE58-6FA0-4F51-B734-5EB3840FC122}"/>
              </a:ext>
            </a:extLst>
          </p:cNvPr>
          <p:cNvCxnSpPr/>
          <p:nvPr/>
        </p:nvCxnSpPr>
        <p:spPr>
          <a:xfrm>
            <a:off x="3405097" y="4053511"/>
            <a:ext cx="2884311" cy="0"/>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96C42D6-E917-4378-ACB5-F99D05850C1B}"/>
              </a:ext>
            </a:extLst>
          </p:cNvPr>
          <p:cNvSpPr txBox="1"/>
          <p:nvPr/>
        </p:nvSpPr>
        <p:spPr>
          <a:xfrm>
            <a:off x="4572000" y="6519705"/>
            <a:ext cx="4608512" cy="307777"/>
          </a:xfrm>
          <a:prstGeom prst="rect">
            <a:avLst/>
          </a:prstGeom>
          <a:noFill/>
        </p:spPr>
        <p:txBody>
          <a:bodyPr wrap="square">
            <a:spAutoFit/>
          </a:bodyPr>
          <a:lstStyle>
            <a:defPPr>
              <a:defRPr lang="en-US"/>
            </a:defPPr>
            <a:lvl1pPr>
              <a:defRPr sz="700">
                <a:solidFill>
                  <a:schemeClr val="accent4"/>
                </a:solidFill>
              </a:defRPr>
            </a:lvl1pPr>
          </a:lstStyle>
          <a:p>
            <a:pPr algn="r"/>
            <a:r>
              <a:rPr lang="en-GB" dirty="0">
                <a:hlinkClick r:id="rId7">
                  <a:extLst>
                    <a:ext uri="{A12FA001-AC4F-418D-AE19-62706E023703}">
                      <ahyp:hlinkClr xmlns:ahyp="http://schemas.microsoft.com/office/drawing/2018/hyperlinkcolor" xmlns="" val="tx"/>
                    </a:ext>
                  </a:extLst>
                </a:hlinkClick>
              </a:rPr>
              <a:t>7. Former Yugoslavia Topographic Maps - Perry-</a:t>
            </a:r>
            <a:r>
              <a:rPr lang="en-GB" dirty="0" err="1">
                <a:hlinkClick r:id="rId7">
                  <a:extLst>
                    <a:ext uri="{A12FA001-AC4F-418D-AE19-62706E023703}">
                      <ahyp:hlinkClr xmlns:ahyp="http://schemas.microsoft.com/office/drawing/2018/hyperlinkcolor" xmlns="" val="tx"/>
                    </a:ext>
                  </a:extLst>
                </a:hlinkClick>
              </a:rPr>
              <a:t>Castañeda</a:t>
            </a:r>
            <a:r>
              <a:rPr lang="en-GB" dirty="0">
                <a:hlinkClick r:id="rId7">
                  <a:extLst>
                    <a:ext uri="{A12FA001-AC4F-418D-AE19-62706E023703}">
                      <ahyp:hlinkClr xmlns:ahyp="http://schemas.microsoft.com/office/drawing/2018/hyperlinkcolor" xmlns="" val="tx"/>
                    </a:ext>
                  </a:extLst>
                </a:hlinkClick>
              </a:rPr>
              <a:t> Map Collection - UT Library Online (utexas.edu)</a:t>
            </a:r>
          </a:p>
          <a:p>
            <a:pPr algn="r"/>
            <a:r>
              <a:rPr lang="en-GB" dirty="0">
                <a:hlinkClick r:id="rId7">
                  <a:extLst>
                    <a:ext uri="{A12FA001-AC4F-418D-AE19-62706E023703}">
                      <ahyp:hlinkClr xmlns:ahyp="http://schemas.microsoft.com/office/drawing/2018/hyperlinkcolor" xmlns="" val="tx"/>
                    </a:ext>
                  </a:extLst>
                </a:hlinkClick>
              </a:rPr>
              <a:t>https://maps.lib.utexas.edu/maps/topo/former_yugoslavia/zenica-bosnia_and_herzegovina-50k-2683ii-1996.pdf</a:t>
            </a:r>
            <a:endParaRPr lang="en-GB" dirty="0"/>
          </a:p>
        </p:txBody>
      </p:sp>
    </p:spTree>
    <p:extLst>
      <p:ext uri="{BB962C8B-B14F-4D97-AF65-F5344CB8AC3E}">
        <p14:creationId xmlns:p14="http://schemas.microsoft.com/office/powerpoint/2010/main" val="4136881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A70E1-920A-FF6B-5167-F9CA40EAD7B9}"/>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War Game – snapshot</a:t>
            </a:r>
          </a:p>
        </p:txBody>
      </p:sp>
      <p:sp>
        <p:nvSpPr>
          <p:cNvPr id="14" name="TextBox 13">
            <a:extLst>
              <a:ext uri="{FF2B5EF4-FFF2-40B4-BE49-F238E27FC236}">
                <a16:creationId xmlns:a16="http://schemas.microsoft.com/office/drawing/2014/main" id="{7A41CFF3-80D2-8431-CE5F-D8C4A5DABB5D}"/>
              </a:ext>
            </a:extLst>
          </p:cNvPr>
          <p:cNvSpPr txBox="1"/>
          <p:nvPr/>
        </p:nvSpPr>
        <p:spPr>
          <a:xfrm>
            <a:off x="-36800" y="6635274"/>
            <a:ext cx="4248760" cy="200055"/>
          </a:xfrm>
          <a:prstGeom prst="rect">
            <a:avLst/>
          </a:prstGeom>
          <a:noFill/>
        </p:spPr>
        <p:txBody>
          <a:bodyPr wrap="square">
            <a:spAutoFit/>
          </a:bodyPr>
          <a:lstStyle/>
          <a:p>
            <a:r>
              <a:rPr lang="en-GB" sz="700" dirty="0">
                <a:solidFill>
                  <a:schemeClr val="accent4"/>
                </a:solidFill>
                <a:hlinkClick r:id="rId3">
                  <a:extLst>
                    <a:ext uri="{A12FA001-AC4F-418D-AE19-62706E023703}">
                      <ahyp:hlinkClr xmlns:ahyp="http://schemas.microsoft.com/office/drawing/2018/hyperlinkcolor" xmlns="" val="tx"/>
                    </a:ext>
                  </a:extLst>
                </a:hlinkClick>
              </a:rPr>
              <a:t>11. Bosnian War: The Road To </a:t>
            </a:r>
            <a:r>
              <a:rPr lang="en-GB" sz="700" dirty="0" err="1">
                <a:solidFill>
                  <a:schemeClr val="accent4"/>
                </a:solidFill>
                <a:hlinkClick r:id="rId3">
                  <a:extLst>
                    <a:ext uri="{A12FA001-AC4F-418D-AE19-62706E023703}">
                      <ahyp:hlinkClr xmlns:ahyp="http://schemas.microsoft.com/office/drawing/2018/hyperlinkcolor" xmlns="" val="tx"/>
                    </a:ext>
                  </a:extLst>
                </a:hlinkClick>
              </a:rPr>
              <a:t>Vitez</a:t>
            </a:r>
            <a:r>
              <a:rPr lang="en-GB" sz="700" dirty="0">
                <a:solidFill>
                  <a:schemeClr val="accent4"/>
                </a:solidFill>
                <a:hlinkClick r:id="rId3">
                  <a:extLst>
                    <a:ext uri="{A12FA001-AC4F-418D-AE19-62706E023703}">
                      <ahyp:hlinkClr xmlns:ahyp="http://schemas.microsoft.com/office/drawing/2018/hyperlinkcolor" xmlns="" val="tx"/>
                    </a:ext>
                  </a:extLst>
                </a:hlinkClick>
              </a:rPr>
              <a:t> (forces.net)</a:t>
            </a:r>
            <a:r>
              <a:rPr lang="en-GB" sz="700" dirty="0">
                <a:solidFill>
                  <a:schemeClr val="accent4"/>
                </a:solidFill>
              </a:rPr>
              <a:t>  (30 min documentary from 1992/1993)</a:t>
            </a:r>
          </a:p>
        </p:txBody>
      </p:sp>
      <p:grpSp>
        <p:nvGrpSpPr>
          <p:cNvPr id="28" name="Group 27">
            <a:extLst>
              <a:ext uri="{FF2B5EF4-FFF2-40B4-BE49-F238E27FC236}">
                <a16:creationId xmlns:a16="http://schemas.microsoft.com/office/drawing/2014/main" id="{68AE22ED-367E-8CCF-DF65-1DEE84A43FF0}"/>
              </a:ext>
            </a:extLst>
          </p:cNvPr>
          <p:cNvGrpSpPr/>
          <p:nvPr/>
        </p:nvGrpSpPr>
        <p:grpSpPr>
          <a:xfrm>
            <a:off x="5929368" y="2120803"/>
            <a:ext cx="2349337" cy="3612453"/>
            <a:chOff x="5537555" y="1147181"/>
            <a:chExt cx="3600400" cy="5176152"/>
          </a:xfrm>
        </p:grpSpPr>
        <p:grpSp>
          <p:nvGrpSpPr>
            <p:cNvPr id="6" name="Group 5">
              <a:extLst>
                <a:ext uri="{FF2B5EF4-FFF2-40B4-BE49-F238E27FC236}">
                  <a16:creationId xmlns:a16="http://schemas.microsoft.com/office/drawing/2014/main" id="{D943B3B7-CCDA-C618-B23D-2C8A77C05697}"/>
                </a:ext>
              </a:extLst>
            </p:cNvPr>
            <p:cNvGrpSpPr/>
            <p:nvPr/>
          </p:nvGrpSpPr>
          <p:grpSpPr>
            <a:xfrm rot="16200000">
              <a:off x="4781471" y="1903265"/>
              <a:ext cx="5112568" cy="3600400"/>
              <a:chOff x="1979712" y="2276873"/>
              <a:chExt cx="5854850" cy="4032448"/>
            </a:xfrm>
          </p:grpSpPr>
          <p:grpSp>
            <p:nvGrpSpPr>
              <p:cNvPr id="7" name="Group 6">
                <a:extLst>
                  <a:ext uri="{FF2B5EF4-FFF2-40B4-BE49-F238E27FC236}">
                    <a16:creationId xmlns:a16="http://schemas.microsoft.com/office/drawing/2014/main" id="{DD65C6E0-D1CE-DC01-C014-226866CED272}"/>
                  </a:ext>
                </a:extLst>
              </p:cNvPr>
              <p:cNvGrpSpPr/>
              <p:nvPr/>
            </p:nvGrpSpPr>
            <p:grpSpPr>
              <a:xfrm rot="5400000">
                <a:off x="2890913" y="1365672"/>
                <a:ext cx="4032448" cy="5854850"/>
                <a:chOff x="1763688" y="-4961"/>
                <a:chExt cx="4542726" cy="6143064"/>
              </a:xfrm>
            </p:grpSpPr>
            <p:pic>
              <p:nvPicPr>
                <p:cNvPr id="9" name="Picture 8">
                  <a:extLst>
                    <a:ext uri="{FF2B5EF4-FFF2-40B4-BE49-F238E27FC236}">
                      <a16:creationId xmlns:a16="http://schemas.microsoft.com/office/drawing/2014/main" id="{92CD4BC4-F90F-4176-7E78-E7F97714EF90}"/>
                    </a:ext>
                  </a:extLst>
                </p:cNvPr>
                <p:cNvPicPr>
                  <a:picLocks noChangeAspect="1"/>
                </p:cNvPicPr>
                <p:nvPr/>
              </p:nvPicPr>
              <p:blipFill rotWithShape="1">
                <a:blip r:embed="rId4"/>
                <a:srcRect l="20718" t="8147" r="13474" b="29812"/>
                <a:stretch/>
              </p:blipFill>
              <p:spPr>
                <a:xfrm>
                  <a:off x="1763688" y="2847933"/>
                  <a:ext cx="3888432" cy="3290170"/>
                </a:xfrm>
                <a:prstGeom prst="rect">
                  <a:avLst/>
                </a:prstGeom>
              </p:spPr>
            </p:pic>
            <p:pic>
              <p:nvPicPr>
                <p:cNvPr id="10" name="Picture 9">
                  <a:extLst>
                    <a:ext uri="{FF2B5EF4-FFF2-40B4-BE49-F238E27FC236}">
                      <a16:creationId xmlns:a16="http://schemas.microsoft.com/office/drawing/2014/main" id="{6A3D7F50-DED9-3C1A-D3AD-AC5A73962AAE}"/>
                    </a:ext>
                  </a:extLst>
                </p:cNvPr>
                <p:cNvPicPr>
                  <a:picLocks noChangeAspect="1"/>
                </p:cNvPicPr>
                <p:nvPr/>
              </p:nvPicPr>
              <p:blipFill rotWithShape="1">
                <a:blip r:embed="rId5"/>
                <a:srcRect l="53435" t="26009"/>
                <a:stretch/>
              </p:blipFill>
              <p:spPr>
                <a:xfrm>
                  <a:off x="3419872" y="-4961"/>
                  <a:ext cx="2886542" cy="2852893"/>
                </a:xfrm>
                <a:prstGeom prst="rect">
                  <a:avLst/>
                </a:prstGeom>
              </p:spPr>
            </p:pic>
          </p:grpSp>
          <p:cxnSp>
            <p:nvCxnSpPr>
              <p:cNvPr id="8" name="Straight Arrow Connector 7">
                <a:extLst>
                  <a:ext uri="{FF2B5EF4-FFF2-40B4-BE49-F238E27FC236}">
                    <a16:creationId xmlns:a16="http://schemas.microsoft.com/office/drawing/2014/main" id="{95F5646F-F829-0574-DCAC-792869A95FBA}"/>
                  </a:ext>
                </a:extLst>
              </p:cNvPr>
              <p:cNvCxnSpPr/>
              <p:nvPr/>
            </p:nvCxnSpPr>
            <p:spPr>
              <a:xfrm>
                <a:off x="5286908" y="3984650"/>
                <a:ext cx="2376264" cy="0"/>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Freeform: Shape 10">
              <a:extLst>
                <a:ext uri="{FF2B5EF4-FFF2-40B4-BE49-F238E27FC236}">
                  <a16:creationId xmlns:a16="http://schemas.microsoft.com/office/drawing/2014/main" id="{D6DC1392-8755-D2F0-E0F6-EA3ADBFCF694}"/>
                </a:ext>
              </a:extLst>
            </p:cNvPr>
            <p:cNvSpPr/>
            <p:nvPr/>
          </p:nvSpPr>
          <p:spPr>
            <a:xfrm>
              <a:off x="6363787" y="1234026"/>
              <a:ext cx="1947936" cy="3810000"/>
            </a:xfrm>
            <a:custGeom>
              <a:avLst/>
              <a:gdLst>
                <a:gd name="connsiteX0" fmla="*/ 0 w 1947936"/>
                <a:gd name="connsiteY0" fmla="*/ 3810000 h 3810000"/>
                <a:gd name="connsiteX1" fmla="*/ 190500 w 1947936"/>
                <a:gd name="connsiteY1" fmla="*/ 3562350 h 3810000"/>
                <a:gd name="connsiteX2" fmla="*/ 333375 w 1947936"/>
                <a:gd name="connsiteY2" fmla="*/ 3248025 h 3810000"/>
                <a:gd name="connsiteX3" fmla="*/ 390525 w 1947936"/>
                <a:gd name="connsiteY3" fmla="*/ 3038475 h 3810000"/>
                <a:gd name="connsiteX4" fmla="*/ 523875 w 1947936"/>
                <a:gd name="connsiteY4" fmla="*/ 2952750 h 3810000"/>
                <a:gd name="connsiteX5" fmla="*/ 638175 w 1947936"/>
                <a:gd name="connsiteY5" fmla="*/ 2867025 h 3810000"/>
                <a:gd name="connsiteX6" fmla="*/ 714375 w 1947936"/>
                <a:gd name="connsiteY6" fmla="*/ 2552700 h 3810000"/>
                <a:gd name="connsiteX7" fmla="*/ 809625 w 1947936"/>
                <a:gd name="connsiteY7" fmla="*/ 2143125 h 3810000"/>
                <a:gd name="connsiteX8" fmla="*/ 933450 w 1947936"/>
                <a:gd name="connsiteY8" fmla="*/ 2085975 h 3810000"/>
                <a:gd name="connsiteX9" fmla="*/ 1285875 w 1947936"/>
                <a:gd name="connsiteY9" fmla="*/ 2000250 h 3810000"/>
                <a:gd name="connsiteX10" fmla="*/ 1724025 w 1947936"/>
                <a:gd name="connsiteY10" fmla="*/ 1762125 h 3810000"/>
                <a:gd name="connsiteX11" fmla="*/ 1800225 w 1947936"/>
                <a:gd name="connsiteY11" fmla="*/ 1600200 h 3810000"/>
                <a:gd name="connsiteX12" fmla="*/ 1866900 w 1947936"/>
                <a:gd name="connsiteY12" fmla="*/ 1371600 h 3810000"/>
                <a:gd name="connsiteX13" fmla="*/ 1809750 w 1947936"/>
                <a:gd name="connsiteY13" fmla="*/ 1076325 h 3810000"/>
                <a:gd name="connsiteX14" fmla="*/ 1895475 w 1947936"/>
                <a:gd name="connsiteY14" fmla="*/ 914400 h 3810000"/>
                <a:gd name="connsiteX15" fmla="*/ 1933575 w 1947936"/>
                <a:gd name="connsiteY15" fmla="*/ 657225 h 3810000"/>
                <a:gd name="connsiteX16" fmla="*/ 1647825 w 1947936"/>
                <a:gd name="connsiteY16" fmla="*/ 504825 h 3810000"/>
                <a:gd name="connsiteX17" fmla="*/ 1695450 w 1947936"/>
                <a:gd name="connsiteY17" fmla="*/ 285750 h 3810000"/>
                <a:gd name="connsiteX18" fmla="*/ 1885950 w 1947936"/>
                <a:gd name="connsiteY18" fmla="*/ 133350 h 3810000"/>
                <a:gd name="connsiteX19" fmla="*/ 1828800 w 1947936"/>
                <a:gd name="connsiteY19"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7936" h="3810000">
                  <a:moveTo>
                    <a:pt x="0" y="3810000"/>
                  </a:moveTo>
                  <a:cubicBezTo>
                    <a:pt x="67469" y="3733006"/>
                    <a:pt x="134938" y="3656012"/>
                    <a:pt x="190500" y="3562350"/>
                  </a:cubicBezTo>
                  <a:cubicBezTo>
                    <a:pt x="246062" y="3468688"/>
                    <a:pt x="300038" y="3335337"/>
                    <a:pt x="333375" y="3248025"/>
                  </a:cubicBezTo>
                  <a:cubicBezTo>
                    <a:pt x="366713" y="3160712"/>
                    <a:pt x="358775" y="3087687"/>
                    <a:pt x="390525" y="3038475"/>
                  </a:cubicBezTo>
                  <a:cubicBezTo>
                    <a:pt x="422275" y="2989262"/>
                    <a:pt x="482600" y="2981325"/>
                    <a:pt x="523875" y="2952750"/>
                  </a:cubicBezTo>
                  <a:cubicBezTo>
                    <a:pt x="565150" y="2924175"/>
                    <a:pt x="606425" y="2933700"/>
                    <a:pt x="638175" y="2867025"/>
                  </a:cubicBezTo>
                  <a:cubicBezTo>
                    <a:pt x="669925" y="2800350"/>
                    <a:pt x="685800" y="2673350"/>
                    <a:pt x="714375" y="2552700"/>
                  </a:cubicBezTo>
                  <a:cubicBezTo>
                    <a:pt x="742950" y="2432050"/>
                    <a:pt x="773113" y="2220912"/>
                    <a:pt x="809625" y="2143125"/>
                  </a:cubicBezTo>
                  <a:cubicBezTo>
                    <a:pt x="846137" y="2065338"/>
                    <a:pt x="854075" y="2109787"/>
                    <a:pt x="933450" y="2085975"/>
                  </a:cubicBezTo>
                  <a:cubicBezTo>
                    <a:pt x="1012825" y="2062163"/>
                    <a:pt x="1154113" y="2054225"/>
                    <a:pt x="1285875" y="2000250"/>
                  </a:cubicBezTo>
                  <a:cubicBezTo>
                    <a:pt x="1417638" y="1946275"/>
                    <a:pt x="1638300" y="1828800"/>
                    <a:pt x="1724025" y="1762125"/>
                  </a:cubicBezTo>
                  <a:cubicBezTo>
                    <a:pt x="1809750" y="1695450"/>
                    <a:pt x="1776413" y="1665287"/>
                    <a:pt x="1800225" y="1600200"/>
                  </a:cubicBezTo>
                  <a:cubicBezTo>
                    <a:pt x="1824037" y="1535113"/>
                    <a:pt x="1865313" y="1458912"/>
                    <a:pt x="1866900" y="1371600"/>
                  </a:cubicBezTo>
                  <a:cubicBezTo>
                    <a:pt x="1868487" y="1284288"/>
                    <a:pt x="1804988" y="1152525"/>
                    <a:pt x="1809750" y="1076325"/>
                  </a:cubicBezTo>
                  <a:cubicBezTo>
                    <a:pt x="1814512" y="1000125"/>
                    <a:pt x="1874838" y="984250"/>
                    <a:pt x="1895475" y="914400"/>
                  </a:cubicBezTo>
                  <a:cubicBezTo>
                    <a:pt x="1916112" y="844550"/>
                    <a:pt x="1974850" y="725487"/>
                    <a:pt x="1933575" y="657225"/>
                  </a:cubicBezTo>
                  <a:cubicBezTo>
                    <a:pt x="1892300" y="588962"/>
                    <a:pt x="1687513" y="566738"/>
                    <a:pt x="1647825" y="504825"/>
                  </a:cubicBezTo>
                  <a:cubicBezTo>
                    <a:pt x="1608137" y="442912"/>
                    <a:pt x="1655762" y="347663"/>
                    <a:pt x="1695450" y="285750"/>
                  </a:cubicBezTo>
                  <a:cubicBezTo>
                    <a:pt x="1735138" y="223837"/>
                    <a:pt x="1863725" y="180975"/>
                    <a:pt x="1885950" y="133350"/>
                  </a:cubicBezTo>
                  <a:cubicBezTo>
                    <a:pt x="1908175" y="85725"/>
                    <a:pt x="1868487" y="42862"/>
                    <a:pt x="1828800" y="0"/>
                  </a:cubicBezTo>
                </a:path>
              </a:pathLst>
            </a:custGeom>
            <a:noFill/>
            <a:ln>
              <a:solidFill>
                <a:srgbClr val="1E0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2B13EE66-0D41-B9E0-5407-887C4E8E604E}"/>
                </a:ext>
              </a:extLst>
            </p:cNvPr>
            <p:cNvSpPr/>
            <p:nvPr/>
          </p:nvSpPr>
          <p:spPr>
            <a:xfrm>
              <a:off x="5537555" y="1147181"/>
              <a:ext cx="3551075" cy="5176152"/>
            </a:xfrm>
            <a:prstGeom prst="roundRect">
              <a:avLst>
                <a:gd name="adj" fmla="val 826"/>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Content Placeholder 2">
            <a:extLst>
              <a:ext uri="{FF2B5EF4-FFF2-40B4-BE49-F238E27FC236}">
                <a16:creationId xmlns:a16="http://schemas.microsoft.com/office/drawing/2014/main" id="{83806FA0-18A9-E01A-86EC-0B644494110C}"/>
              </a:ext>
            </a:extLst>
          </p:cNvPr>
          <p:cNvSpPr txBox="1">
            <a:spLocks/>
          </p:cNvSpPr>
          <p:nvPr/>
        </p:nvSpPr>
        <p:spPr>
          <a:xfrm>
            <a:off x="5571275" y="1083009"/>
            <a:ext cx="3033335" cy="787558"/>
          </a:xfrm>
          <a:prstGeom prst="rect">
            <a:avLst/>
          </a:prstGeom>
          <a:solidFill>
            <a:schemeClr val="lt1">
              <a:alpha val="90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10000"/>
          </a:bodyPr>
          <a:lstStyle>
            <a:lvl1pPr marL="182880" indent="-182880" algn="l" defTabSz="914400" rtl="0" eaLnBrk="1" latinLnBrk="0" hangingPunct="1">
              <a:spcBef>
                <a:spcPct val="20000"/>
              </a:spcBef>
              <a:buClr>
                <a:srgbClr val="25A6DF"/>
              </a:buClr>
              <a:buSzPct val="85000"/>
              <a:buFont typeface="Arial" pitchFamily="34" charset="0"/>
              <a:buChar char="•"/>
              <a:defRPr sz="2000" kern="120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457200" indent="-182880" algn="l" defTabSz="914400" rtl="0" eaLnBrk="1" latinLnBrk="0" hangingPunct="1">
              <a:spcBef>
                <a:spcPct val="20000"/>
              </a:spcBef>
              <a:buClr>
                <a:srgbClr val="25A6DF"/>
              </a:buClr>
              <a:buSzPct val="85000"/>
              <a:buFont typeface="Arial" pitchFamily="34" charset="0"/>
              <a:buChar char="•"/>
              <a:defRPr sz="1800" kern="1200">
                <a:solidFill>
                  <a:schemeClr val="tx2"/>
                </a:solidFill>
                <a:latin typeface="Tahoma" panose="020B0604030504040204" pitchFamily="34" charset="0"/>
                <a:ea typeface="Tahoma" panose="020B0604030504040204" pitchFamily="34" charset="0"/>
                <a:cs typeface="Tahoma" panose="020B0604030504040204" pitchFamily="34" charset="0"/>
              </a:defRPr>
            </a:lvl2pPr>
            <a:lvl3pPr marL="731520" indent="-182880" algn="l" defTabSz="914400" rtl="0" eaLnBrk="1" latinLnBrk="0" hangingPunct="1">
              <a:spcBef>
                <a:spcPct val="20000"/>
              </a:spcBef>
              <a:buClr>
                <a:srgbClr val="25A6DF"/>
              </a:buClr>
              <a:buSzPct val="90000"/>
              <a:buFont typeface="Arial" pitchFamily="34" charset="0"/>
              <a:buChar char="•"/>
              <a:defRPr sz="1600" kern="1200">
                <a:solidFill>
                  <a:schemeClr val="tx2"/>
                </a:solidFill>
                <a:latin typeface="Tahoma" panose="020B0604030504040204" pitchFamily="34" charset="0"/>
                <a:ea typeface="Tahoma" panose="020B0604030504040204" pitchFamily="34" charset="0"/>
                <a:cs typeface="Tahoma" panose="020B0604030504040204" pitchFamily="34" charset="0"/>
              </a:defRPr>
            </a:lvl3pPr>
            <a:lvl4pPr marL="1005840" indent="-182880" algn="l" defTabSz="914400" rtl="0" eaLnBrk="1" latinLnBrk="0" hangingPunct="1">
              <a:spcBef>
                <a:spcPct val="20000"/>
              </a:spcBef>
              <a:buClr>
                <a:srgbClr val="25A6DF"/>
              </a:buClr>
              <a:buFont typeface="Arial" pitchFamily="34" charset="0"/>
              <a:buChar char="•"/>
              <a:defRPr sz="1400" kern="1200">
                <a:solidFill>
                  <a:schemeClr val="tx2"/>
                </a:solidFill>
                <a:latin typeface="Tahoma" panose="020B0604030504040204" pitchFamily="34" charset="0"/>
                <a:ea typeface="Tahoma" panose="020B0604030504040204" pitchFamily="34" charset="0"/>
                <a:cs typeface="Tahoma" panose="020B0604030504040204" pitchFamily="34" charset="0"/>
              </a:defRPr>
            </a:lvl4pPr>
            <a:lvl5pPr marL="1188720" marR="0" indent="-137160" algn="l" defTabSz="914400" rtl="0" eaLnBrk="1" fontAlgn="auto" latinLnBrk="0" hangingPunct="1">
              <a:lnSpc>
                <a:spcPct val="100000"/>
              </a:lnSpc>
              <a:spcBef>
                <a:spcPct val="20000"/>
              </a:spcBef>
              <a:spcAft>
                <a:spcPts val="0"/>
              </a:spcAft>
              <a:buClr>
                <a:srgbClr val="25A6DF"/>
              </a:buClr>
              <a:buSzPct val="100000"/>
              <a:buFont typeface="Arial" pitchFamily="34" charset="0"/>
              <a:buChar char="•"/>
              <a:tabLst/>
              <a:defRPr sz="1200" kern="1200" baseline="0">
                <a:solidFill>
                  <a:schemeClr val="tx2"/>
                </a:solidFill>
                <a:latin typeface="Tahoma" panose="020B0604030504040204" pitchFamily="34" charset="0"/>
                <a:ea typeface="Tahoma" panose="020B0604030504040204" pitchFamily="34" charset="0"/>
                <a:cs typeface="Tahoma" panose="020B0604030504040204"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GB" sz="1100" b="1" dirty="0">
                <a:solidFill>
                  <a:schemeClr val="tx1"/>
                </a:solidFill>
                <a:latin typeface="Arial" panose="020B0604020202020204" pitchFamily="34" charset="0"/>
                <a:cs typeface="Arial" panose="020B0604020202020204" pitchFamily="34" charset="0"/>
              </a:rPr>
              <a:t>Task Example: Route Construction, Route Diamond</a:t>
            </a:r>
          </a:p>
          <a:p>
            <a:r>
              <a:rPr lang="en-GB" sz="1050" dirty="0">
                <a:solidFill>
                  <a:schemeClr val="tx1"/>
                </a:solidFill>
                <a:latin typeface="Arial" panose="020B0604020202020204" pitchFamily="34" charset="0"/>
                <a:cs typeface="Arial" panose="020B0604020202020204" pitchFamily="34" charset="0"/>
              </a:rPr>
              <a:t>Several road routes.</a:t>
            </a:r>
          </a:p>
          <a:p>
            <a:r>
              <a:rPr lang="en-GB" sz="1050" dirty="0">
                <a:solidFill>
                  <a:schemeClr val="tx1"/>
                </a:solidFill>
                <a:latin typeface="Arial" panose="020B0604020202020204" pitchFamily="34" charset="0"/>
                <a:cs typeface="Arial" panose="020B0604020202020204" pitchFamily="34" charset="0"/>
              </a:rPr>
              <a:t>Route Diamond ~35km</a:t>
            </a:r>
          </a:p>
          <a:p>
            <a:r>
              <a:rPr lang="en-GB" sz="1050" dirty="0">
                <a:solidFill>
                  <a:schemeClr val="tx1"/>
                </a:solidFill>
                <a:latin typeface="Arial" panose="020B0604020202020204" pitchFamily="34" charset="0"/>
                <a:cs typeface="Arial" panose="020B0604020202020204" pitchFamily="34" charset="0"/>
              </a:rPr>
              <a:t>More widely ~60km+ Recce, construction, widening</a:t>
            </a:r>
          </a:p>
          <a:p>
            <a:pPr lvl="2"/>
            <a:endParaRPr lang="en-GB" sz="1000" dirty="0">
              <a:solidFill>
                <a:schemeClr val="tx1"/>
              </a:solidFill>
            </a:endParaRPr>
          </a:p>
          <a:p>
            <a:pPr lvl="1"/>
            <a:endParaRPr lang="en-GB" sz="1050" dirty="0">
              <a:solidFill>
                <a:schemeClr val="tx1"/>
              </a:solidFill>
            </a:endParaRPr>
          </a:p>
        </p:txBody>
      </p:sp>
      <p:pic>
        <p:nvPicPr>
          <p:cNvPr id="3" name="Picture 2">
            <a:extLst>
              <a:ext uri="{FF2B5EF4-FFF2-40B4-BE49-F238E27FC236}">
                <a16:creationId xmlns:a16="http://schemas.microsoft.com/office/drawing/2014/main" id="{08B5F948-B393-069C-ABFF-C59F9D921175}"/>
              </a:ext>
            </a:extLst>
          </p:cNvPr>
          <p:cNvPicPr>
            <a:picLocks noChangeAspect="1"/>
          </p:cNvPicPr>
          <p:nvPr/>
        </p:nvPicPr>
        <p:blipFill rotWithShape="1">
          <a:blip r:embed="rId6"/>
          <a:srcRect l="19420" t="9789" r="23755" b="20046"/>
          <a:stretch/>
        </p:blipFill>
        <p:spPr>
          <a:xfrm>
            <a:off x="843518" y="980728"/>
            <a:ext cx="3870430" cy="2520280"/>
          </a:xfrm>
          <a:prstGeom prst="rect">
            <a:avLst/>
          </a:prstGeom>
        </p:spPr>
      </p:pic>
      <p:pic>
        <p:nvPicPr>
          <p:cNvPr id="4" name="Picture 3">
            <a:extLst>
              <a:ext uri="{FF2B5EF4-FFF2-40B4-BE49-F238E27FC236}">
                <a16:creationId xmlns:a16="http://schemas.microsoft.com/office/drawing/2014/main" id="{2C636C66-6796-B2CB-E99D-0A9A11261131}"/>
              </a:ext>
            </a:extLst>
          </p:cNvPr>
          <p:cNvPicPr>
            <a:picLocks noChangeAspect="1"/>
          </p:cNvPicPr>
          <p:nvPr/>
        </p:nvPicPr>
        <p:blipFill rotWithShape="1">
          <a:blip r:embed="rId7"/>
          <a:srcRect l="20387" t="14972" r="19756" b="16134"/>
          <a:stretch/>
        </p:blipFill>
        <p:spPr>
          <a:xfrm>
            <a:off x="826121" y="3612152"/>
            <a:ext cx="3897037" cy="2708578"/>
          </a:xfrm>
          <a:prstGeom prst="rect">
            <a:avLst/>
          </a:prstGeom>
        </p:spPr>
      </p:pic>
      <p:cxnSp>
        <p:nvCxnSpPr>
          <p:cNvPr id="5" name="Straight Arrow Connector 4">
            <a:extLst>
              <a:ext uri="{FF2B5EF4-FFF2-40B4-BE49-F238E27FC236}">
                <a16:creationId xmlns:a16="http://schemas.microsoft.com/office/drawing/2014/main" id="{7994135F-AB36-07F7-FC8C-44EBFA2DD917}"/>
              </a:ext>
            </a:extLst>
          </p:cNvPr>
          <p:cNvCxnSpPr>
            <a:cxnSpLocks/>
          </p:cNvCxnSpPr>
          <p:nvPr/>
        </p:nvCxnSpPr>
        <p:spPr>
          <a:xfrm flipH="1">
            <a:off x="4788024" y="3537402"/>
            <a:ext cx="1141344" cy="0"/>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171FCE6-CCC5-EDC8-FCF5-CC6D687CD729}"/>
              </a:ext>
            </a:extLst>
          </p:cNvPr>
          <p:cNvSpPr txBox="1"/>
          <p:nvPr/>
        </p:nvSpPr>
        <p:spPr>
          <a:xfrm>
            <a:off x="4572000" y="6519705"/>
            <a:ext cx="4608512" cy="307777"/>
          </a:xfrm>
          <a:prstGeom prst="rect">
            <a:avLst/>
          </a:prstGeom>
          <a:noFill/>
        </p:spPr>
        <p:txBody>
          <a:bodyPr wrap="square">
            <a:spAutoFit/>
          </a:bodyPr>
          <a:lstStyle>
            <a:defPPr>
              <a:defRPr lang="en-US"/>
            </a:defPPr>
            <a:lvl1pPr>
              <a:defRPr sz="700">
                <a:solidFill>
                  <a:schemeClr val="accent4"/>
                </a:solidFill>
              </a:defRPr>
            </a:lvl1pPr>
          </a:lstStyle>
          <a:p>
            <a:pPr algn="r"/>
            <a:r>
              <a:rPr lang="en-GB" dirty="0">
                <a:hlinkClick r:id="rId8">
                  <a:extLst>
                    <a:ext uri="{A12FA001-AC4F-418D-AE19-62706E023703}">
                      <ahyp:hlinkClr xmlns:ahyp="http://schemas.microsoft.com/office/drawing/2018/hyperlinkcolor" xmlns="" val="tx"/>
                    </a:ext>
                  </a:extLst>
                </a:hlinkClick>
              </a:rPr>
              <a:t>7. Former Yugoslavia Topographic Maps - Perry-</a:t>
            </a:r>
            <a:r>
              <a:rPr lang="en-GB" dirty="0" err="1">
                <a:hlinkClick r:id="rId8">
                  <a:extLst>
                    <a:ext uri="{A12FA001-AC4F-418D-AE19-62706E023703}">
                      <ahyp:hlinkClr xmlns:ahyp="http://schemas.microsoft.com/office/drawing/2018/hyperlinkcolor" xmlns="" val="tx"/>
                    </a:ext>
                  </a:extLst>
                </a:hlinkClick>
              </a:rPr>
              <a:t>Castañeda</a:t>
            </a:r>
            <a:r>
              <a:rPr lang="en-GB" dirty="0">
                <a:hlinkClick r:id="rId8">
                  <a:extLst>
                    <a:ext uri="{A12FA001-AC4F-418D-AE19-62706E023703}">
                      <ahyp:hlinkClr xmlns:ahyp="http://schemas.microsoft.com/office/drawing/2018/hyperlinkcolor" xmlns="" val="tx"/>
                    </a:ext>
                  </a:extLst>
                </a:hlinkClick>
              </a:rPr>
              <a:t> Map Collection - UT Library Online (utexas.edu)</a:t>
            </a:r>
          </a:p>
          <a:p>
            <a:pPr algn="r"/>
            <a:r>
              <a:rPr lang="en-GB" dirty="0">
                <a:hlinkClick r:id="rId8">
                  <a:extLst>
                    <a:ext uri="{A12FA001-AC4F-418D-AE19-62706E023703}">
                      <ahyp:hlinkClr xmlns:ahyp="http://schemas.microsoft.com/office/drawing/2018/hyperlinkcolor" xmlns="" val="tx"/>
                    </a:ext>
                  </a:extLst>
                </a:hlinkClick>
              </a:rPr>
              <a:t>https://maps.lib.utexas.edu/maps/topo/former_yugoslavia/zenica-bosnia_and_herzegovina-50k-2683ii-1996.pdf</a:t>
            </a:r>
            <a:endParaRPr lang="en-GB" dirty="0"/>
          </a:p>
        </p:txBody>
      </p:sp>
    </p:spTree>
    <p:extLst>
      <p:ext uri="{BB962C8B-B14F-4D97-AF65-F5344CB8AC3E}">
        <p14:creationId xmlns:p14="http://schemas.microsoft.com/office/powerpoint/2010/main" val="192307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76F73-8D3A-46C3-20A2-5A10B5641CD2}"/>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Agenda</a:t>
            </a:r>
          </a:p>
        </p:txBody>
      </p:sp>
      <p:sp>
        <p:nvSpPr>
          <p:cNvPr id="3" name="Content Placeholder 2">
            <a:extLst>
              <a:ext uri="{FF2B5EF4-FFF2-40B4-BE49-F238E27FC236}">
                <a16:creationId xmlns:a16="http://schemas.microsoft.com/office/drawing/2014/main" id="{92F46D79-8040-96B0-308D-A8F2665C33D8}"/>
              </a:ext>
            </a:extLst>
          </p:cNvPr>
          <p:cNvSpPr>
            <a:spLocks noGrp="1"/>
          </p:cNvSpPr>
          <p:nvPr>
            <p:ph idx="1"/>
          </p:nvPr>
        </p:nvSpPr>
        <p:spPr/>
        <p:txBody>
          <a:bodyPr/>
          <a:lstStyle/>
          <a:p>
            <a:r>
              <a:rPr lang="en-GB" dirty="0">
                <a:latin typeface="Arial" panose="020B0604020202020204" pitchFamily="34" charset="0"/>
                <a:cs typeface="Arial" panose="020B0604020202020204" pitchFamily="34" charset="0"/>
              </a:rPr>
              <a:t>Requirement</a:t>
            </a:r>
          </a:p>
          <a:p>
            <a:r>
              <a:rPr lang="en-GB" dirty="0">
                <a:latin typeface="Arial" panose="020B0604020202020204" pitchFamily="34" charset="0"/>
                <a:cs typeface="Arial" panose="020B0604020202020204" pitchFamily="34" charset="0"/>
              </a:rPr>
              <a:t>Background</a:t>
            </a:r>
          </a:p>
          <a:p>
            <a:r>
              <a:rPr lang="en-GB" dirty="0">
                <a:latin typeface="Arial" panose="020B0604020202020204" pitchFamily="34" charset="0"/>
                <a:cs typeface="Arial" panose="020B0604020202020204" pitchFamily="34" charset="0"/>
              </a:rPr>
              <a:t>TRIZ Approach</a:t>
            </a:r>
          </a:p>
          <a:p>
            <a:r>
              <a:rPr lang="en-GB" dirty="0">
                <a:latin typeface="Arial" panose="020B0604020202020204" pitchFamily="34" charset="0"/>
                <a:cs typeface="Arial" panose="020B0604020202020204" pitchFamily="34" charset="0"/>
              </a:rPr>
              <a:t>Wargame Approach</a:t>
            </a:r>
          </a:p>
          <a:p>
            <a:r>
              <a:rPr lang="en-GB" dirty="0">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1308328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96FC675-02D0-2F77-2A48-067507B1FF54}"/>
              </a:ext>
            </a:extLst>
          </p:cNvPr>
          <p:cNvSpPr/>
          <p:nvPr/>
        </p:nvSpPr>
        <p:spPr>
          <a:xfrm>
            <a:off x="521550" y="2608517"/>
            <a:ext cx="8100900" cy="369207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b="1" dirty="0">
                <a:solidFill>
                  <a:schemeClr val="tx1"/>
                </a:solidFill>
                <a:latin typeface="Arial" panose="020B0604020202020204" pitchFamily="34" charset="0"/>
                <a:cs typeface="Arial" panose="020B0604020202020204" pitchFamily="34" charset="0"/>
              </a:rPr>
              <a:t>War Game</a:t>
            </a:r>
          </a:p>
        </p:txBody>
      </p:sp>
      <p:sp>
        <p:nvSpPr>
          <p:cNvPr id="2" name="Title 1">
            <a:extLst>
              <a:ext uri="{FF2B5EF4-FFF2-40B4-BE49-F238E27FC236}">
                <a16:creationId xmlns:a16="http://schemas.microsoft.com/office/drawing/2014/main" id="{FB967A7A-494C-A9F0-33F3-55F29DCB081F}"/>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Seminar Exercise</a:t>
            </a:r>
          </a:p>
        </p:txBody>
      </p:sp>
      <p:sp>
        <p:nvSpPr>
          <p:cNvPr id="4" name="Rectangle: Rounded Corners 3">
            <a:extLst>
              <a:ext uri="{FF2B5EF4-FFF2-40B4-BE49-F238E27FC236}">
                <a16:creationId xmlns:a16="http://schemas.microsoft.com/office/drawing/2014/main" id="{BD1CAC1B-63BC-F39C-2CF5-5FE69188F33A}"/>
              </a:ext>
            </a:extLst>
          </p:cNvPr>
          <p:cNvSpPr/>
          <p:nvPr/>
        </p:nvSpPr>
        <p:spPr>
          <a:xfrm>
            <a:off x="4644008" y="3429000"/>
            <a:ext cx="3024336" cy="288032"/>
          </a:xfrm>
          <a:prstGeom prst="roundRect">
            <a:avLst/>
          </a:prstGeom>
          <a:no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In each Task Phase</a:t>
            </a:r>
          </a:p>
        </p:txBody>
      </p:sp>
      <p:sp>
        <p:nvSpPr>
          <p:cNvPr id="5" name="Rectangle: Rounded Corners 4">
            <a:extLst>
              <a:ext uri="{FF2B5EF4-FFF2-40B4-BE49-F238E27FC236}">
                <a16:creationId xmlns:a16="http://schemas.microsoft.com/office/drawing/2014/main" id="{703CBCAF-49A9-7779-EDE1-32E0E7DB870F}"/>
              </a:ext>
            </a:extLst>
          </p:cNvPr>
          <p:cNvSpPr/>
          <p:nvPr/>
        </p:nvSpPr>
        <p:spPr>
          <a:xfrm>
            <a:off x="4572001" y="3825044"/>
            <a:ext cx="982685" cy="21602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Recce</a:t>
            </a:r>
          </a:p>
        </p:txBody>
      </p:sp>
      <p:sp>
        <p:nvSpPr>
          <p:cNvPr id="6" name="Rectangle: Rounded Corners 5">
            <a:extLst>
              <a:ext uri="{FF2B5EF4-FFF2-40B4-BE49-F238E27FC236}">
                <a16:creationId xmlns:a16="http://schemas.microsoft.com/office/drawing/2014/main" id="{417D7B2D-F578-5C52-1FCA-EDC452C86485}"/>
              </a:ext>
            </a:extLst>
          </p:cNvPr>
          <p:cNvSpPr/>
          <p:nvPr/>
        </p:nvSpPr>
        <p:spPr>
          <a:xfrm>
            <a:off x="5733465" y="3825044"/>
            <a:ext cx="946681" cy="21602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Build</a:t>
            </a:r>
          </a:p>
        </p:txBody>
      </p:sp>
      <p:sp>
        <p:nvSpPr>
          <p:cNvPr id="7" name="Rectangle: Rounded Corners 6">
            <a:extLst>
              <a:ext uri="{FF2B5EF4-FFF2-40B4-BE49-F238E27FC236}">
                <a16:creationId xmlns:a16="http://schemas.microsoft.com/office/drawing/2014/main" id="{14D97461-FAE6-BE75-9FB8-FF2972431C3A}"/>
              </a:ext>
            </a:extLst>
          </p:cNvPr>
          <p:cNvSpPr/>
          <p:nvPr/>
        </p:nvSpPr>
        <p:spPr>
          <a:xfrm>
            <a:off x="6876257" y="3825044"/>
            <a:ext cx="946681" cy="216023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400" dirty="0">
                <a:solidFill>
                  <a:schemeClr val="tx1"/>
                </a:solidFill>
                <a:latin typeface="Arial" panose="020B0604020202020204" pitchFamily="34" charset="0"/>
                <a:cs typeface="Arial" panose="020B0604020202020204" pitchFamily="34" charset="0"/>
              </a:rPr>
              <a:t>Maintain</a:t>
            </a:r>
          </a:p>
        </p:txBody>
      </p:sp>
      <p:sp>
        <p:nvSpPr>
          <p:cNvPr id="8" name="Rectangle: Rounded Corners 7">
            <a:extLst>
              <a:ext uri="{FF2B5EF4-FFF2-40B4-BE49-F238E27FC236}">
                <a16:creationId xmlns:a16="http://schemas.microsoft.com/office/drawing/2014/main" id="{84A1A136-4C58-6D86-90A5-48655170558F}"/>
              </a:ext>
            </a:extLst>
          </p:cNvPr>
          <p:cNvSpPr/>
          <p:nvPr/>
        </p:nvSpPr>
        <p:spPr>
          <a:xfrm>
            <a:off x="971600" y="4140227"/>
            <a:ext cx="3265787" cy="288032"/>
          </a:xfrm>
          <a:prstGeom prst="roundRect">
            <a:avLst/>
          </a:prstGeom>
          <a:noFill/>
          <a:ln>
            <a:solidFill>
              <a:srgbClr val="76763A"/>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GB" sz="2400" b="1" dirty="0">
                <a:solidFill>
                  <a:schemeClr val="tx1"/>
                </a:solidFill>
                <a:latin typeface="Arial" panose="020B0604020202020204" pitchFamily="34" charset="0"/>
                <a:cs typeface="Arial" panose="020B0604020202020204" pitchFamily="34" charset="0"/>
              </a:rPr>
              <a:t>Task 1. Sea Port hub</a:t>
            </a:r>
          </a:p>
        </p:txBody>
      </p:sp>
      <p:sp>
        <p:nvSpPr>
          <p:cNvPr id="9" name="Rectangle: Rounded Corners 8">
            <a:extLst>
              <a:ext uri="{FF2B5EF4-FFF2-40B4-BE49-F238E27FC236}">
                <a16:creationId xmlns:a16="http://schemas.microsoft.com/office/drawing/2014/main" id="{EEFBF05B-355C-27D5-4880-8480D6596B72}"/>
              </a:ext>
            </a:extLst>
          </p:cNvPr>
          <p:cNvSpPr/>
          <p:nvPr/>
        </p:nvSpPr>
        <p:spPr>
          <a:xfrm>
            <a:off x="971599" y="4905164"/>
            <a:ext cx="3265787" cy="288032"/>
          </a:xfrm>
          <a:prstGeom prst="roundRect">
            <a:avLst/>
          </a:prstGeom>
          <a:noFill/>
          <a:ln>
            <a:solidFill>
              <a:schemeClr val="accent5">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GB" sz="2400" b="1" dirty="0">
                <a:solidFill>
                  <a:schemeClr val="tx1"/>
                </a:solidFill>
                <a:latin typeface="Arial" panose="020B0604020202020204" pitchFamily="34" charset="0"/>
                <a:cs typeface="Arial" panose="020B0604020202020204" pitchFamily="34" charset="0"/>
              </a:rPr>
              <a:t>Task 2. Road Route</a:t>
            </a:r>
          </a:p>
        </p:txBody>
      </p:sp>
      <p:sp>
        <p:nvSpPr>
          <p:cNvPr id="10" name="Rectangle: Rounded Corners 9">
            <a:extLst>
              <a:ext uri="{FF2B5EF4-FFF2-40B4-BE49-F238E27FC236}">
                <a16:creationId xmlns:a16="http://schemas.microsoft.com/office/drawing/2014/main" id="{CE79714E-941F-C416-C939-4A1C088C1175}"/>
              </a:ext>
            </a:extLst>
          </p:cNvPr>
          <p:cNvSpPr/>
          <p:nvPr/>
        </p:nvSpPr>
        <p:spPr>
          <a:xfrm>
            <a:off x="971599" y="5589240"/>
            <a:ext cx="3265787" cy="288032"/>
          </a:xfrm>
          <a:prstGeom prst="roundRect">
            <a:avLst/>
          </a:prstGeom>
          <a:noFill/>
          <a:ln>
            <a:solidFill>
              <a:srgbClr val="76763A"/>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GB" sz="2400" b="1" dirty="0">
                <a:solidFill>
                  <a:schemeClr val="tx1"/>
                </a:solidFill>
                <a:latin typeface="Arial" panose="020B0604020202020204" pitchFamily="34" charset="0"/>
                <a:cs typeface="Arial" panose="020B0604020202020204" pitchFamily="34" charset="0"/>
              </a:rPr>
              <a:t>Task 3. Base Build</a:t>
            </a:r>
          </a:p>
        </p:txBody>
      </p:sp>
      <p:sp>
        <p:nvSpPr>
          <p:cNvPr id="12" name="TextBox 11">
            <a:extLst>
              <a:ext uri="{FF2B5EF4-FFF2-40B4-BE49-F238E27FC236}">
                <a16:creationId xmlns:a16="http://schemas.microsoft.com/office/drawing/2014/main" id="{AF8C54A0-9F87-B7AF-59E2-FC097C769134}"/>
              </a:ext>
            </a:extLst>
          </p:cNvPr>
          <p:cNvSpPr txBox="1"/>
          <p:nvPr/>
        </p:nvSpPr>
        <p:spPr>
          <a:xfrm>
            <a:off x="650922" y="1297350"/>
            <a:ext cx="1358064" cy="338554"/>
          </a:xfrm>
          <a:prstGeom prst="rect">
            <a:avLst/>
          </a:prstGeom>
          <a:noFill/>
        </p:spPr>
        <p:txBody>
          <a:bodyPr wrap="none" rtlCol="0">
            <a:spAutoFit/>
          </a:bodyPr>
          <a:lstStyle/>
          <a:p>
            <a:r>
              <a:rPr lang="en-GB" sz="1600" dirty="0">
                <a:latin typeface="Arial" panose="020B0604020202020204" pitchFamily="34" charset="0"/>
                <a:cs typeface="Arial" panose="020B0604020202020204" pitchFamily="34" charset="0"/>
              </a:rPr>
              <a:t>X8 Concepts</a:t>
            </a:r>
          </a:p>
        </p:txBody>
      </p:sp>
      <p:pic>
        <p:nvPicPr>
          <p:cNvPr id="13" name="Picture 12">
            <a:extLst>
              <a:ext uri="{FF2B5EF4-FFF2-40B4-BE49-F238E27FC236}">
                <a16:creationId xmlns:a16="http://schemas.microsoft.com/office/drawing/2014/main" id="{7E14E923-5E3D-7F20-0499-A352A523196A}"/>
              </a:ext>
            </a:extLst>
          </p:cNvPr>
          <p:cNvPicPr>
            <a:picLocks noChangeAspect="1"/>
          </p:cNvPicPr>
          <p:nvPr/>
        </p:nvPicPr>
        <p:blipFill>
          <a:blip r:embed="rId2"/>
          <a:stretch>
            <a:fillRect/>
          </a:stretch>
        </p:blipFill>
        <p:spPr>
          <a:xfrm>
            <a:off x="1510109" y="1015181"/>
            <a:ext cx="1261691" cy="1261691"/>
          </a:xfrm>
          <a:prstGeom prst="rect">
            <a:avLst/>
          </a:prstGeom>
        </p:spPr>
      </p:pic>
      <p:sp>
        <p:nvSpPr>
          <p:cNvPr id="15" name="Arrow: Right 14">
            <a:extLst>
              <a:ext uri="{FF2B5EF4-FFF2-40B4-BE49-F238E27FC236}">
                <a16:creationId xmlns:a16="http://schemas.microsoft.com/office/drawing/2014/main" id="{F95C9325-9380-D113-86F8-6F8913E9490A}"/>
              </a:ext>
            </a:extLst>
          </p:cNvPr>
          <p:cNvSpPr/>
          <p:nvPr/>
        </p:nvSpPr>
        <p:spPr>
          <a:xfrm rot="1826203">
            <a:off x="3109500" y="2010136"/>
            <a:ext cx="1232841" cy="2880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latin typeface="Arial" panose="020B0604020202020204" pitchFamily="34" charset="0"/>
                <a:cs typeface="Arial" panose="020B0604020202020204" pitchFamily="34" charset="0"/>
              </a:rPr>
              <a:t>Assessed in</a:t>
            </a:r>
          </a:p>
        </p:txBody>
      </p:sp>
      <p:sp>
        <p:nvSpPr>
          <p:cNvPr id="18" name="TextBox 17">
            <a:extLst>
              <a:ext uri="{FF2B5EF4-FFF2-40B4-BE49-F238E27FC236}">
                <a16:creationId xmlns:a16="http://schemas.microsoft.com/office/drawing/2014/main" id="{7681E05F-117B-EFD8-4663-9AB4D189E95A}"/>
              </a:ext>
            </a:extLst>
          </p:cNvPr>
          <p:cNvSpPr txBox="1"/>
          <p:nvPr/>
        </p:nvSpPr>
        <p:spPr>
          <a:xfrm>
            <a:off x="4683836" y="1003327"/>
            <a:ext cx="3992620" cy="720197"/>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
                <a:srgbClr val="25A6DF"/>
              </a:buClr>
              <a:buSzPct val="85000"/>
              <a:buFont typeface="Arial" pitchFamily="34" charset="0"/>
              <a:buNone/>
              <a:tabLst/>
              <a:defRPr/>
            </a:pPr>
            <a:r>
              <a:rPr kumimoji="0" lang="en-GB" sz="1200" b="0" i="0" u="sng"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rPr>
              <a:t>Assess</a:t>
            </a:r>
            <a:r>
              <a:rPr lang="en-GB" sz="1200" u="sng" dirty="0" err="1">
                <a:latin typeface="Arial" panose="020B0604020202020204" pitchFamily="34" charset="0"/>
                <a:ea typeface="Tahoma" panose="020B0604030504040204" pitchFamily="34" charset="0"/>
                <a:cs typeface="Arial" panose="020B0604020202020204" pitchFamily="34" charset="0"/>
              </a:rPr>
              <a:t>ment</a:t>
            </a:r>
            <a:r>
              <a:rPr lang="en-GB" sz="1200" u="sng" dirty="0">
                <a:latin typeface="Arial" panose="020B0604020202020204" pitchFamily="34" charset="0"/>
                <a:ea typeface="Tahoma" panose="020B0604030504040204" pitchFamily="34" charset="0"/>
                <a:cs typeface="Arial" panose="020B0604020202020204" pitchFamily="34" charset="0"/>
              </a:rPr>
              <a:t> factors</a:t>
            </a:r>
            <a:r>
              <a:rPr kumimoji="0" lang="en-GB" sz="1200" b="0" i="0" u="sng"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rPr>
              <a:t>.  </a:t>
            </a:r>
          </a:p>
          <a:p>
            <a:pPr marL="285750" marR="0" lvl="0" indent="-285750" algn="l" defTabSz="914400" rtl="0" eaLnBrk="1" fontAlgn="auto" latinLnBrk="0" hangingPunct="1">
              <a:lnSpc>
                <a:spcPct val="100000"/>
              </a:lnSpc>
              <a:spcBef>
                <a:spcPct val="20000"/>
              </a:spcBef>
              <a:spcAft>
                <a:spcPts val="0"/>
              </a:spcAft>
              <a:buClr>
                <a:srgbClr val="25A6DF"/>
              </a:buClr>
              <a:buSzPct val="85000"/>
              <a:buFont typeface="Arial" panose="020B0604020202020204" pitchFamily="34" charset="0"/>
              <a:buChar char="•"/>
              <a:tabLst/>
              <a:defRPr/>
            </a:pPr>
            <a:r>
              <a:rPr kumimoji="0" lang="en-GB" sz="1200" b="0"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rPr>
              <a:t>Merits per concept:  effect, </a:t>
            </a:r>
            <a:r>
              <a:rPr kumimoji="0" lang="en-GB" sz="1200" b="0" i="1"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rPr>
              <a:t>time, resource, risk</a:t>
            </a:r>
          </a:p>
          <a:p>
            <a:pPr marL="285750" marR="0" lvl="0" indent="-285750" algn="l" defTabSz="914400" rtl="0" eaLnBrk="1" fontAlgn="auto" latinLnBrk="0" hangingPunct="1">
              <a:lnSpc>
                <a:spcPct val="100000"/>
              </a:lnSpc>
              <a:spcBef>
                <a:spcPct val="20000"/>
              </a:spcBef>
              <a:spcAft>
                <a:spcPts val="0"/>
              </a:spcAft>
              <a:buClr>
                <a:srgbClr val="25A6DF"/>
              </a:buClr>
              <a:buSzPct val="85000"/>
              <a:buFont typeface="Arial" panose="020B0604020202020204" pitchFamily="34" charset="0"/>
              <a:buChar char="•"/>
              <a:tabLst/>
              <a:defRPr/>
            </a:pPr>
            <a:r>
              <a:rPr kumimoji="0" lang="en-GB" sz="1200" b="0"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rPr>
              <a:t>Issues ID:  </a:t>
            </a:r>
            <a:r>
              <a:rPr kumimoji="0" lang="en-GB" sz="1200" b="0" i="1"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rPr>
              <a:t>achievability (logistics, data and comms)</a:t>
            </a:r>
            <a:r>
              <a:rPr kumimoji="0" lang="en-GB" sz="1200" b="0"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rPr>
              <a:t> </a:t>
            </a:r>
          </a:p>
        </p:txBody>
      </p:sp>
      <p:sp>
        <p:nvSpPr>
          <p:cNvPr id="19" name="Arrow: Right 18">
            <a:extLst>
              <a:ext uri="{FF2B5EF4-FFF2-40B4-BE49-F238E27FC236}">
                <a16:creationId xmlns:a16="http://schemas.microsoft.com/office/drawing/2014/main" id="{9EF06940-B08D-0AD6-C2ED-B231AAECB4D7}"/>
              </a:ext>
            </a:extLst>
          </p:cNvPr>
          <p:cNvSpPr/>
          <p:nvPr/>
        </p:nvSpPr>
        <p:spPr>
          <a:xfrm rot="19915395">
            <a:off x="4511606" y="1998437"/>
            <a:ext cx="1440529" cy="2880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Capture/review</a:t>
            </a:r>
          </a:p>
        </p:txBody>
      </p:sp>
    </p:spTree>
    <p:extLst>
      <p:ext uri="{BB962C8B-B14F-4D97-AF65-F5344CB8AC3E}">
        <p14:creationId xmlns:p14="http://schemas.microsoft.com/office/powerpoint/2010/main" val="3742610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37510-8B34-37A9-9E50-0D36F6D6EA3C}"/>
              </a:ext>
            </a:extLst>
          </p:cNvPr>
          <p:cNvSpPr>
            <a:spLocks noGrp="1"/>
          </p:cNvSpPr>
          <p:nvPr>
            <p:ph type="ctrTitle"/>
          </p:nvPr>
        </p:nvSpPr>
        <p:spPr>
          <a:xfrm>
            <a:off x="539552" y="3068960"/>
            <a:ext cx="7772400" cy="1043811"/>
          </a:xfrm>
        </p:spPr>
        <p:txBody>
          <a:bodyPr/>
          <a:lstStyle/>
          <a:p>
            <a:r>
              <a:rPr lang="en-GB" dirty="0">
                <a:latin typeface="Arial" panose="020B0604020202020204" pitchFamily="34" charset="0"/>
                <a:cs typeface="Arial" panose="020B0604020202020204" pitchFamily="34" charset="0"/>
              </a:rPr>
              <a:t>Outcome</a:t>
            </a:r>
          </a:p>
        </p:txBody>
      </p:sp>
    </p:spTree>
    <p:extLst>
      <p:ext uri="{BB962C8B-B14F-4D97-AF65-F5344CB8AC3E}">
        <p14:creationId xmlns:p14="http://schemas.microsoft.com/office/powerpoint/2010/main" val="4157597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2AC7F-2554-FA13-DBD7-E82A47F2A0C3}"/>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Post-Analysis &amp; Outcome</a:t>
            </a:r>
          </a:p>
        </p:txBody>
      </p:sp>
      <p:sp>
        <p:nvSpPr>
          <p:cNvPr id="3" name="Content Placeholder 2">
            <a:extLst>
              <a:ext uri="{FF2B5EF4-FFF2-40B4-BE49-F238E27FC236}">
                <a16:creationId xmlns:a16="http://schemas.microsoft.com/office/drawing/2014/main" id="{D94D337D-C2F7-716C-C7FA-9C2DF1B7414B}"/>
              </a:ext>
            </a:extLst>
          </p:cNvPr>
          <p:cNvSpPr>
            <a:spLocks noGrp="1"/>
          </p:cNvSpPr>
          <p:nvPr>
            <p:ph idx="1"/>
          </p:nvPr>
        </p:nvSpPr>
        <p:spPr>
          <a:xfrm>
            <a:off x="1979712" y="1196752"/>
            <a:ext cx="6965385" cy="4824536"/>
          </a:xfrm>
        </p:spPr>
        <p:txBody>
          <a:bodyPr>
            <a:normAutofit/>
          </a:bodyPr>
          <a:lstStyle/>
          <a:p>
            <a:pPr marL="0" indent="0">
              <a:buNone/>
            </a:pPr>
            <a:r>
              <a:rPr lang="en-GB" sz="2400" b="1" dirty="0">
                <a:latin typeface="Arial" panose="020B0604020202020204" pitchFamily="34" charset="0"/>
                <a:cs typeface="Arial" panose="020B0604020202020204" pitchFamily="34" charset="0"/>
              </a:rPr>
              <a:t>Analysis and Reporting</a:t>
            </a:r>
          </a:p>
          <a:p>
            <a:pPr marL="0" indent="0">
              <a:buNone/>
            </a:pPr>
            <a:endParaRPr lang="en-GB" sz="2400" b="1"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Priority ranking based on the metrics and exercise outcome (top 4 concepts)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Outcome:  Recommendations to Army HQ</a:t>
            </a:r>
          </a:p>
          <a:p>
            <a:pPr lvl="1"/>
            <a:r>
              <a:rPr lang="en-GB" sz="1800" dirty="0">
                <a:latin typeface="Arial" panose="020B0604020202020204" pitchFamily="34" charset="0"/>
                <a:cs typeface="Arial" panose="020B0604020202020204" pitchFamily="34" charset="0"/>
              </a:rPr>
              <a:t>given wider context of industry investment </a:t>
            </a:r>
          </a:p>
          <a:p>
            <a:pPr lvl="1"/>
            <a:r>
              <a:rPr lang="en-GB" sz="1800" dirty="0">
                <a:latin typeface="Arial" panose="020B0604020202020204" pitchFamily="34" charset="0"/>
                <a:cs typeface="Arial" panose="020B0604020202020204" pitchFamily="34" charset="0"/>
              </a:rPr>
              <a:t>pointing to where MOD should act, spend money</a:t>
            </a:r>
          </a:p>
          <a:p>
            <a:pPr lvl="1"/>
            <a:r>
              <a:rPr lang="en-GB" sz="1800" dirty="0">
                <a:latin typeface="Arial" panose="020B0604020202020204" pitchFamily="34" charset="0"/>
                <a:cs typeface="Arial" panose="020B0604020202020204" pitchFamily="34" charset="0"/>
              </a:rPr>
              <a:t>proposed actions for the top concepts</a:t>
            </a:r>
          </a:p>
        </p:txBody>
      </p:sp>
      <p:pic>
        <p:nvPicPr>
          <p:cNvPr id="5" name="Picture 4">
            <a:extLst>
              <a:ext uri="{FF2B5EF4-FFF2-40B4-BE49-F238E27FC236}">
                <a16:creationId xmlns:a16="http://schemas.microsoft.com/office/drawing/2014/main" id="{DB6630DE-68AF-7BC7-2B9E-3C0E9F893985}"/>
              </a:ext>
            </a:extLst>
          </p:cNvPr>
          <p:cNvPicPr>
            <a:picLocks noChangeAspect="1"/>
          </p:cNvPicPr>
          <p:nvPr/>
        </p:nvPicPr>
        <p:blipFill>
          <a:blip r:embed="rId2"/>
          <a:stretch>
            <a:fillRect/>
          </a:stretch>
        </p:blipFill>
        <p:spPr>
          <a:xfrm>
            <a:off x="170121" y="3861048"/>
            <a:ext cx="1809591" cy="1008112"/>
          </a:xfrm>
          <a:prstGeom prst="rect">
            <a:avLst/>
          </a:prstGeom>
        </p:spPr>
      </p:pic>
    </p:spTree>
    <p:extLst>
      <p:ext uri="{BB962C8B-B14F-4D97-AF65-F5344CB8AC3E}">
        <p14:creationId xmlns:p14="http://schemas.microsoft.com/office/powerpoint/2010/main" val="2561118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2AC7F-2554-FA13-DBD7-E82A47F2A0C3}"/>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Post-Analysis &amp; Outcome</a:t>
            </a:r>
          </a:p>
        </p:txBody>
      </p:sp>
      <p:sp>
        <p:nvSpPr>
          <p:cNvPr id="3" name="Content Placeholder 2">
            <a:extLst>
              <a:ext uri="{FF2B5EF4-FFF2-40B4-BE49-F238E27FC236}">
                <a16:creationId xmlns:a16="http://schemas.microsoft.com/office/drawing/2014/main" id="{D94D337D-C2F7-716C-C7FA-9C2DF1B7414B}"/>
              </a:ext>
            </a:extLst>
          </p:cNvPr>
          <p:cNvSpPr>
            <a:spLocks noGrp="1"/>
          </p:cNvSpPr>
          <p:nvPr>
            <p:ph idx="1"/>
          </p:nvPr>
        </p:nvSpPr>
        <p:spPr>
          <a:xfrm>
            <a:off x="1089307" y="1016732"/>
            <a:ext cx="6965385" cy="4824536"/>
          </a:xfrm>
        </p:spPr>
        <p:txBody>
          <a:bodyPr>
            <a:normAutofit lnSpcReduction="10000"/>
          </a:bodyPr>
          <a:lstStyle/>
          <a:p>
            <a:pPr marL="457200" lvl="1" indent="0">
              <a:buNone/>
            </a:pPr>
            <a:endParaRPr lang="en-GB" sz="1600" dirty="0">
              <a:latin typeface="Arial" panose="020B0604020202020204" pitchFamily="34" charset="0"/>
              <a:cs typeface="Arial" panose="020B0604020202020204" pitchFamily="34" charset="0"/>
            </a:endParaRPr>
          </a:p>
          <a:p>
            <a:pPr marL="57150" indent="0">
              <a:buNone/>
            </a:pPr>
            <a:r>
              <a:rPr lang="en-GB" sz="2000" b="1" dirty="0">
                <a:latin typeface="Arial" panose="020B0604020202020204" pitchFamily="34" charset="0"/>
                <a:cs typeface="Arial" panose="020B0604020202020204" pitchFamily="34" charset="0"/>
              </a:rPr>
              <a:t>Observations</a:t>
            </a:r>
          </a:p>
          <a:p>
            <a:pPr marL="57150" indent="0">
              <a:buNone/>
            </a:pPr>
            <a:endParaRPr lang="en-GB" sz="2000" b="1" dirty="0">
              <a:latin typeface="Arial" panose="020B0604020202020204" pitchFamily="34" charset="0"/>
              <a:cs typeface="Arial" panose="020B0604020202020204" pitchFamily="34" charset="0"/>
            </a:endParaRPr>
          </a:p>
          <a:p>
            <a:pPr marL="400050"/>
            <a:r>
              <a:rPr lang="en-GB" sz="2000" b="1" dirty="0">
                <a:latin typeface="Arial" panose="020B0604020202020204" pitchFamily="34" charset="0"/>
                <a:cs typeface="Arial" panose="020B0604020202020204" pitchFamily="34" charset="0"/>
              </a:rPr>
              <a:t>TRIZ:  </a:t>
            </a:r>
            <a:r>
              <a:rPr lang="en-GB" sz="2000" dirty="0">
                <a:latin typeface="Arial" panose="020B0604020202020204" pitchFamily="34" charset="0"/>
                <a:cs typeface="Arial" panose="020B0604020202020204" pitchFamily="34" charset="0"/>
              </a:rPr>
              <a:t>useful ideas, mindset, for concept development</a:t>
            </a:r>
          </a:p>
          <a:p>
            <a:pPr marL="400050"/>
            <a:endParaRPr lang="en-GB" sz="2000" dirty="0">
              <a:latin typeface="Arial" panose="020B0604020202020204" pitchFamily="34" charset="0"/>
              <a:cs typeface="Arial" panose="020B0604020202020204" pitchFamily="34" charset="0"/>
            </a:endParaRPr>
          </a:p>
          <a:p>
            <a:pPr marL="400050"/>
            <a:r>
              <a:rPr lang="en-GB" sz="2000" b="1" dirty="0">
                <a:latin typeface="Arial" panose="020B0604020202020204" pitchFamily="34" charset="0"/>
                <a:cs typeface="Arial" panose="020B0604020202020204" pitchFamily="34" charset="0"/>
              </a:rPr>
              <a:t>Historical tasks and scenario: </a:t>
            </a:r>
            <a:r>
              <a:rPr lang="en-GB" sz="2000" dirty="0">
                <a:latin typeface="Arial" panose="020B0604020202020204" pitchFamily="34" charset="0"/>
                <a:cs typeface="Arial" panose="020B0604020202020204" pitchFamily="34" charset="0"/>
              </a:rPr>
              <a:t> excellent resources available including</a:t>
            </a:r>
          </a:p>
          <a:p>
            <a:pPr marL="400050"/>
            <a:endParaRPr lang="en-GB" sz="2000" dirty="0">
              <a:latin typeface="Arial" panose="020B0604020202020204" pitchFamily="34" charset="0"/>
              <a:cs typeface="Arial" panose="020B0604020202020204" pitchFamily="34" charset="0"/>
            </a:endParaRPr>
          </a:p>
          <a:p>
            <a:pPr marL="800100" lvl="1"/>
            <a:r>
              <a:rPr lang="en-GB" sz="1600" dirty="0">
                <a:latin typeface="Arial" panose="020B0604020202020204" pitchFamily="34" charset="0"/>
                <a:cs typeface="Arial" panose="020B0604020202020204" pitchFamily="34" charset="0"/>
              </a:rPr>
              <a:t>Map libraries hosted by University of Texas in Austin</a:t>
            </a:r>
          </a:p>
          <a:p>
            <a:pPr marL="800100" lvl="1"/>
            <a:r>
              <a:rPr lang="en-GB" sz="1600" dirty="0">
                <a:latin typeface="Arial" panose="020B0604020202020204" pitchFamily="34" charset="0"/>
                <a:cs typeface="Arial" panose="020B0604020202020204" pitchFamily="34" charset="0"/>
              </a:rPr>
              <a:t>Books</a:t>
            </a:r>
          </a:p>
          <a:p>
            <a:pPr marL="800100" lvl="1"/>
            <a:r>
              <a:rPr lang="en-GB" sz="1600" dirty="0">
                <a:latin typeface="Arial" panose="020B0604020202020204" pitchFamily="34" charset="0"/>
                <a:cs typeface="Arial" panose="020B0604020202020204" pitchFamily="34" charset="0"/>
              </a:rPr>
              <a:t>Forces.net, Imperial War Museum and other media</a:t>
            </a:r>
          </a:p>
          <a:p>
            <a:pPr marL="800100" lvl="1"/>
            <a:r>
              <a:rPr lang="en-GB" sz="1600" dirty="0">
                <a:latin typeface="Arial" panose="020B0604020202020204" pitchFamily="34" charset="0"/>
                <a:cs typeface="Arial" panose="020B0604020202020204" pitchFamily="34" charset="0"/>
              </a:rPr>
              <a:t>Contemporary Dstl experiences – support to Ops </a:t>
            </a:r>
          </a:p>
          <a:p>
            <a:pPr marL="400050"/>
            <a:endParaRPr lang="en-GB" sz="2000" dirty="0">
              <a:latin typeface="Arial" panose="020B0604020202020204" pitchFamily="34" charset="0"/>
              <a:cs typeface="Arial" panose="020B0604020202020204" pitchFamily="34" charset="0"/>
            </a:endParaRPr>
          </a:p>
          <a:p>
            <a:pPr marL="800100" lvl="1"/>
            <a:r>
              <a:rPr lang="en-GB" sz="1600" dirty="0">
                <a:latin typeface="Arial" panose="020B0604020202020204" pitchFamily="34" charset="0"/>
                <a:cs typeface="Arial" panose="020B0604020202020204" pitchFamily="34" charset="0"/>
              </a:rPr>
              <a:t>And facial hair in the British Army in early 90s…:  impressive, highly competitive environment.   </a:t>
            </a:r>
            <a:endParaRPr lang="en-GB" sz="2000" b="1" dirty="0">
              <a:latin typeface="Arial" panose="020B0604020202020204" pitchFamily="34" charset="0"/>
              <a:cs typeface="Arial" panose="020B0604020202020204" pitchFamily="34" charset="0"/>
            </a:endParaRPr>
          </a:p>
          <a:p>
            <a:pPr marL="457200" lvl="1" indent="0">
              <a:buNone/>
            </a:pP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6925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5B1951-3CF9-8A3F-458A-C90D268FD635}"/>
              </a:ext>
            </a:extLst>
          </p:cNvPr>
          <p:cNvPicPr>
            <a:picLocks noChangeAspect="1"/>
          </p:cNvPicPr>
          <p:nvPr/>
        </p:nvPicPr>
        <p:blipFill rotWithShape="1">
          <a:blip r:embed="rId3"/>
          <a:srcRect l="18102" r="17713"/>
          <a:stretch/>
        </p:blipFill>
        <p:spPr>
          <a:xfrm>
            <a:off x="1259632" y="1628800"/>
            <a:ext cx="6480720" cy="4669769"/>
          </a:xfrm>
          <a:prstGeom prst="rect">
            <a:avLst/>
          </a:prstGeom>
        </p:spPr>
      </p:pic>
      <p:sp>
        <p:nvSpPr>
          <p:cNvPr id="2" name="Title 1">
            <a:extLst>
              <a:ext uri="{FF2B5EF4-FFF2-40B4-BE49-F238E27FC236}">
                <a16:creationId xmlns:a16="http://schemas.microsoft.com/office/drawing/2014/main" id="{63637510-8B34-37A9-9E50-0D36F6D6EA3C}"/>
              </a:ext>
            </a:extLst>
          </p:cNvPr>
          <p:cNvSpPr>
            <a:spLocks noGrp="1"/>
          </p:cNvSpPr>
          <p:nvPr>
            <p:ph type="ctrTitle"/>
          </p:nvPr>
        </p:nvSpPr>
        <p:spPr>
          <a:xfrm>
            <a:off x="467544" y="908720"/>
            <a:ext cx="7772400" cy="650503"/>
          </a:xfrm>
        </p:spPr>
        <p:txBody>
          <a:bodyPr/>
          <a:lstStyle/>
          <a:p>
            <a:r>
              <a:rPr lang="en-GB" dirty="0">
                <a:latin typeface="Arial" panose="020B0604020202020204" pitchFamily="34" charset="0"/>
                <a:cs typeface="Arial" panose="020B0604020202020204" pitchFamily="34" charset="0"/>
              </a:rPr>
              <a:t>Questions</a:t>
            </a:r>
          </a:p>
        </p:txBody>
      </p:sp>
      <p:sp>
        <p:nvSpPr>
          <p:cNvPr id="3" name="TextBox 2">
            <a:extLst>
              <a:ext uri="{FF2B5EF4-FFF2-40B4-BE49-F238E27FC236}">
                <a16:creationId xmlns:a16="http://schemas.microsoft.com/office/drawing/2014/main" id="{204D4181-5FB8-629F-39B8-BAC687E85566}"/>
              </a:ext>
            </a:extLst>
          </p:cNvPr>
          <p:cNvSpPr txBox="1"/>
          <p:nvPr/>
        </p:nvSpPr>
        <p:spPr>
          <a:xfrm>
            <a:off x="0" y="6560077"/>
            <a:ext cx="4248760" cy="200055"/>
          </a:xfrm>
          <a:prstGeom prst="rect">
            <a:avLst/>
          </a:prstGeom>
          <a:noFill/>
        </p:spPr>
        <p:txBody>
          <a:bodyPr wrap="square">
            <a:spAutoFit/>
          </a:bodyPr>
          <a:lstStyle/>
          <a:p>
            <a:r>
              <a:rPr lang="en-GB" sz="700" dirty="0">
                <a:solidFill>
                  <a:schemeClr val="accent4"/>
                </a:solidFill>
                <a:hlinkClick r:id="rId4">
                  <a:extLst>
                    <a:ext uri="{A12FA001-AC4F-418D-AE19-62706E023703}">
                      <ahyp:hlinkClr xmlns:ahyp="http://schemas.microsoft.com/office/drawing/2018/hyperlinkcolor" xmlns="" val="tx"/>
                    </a:ext>
                  </a:extLst>
                </a:hlinkClick>
              </a:rPr>
              <a:t>11. Bosnian War: The Road To </a:t>
            </a:r>
            <a:r>
              <a:rPr lang="en-GB" sz="700" dirty="0" err="1">
                <a:solidFill>
                  <a:schemeClr val="accent4"/>
                </a:solidFill>
                <a:hlinkClick r:id="rId4">
                  <a:extLst>
                    <a:ext uri="{A12FA001-AC4F-418D-AE19-62706E023703}">
                      <ahyp:hlinkClr xmlns:ahyp="http://schemas.microsoft.com/office/drawing/2018/hyperlinkcolor" xmlns="" val="tx"/>
                    </a:ext>
                  </a:extLst>
                </a:hlinkClick>
              </a:rPr>
              <a:t>Vitez</a:t>
            </a:r>
            <a:r>
              <a:rPr lang="en-GB" sz="700" dirty="0">
                <a:solidFill>
                  <a:schemeClr val="accent4"/>
                </a:solidFill>
                <a:hlinkClick r:id="rId4">
                  <a:extLst>
                    <a:ext uri="{A12FA001-AC4F-418D-AE19-62706E023703}">
                      <ahyp:hlinkClr xmlns:ahyp="http://schemas.microsoft.com/office/drawing/2018/hyperlinkcolor" xmlns="" val="tx"/>
                    </a:ext>
                  </a:extLst>
                </a:hlinkClick>
              </a:rPr>
              <a:t> (forces.net)</a:t>
            </a:r>
            <a:r>
              <a:rPr lang="en-GB" sz="700" dirty="0">
                <a:solidFill>
                  <a:schemeClr val="accent4"/>
                </a:solidFill>
              </a:rPr>
              <a:t>  (30 min documentary from 1992/1993)</a:t>
            </a:r>
          </a:p>
        </p:txBody>
      </p:sp>
    </p:spTree>
    <p:extLst>
      <p:ext uri="{BB962C8B-B14F-4D97-AF65-F5344CB8AC3E}">
        <p14:creationId xmlns:p14="http://schemas.microsoft.com/office/powerpoint/2010/main" val="2594132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6102-9E34-C527-CB2D-9E383D3CDA76}"/>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A01E8200-82E1-B609-290E-B969218FAD5C}"/>
              </a:ext>
            </a:extLst>
          </p:cNvPr>
          <p:cNvSpPr>
            <a:spLocks noGrp="1"/>
          </p:cNvSpPr>
          <p:nvPr>
            <p:ph idx="1"/>
          </p:nvPr>
        </p:nvSpPr>
        <p:spPr>
          <a:xfrm>
            <a:off x="467544" y="1196752"/>
            <a:ext cx="8435280" cy="4853136"/>
          </a:xfrm>
        </p:spPr>
        <p:txBody>
          <a:bodyPr>
            <a:normAutofit fontScale="92500" lnSpcReduction="20000"/>
          </a:bodyPr>
          <a:lstStyle/>
          <a:p>
            <a:pPr marL="514350" indent="-514350">
              <a:buFont typeface="+mj-lt"/>
              <a:buAutoNum type="arabicPeriod"/>
            </a:pPr>
            <a:r>
              <a:rPr lang="en-GB" sz="1600" dirty="0"/>
              <a:t>Title image,  C fleet vehicle  </a:t>
            </a:r>
            <a:r>
              <a:rPr lang="en-GB" sz="1600" dirty="0">
                <a:hlinkClick r:id="rId2"/>
              </a:rPr>
              <a:t>https://www.defenceimagery.mod.uk/Home/Search?Query=45169800.jpg&amp;Type=Filename</a:t>
            </a:r>
            <a:endParaRPr lang="en-GB" sz="1600" dirty="0"/>
          </a:p>
          <a:p>
            <a:pPr marL="514350" indent="-514350">
              <a:buFont typeface="+mj-lt"/>
              <a:buAutoNum type="arabicPeriod"/>
            </a:pPr>
            <a:r>
              <a:rPr lang="en-GB" sz="1600" dirty="0"/>
              <a:t>Force Support Engineering task  - simple illustration of sand bag filling and fortification construction </a:t>
            </a:r>
            <a:r>
              <a:rPr lang="en-GB" sz="1600" dirty="0">
                <a:hlinkClick r:id="rId3"/>
              </a:rPr>
              <a:t>https://www.defenceimagery.mod.uk/Home/Search?Query=440630.jpg&amp;Type=Filename</a:t>
            </a:r>
            <a:endParaRPr lang="en-GB" sz="1600" dirty="0"/>
          </a:p>
          <a:p>
            <a:pPr marL="514350" indent="-514350">
              <a:buFont typeface="+mj-lt"/>
              <a:buAutoNum type="arabicPeriod"/>
            </a:pPr>
            <a:r>
              <a:rPr lang="en-GB" sz="1600" dirty="0"/>
              <a:t>Force Support task  - simple illustration of route construction or maintenance </a:t>
            </a:r>
            <a:r>
              <a:rPr lang="en-GB" sz="1600" dirty="0">
                <a:hlinkClick r:id="rId4"/>
              </a:rPr>
              <a:t>https://www.defenceimagery.mod.uk/Home/Search?Query=JIAG-OFFICIAL-20220110-OPROC-32ENG-108%20-003.jpg&amp;Type=Filename</a:t>
            </a:r>
            <a:endParaRPr lang="en-GB" sz="1600" dirty="0"/>
          </a:p>
          <a:p>
            <a:pPr marL="514350" indent="-514350">
              <a:buFont typeface="+mj-lt"/>
              <a:buAutoNum type="arabicPeriod"/>
            </a:pPr>
            <a:r>
              <a:rPr lang="en-GB" sz="1600" dirty="0"/>
              <a:t>Wikipedia TRIZ overview </a:t>
            </a:r>
            <a:r>
              <a:rPr lang="en-GB" sz="1600" dirty="0">
                <a:hlinkClick r:id="rId5"/>
              </a:rPr>
              <a:t>https://en.wikipedia.org/wiki/TRIZ</a:t>
            </a:r>
            <a:endParaRPr lang="en-GB" sz="1600" dirty="0"/>
          </a:p>
          <a:p>
            <a:pPr marL="514350" indent="-514350">
              <a:buFont typeface="+mj-lt"/>
              <a:buAutoNum type="arabicPeriod"/>
            </a:pPr>
            <a:r>
              <a:rPr lang="en-GB" sz="1600" dirty="0"/>
              <a:t>Defence Wargaming Handbook </a:t>
            </a:r>
            <a:r>
              <a:rPr lang="en-GB" sz="1600" dirty="0">
                <a:hlinkClick r:id="rId6"/>
              </a:rPr>
              <a:t>https://www.gov.uk/government/publications/defence-wargaming-handbook</a:t>
            </a:r>
            <a:endParaRPr lang="en-GB" sz="1600" dirty="0"/>
          </a:p>
          <a:p>
            <a:pPr marL="514350" indent="-514350">
              <a:buFont typeface="+mj-lt"/>
              <a:buAutoNum type="arabicPeriod"/>
            </a:pPr>
            <a:r>
              <a:rPr lang="en-GB" sz="1600" dirty="0"/>
              <a:t>Force Support task - Defence Imagery (mod.uk) AKR-20221003-342-Ex Austere Wolf-0161.jpg</a:t>
            </a:r>
          </a:p>
          <a:p>
            <a:pPr marL="514350" indent="-514350">
              <a:buFont typeface="+mj-lt"/>
              <a:buAutoNum type="arabicPeriod"/>
            </a:pPr>
            <a:r>
              <a:rPr lang="en-GB" sz="1600" dirty="0"/>
              <a:t>Former Yugoslavia Topographic Maps - Perry-</a:t>
            </a:r>
            <a:r>
              <a:rPr lang="en-GB" sz="1600" dirty="0" err="1"/>
              <a:t>Castañeda</a:t>
            </a:r>
            <a:r>
              <a:rPr lang="en-GB" sz="1600" dirty="0"/>
              <a:t> Map Collection - UT Library Online (utexas.edu) </a:t>
            </a:r>
            <a:r>
              <a:rPr lang="en-GB" sz="1600" dirty="0">
                <a:hlinkClick r:id="rId7"/>
              </a:rPr>
              <a:t>https://maps.lib.utexas.edu/maps/topo/former_yugoslavia/zenica-bosnia_and_herzegovina-50k-2683ii-1996.pdf</a:t>
            </a:r>
            <a:endParaRPr lang="en-GB" sz="1600" dirty="0"/>
          </a:p>
          <a:p>
            <a:pPr marL="514350" indent="-514350">
              <a:buFont typeface="+mj-lt"/>
              <a:buAutoNum type="arabicPeriod"/>
            </a:pPr>
            <a:r>
              <a:rPr lang="en-GB" sz="1600" dirty="0"/>
              <a:t>Imperial War Museum photograph collection </a:t>
            </a:r>
            <a:r>
              <a:rPr lang="en-GB" sz="1600" dirty="0">
                <a:hlinkClick r:id="rId8"/>
              </a:rPr>
              <a:t>https://www.iwm.org.uk/history/25-photos-from-the-bosnian-war-of-1992-1995</a:t>
            </a:r>
            <a:endParaRPr lang="en-GB" sz="1600" dirty="0"/>
          </a:p>
          <a:p>
            <a:pPr marL="514350" indent="-514350">
              <a:buFont typeface="+mj-lt"/>
              <a:buAutoNum type="arabicPeriod"/>
            </a:pPr>
            <a:r>
              <a:rPr lang="en-GB" sz="1600" dirty="0"/>
              <a:t>Overview map of UNPROFOR deployment </a:t>
            </a:r>
            <a:r>
              <a:rPr lang="en-GB" sz="1600" dirty="0">
                <a:hlinkClick r:id="rId9"/>
              </a:rPr>
              <a:t>https://upload.wikimedia.org/wikipedia/commons/d/d8/UNPROFOR_1995.jpg</a:t>
            </a:r>
            <a:endParaRPr lang="en-GB" sz="1600" dirty="0"/>
          </a:p>
          <a:p>
            <a:pPr marL="514350" indent="-514350">
              <a:buFont typeface="+mj-lt"/>
              <a:buAutoNum type="arabicPeriod"/>
            </a:pPr>
            <a:r>
              <a:rPr lang="en-GB" sz="1600" dirty="0"/>
              <a:t>Books:  “The Muslim-Croat Civil War in Bosnia, A Military History, 1992-1994” , Charles R. Schrader. </a:t>
            </a:r>
          </a:p>
          <a:p>
            <a:pPr marL="514350" indent="-514350">
              <a:buFont typeface="+mj-lt"/>
              <a:buAutoNum type="arabicPeriod"/>
            </a:pPr>
            <a:r>
              <a:rPr lang="en-GB" sz="1600" dirty="0"/>
              <a:t>Contemporary video:  Forces.net documentary  (30 min from 1992/1993) </a:t>
            </a:r>
            <a:r>
              <a:rPr lang="en-GB" sz="1600" dirty="0">
                <a:hlinkClick r:id="rId10"/>
              </a:rPr>
              <a:t>https://www.forces.net/services/tri-service/bosnian-war-road-vitez</a:t>
            </a:r>
            <a:endParaRPr lang="en-GB" sz="1600" dirty="0"/>
          </a:p>
          <a:p>
            <a:pPr marL="514350" indent="-514350">
              <a:buFont typeface="+mj-lt"/>
              <a:buAutoNum type="arabicPeriod"/>
            </a:pPr>
            <a:r>
              <a:rPr lang="en-GB" sz="1600" dirty="0"/>
              <a:t>Dstl:  deployable analyst contemporary sketches  (not shareable)</a:t>
            </a:r>
          </a:p>
          <a:p>
            <a:pPr marL="0" indent="0">
              <a:buNone/>
            </a:pPr>
            <a:endParaRPr lang="en-GB" sz="1600" dirty="0"/>
          </a:p>
          <a:p>
            <a:pPr marL="0" indent="0">
              <a:buNone/>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a:p>
            <a:pPr marL="514350" indent="-514350">
              <a:buFont typeface="+mj-lt"/>
              <a:buAutoNum type="arabicPeriod"/>
            </a:pPr>
            <a:endParaRPr lang="en-GB" sz="1600" dirty="0"/>
          </a:p>
        </p:txBody>
      </p:sp>
    </p:spTree>
    <p:extLst>
      <p:ext uri="{BB962C8B-B14F-4D97-AF65-F5344CB8AC3E}">
        <p14:creationId xmlns:p14="http://schemas.microsoft.com/office/powerpoint/2010/main" val="2912306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57B6F-15E4-670C-59C4-96911ACC323F}"/>
              </a:ext>
            </a:extLst>
          </p:cNvPr>
          <p:cNvSpPr>
            <a:spLocks noGrp="1"/>
          </p:cNvSpPr>
          <p:nvPr>
            <p:ph type="ctrTitle"/>
          </p:nvPr>
        </p:nvSpPr>
        <p:spPr>
          <a:xfrm>
            <a:off x="685800" y="2888940"/>
            <a:ext cx="7772400" cy="1080120"/>
          </a:xfrm>
        </p:spPr>
        <p:txBody>
          <a:bodyPr/>
          <a:lstStyle/>
          <a:p>
            <a:r>
              <a:rPr lang="en-GB" sz="5400" dirty="0">
                <a:latin typeface="Arial" panose="020B0604020202020204" pitchFamily="34" charset="0"/>
                <a:cs typeface="Arial" panose="020B0604020202020204" pitchFamily="34" charset="0"/>
              </a:rPr>
              <a:t>Requirement</a:t>
            </a:r>
          </a:p>
        </p:txBody>
      </p:sp>
    </p:spTree>
    <p:extLst>
      <p:ext uri="{BB962C8B-B14F-4D97-AF65-F5344CB8AC3E}">
        <p14:creationId xmlns:p14="http://schemas.microsoft.com/office/powerpoint/2010/main" val="1728658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72FC-BA78-2F1C-D408-3ECDE4B924E9}"/>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Overview of Requirement</a:t>
            </a:r>
          </a:p>
        </p:txBody>
      </p:sp>
      <p:sp>
        <p:nvSpPr>
          <p:cNvPr id="4" name="TextBox 3">
            <a:extLst>
              <a:ext uri="{FF2B5EF4-FFF2-40B4-BE49-F238E27FC236}">
                <a16:creationId xmlns:a16="http://schemas.microsoft.com/office/drawing/2014/main" id="{12C7B6D4-8CCE-1E4E-758D-2B8DABF7408E}"/>
              </a:ext>
            </a:extLst>
          </p:cNvPr>
          <p:cNvSpPr txBox="1"/>
          <p:nvPr/>
        </p:nvSpPr>
        <p:spPr>
          <a:xfrm>
            <a:off x="539552" y="2132856"/>
            <a:ext cx="8147248" cy="3046988"/>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Arke were tasked with </a:t>
            </a:r>
            <a:r>
              <a:rPr lang="en-GB" sz="2400" b="1" dirty="0">
                <a:latin typeface="Arial" panose="020B0604020202020204" pitchFamily="34" charset="0"/>
                <a:cs typeface="Arial" panose="020B0604020202020204" pitchFamily="34" charset="0"/>
              </a:rPr>
              <a:t>identifying</a:t>
            </a:r>
            <a:r>
              <a:rPr lang="en-GB" sz="2400" dirty="0">
                <a:latin typeface="Arial" panose="020B0604020202020204" pitchFamily="34" charset="0"/>
                <a:cs typeface="Arial" panose="020B0604020202020204" pitchFamily="34" charset="0"/>
              </a:rPr>
              <a:t> and </a:t>
            </a:r>
            <a:r>
              <a:rPr lang="en-GB" sz="2400" b="1" dirty="0">
                <a:latin typeface="Arial" panose="020B0604020202020204" pitchFamily="34" charset="0"/>
                <a:cs typeface="Arial" panose="020B0604020202020204" pitchFamily="34" charset="0"/>
              </a:rPr>
              <a:t>recommending</a:t>
            </a:r>
            <a:r>
              <a:rPr lang="en-GB" sz="2400" dirty="0">
                <a:latin typeface="Arial" panose="020B0604020202020204" pitchFamily="34" charset="0"/>
                <a:cs typeface="Arial" panose="020B0604020202020204" pitchFamily="34" charset="0"/>
              </a:rPr>
              <a:t> areas for investment by MOD for </a:t>
            </a:r>
            <a:r>
              <a:rPr lang="en-GB" sz="2400" b="1" dirty="0">
                <a:latin typeface="Arial" panose="020B0604020202020204" pitchFamily="34" charset="0"/>
                <a:cs typeface="Arial" panose="020B0604020202020204" pitchFamily="34" charset="0"/>
              </a:rPr>
              <a:t>exploitation of Autonomy and Automation </a:t>
            </a:r>
            <a:r>
              <a:rPr lang="en-GB" sz="2400" dirty="0">
                <a:latin typeface="Arial" panose="020B0604020202020204" pitchFamily="34" charset="0"/>
                <a:cs typeface="Arial" panose="020B0604020202020204" pitchFamily="34" charset="0"/>
              </a:rPr>
              <a:t>technologies within </a:t>
            </a:r>
            <a:r>
              <a:rPr lang="en-GB" sz="2400" b="1" dirty="0">
                <a:latin typeface="Arial" panose="020B0604020202020204" pitchFamily="34" charset="0"/>
                <a:cs typeface="Arial" panose="020B0604020202020204" pitchFamily="34" charset="0"/>
              </a:rPr>
              <a:t>Force Support </a:t>
            </a:r>
            <a:r>
              <a:rPr lang="en-GB" sz="2400" dirty="0">
                <a:latin typeface="Arial" panose="020B0604020202020204" pitchFamily="34" charset="0"/>
                <a:cs typeface="Arial" panose="020B0604020202020204" pitchFamily="34" charset="0"/>
              </a:rPr>
              <a:t>Engineer Regiments.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Concepts should be generated against specific engineering tasks and assessed through a TTX or wargame</a:t>
            </a:r>
          </a:p>
        </p:txBody>
      </p:sp>
    </p:spTree>
    <p:extLst>
      <p:ext uri="{BB962C8B-B14F-4D97-AF65-F5344CB8AC3E}">
        <p14:creationId xmlns:p14="http://schemas.microsoft.com/office/powerpoint/2010/main" val="941203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632F-4F24-BADA-EEA3-6CEA2C1B215B}"/>
              </a:ext>
            </a:extLst>
          </p:cNvPr>
          <p:cNvSpPr>
            <a:spLocks noGrp="1"/>
          </p:cNvSpPr>
          <p:nvPr>
            <p:ph type="ctrTitle"/>
          </p:nvPr>
        </p:nvSpPr>
        <p:spPr>
          <a:xfrm>
            <a:off x="685800" y="2923728"/>
            <a:ext cx="7772400" cy="1010543"/>
          </a:xfrm>
        </p:spPr>
        <p:txBody>
          <a:bodyPr/>
          <a:lstStyle/>
          <a:p>
            <a:r>
              <a:rPr lang="en-GB" sz="5400" dirty="0">
                <a:latin typeface="Arial" panose="020B0604020202020204" pitchFamily="34" charset="0"/>
                <a:cs typeface="Arial" panose="020B0604020202020204" pitchFamily="34" charset="0"/>
              </a:rPr>
              <a:t>Background</a:t>
            </a:r>
          </a:p>
        </p:txBody>
      </p:sp>
    </p:spTree>
    <p:extLst>
      <p:ext uri="{BB962C8B-B14F-4D97-AF65-F5344CB8AC3E}">
        <p14:creationId xmlns:p14="http://schemas.microsoft.com/office/powerpoint/2010/main" val="4157478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ABB3-9315-6DEC-6F8E-1DB90D5E0080}"/>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Force Support Engineers</a:t>
            </a:r>
          </a:p>
        </p:txBody>
      </p:sp>
      <p:sp>
        <p:nvSpPr>
          <p:cNvPr id="4" name="TextBox 3">
            <a:extLst>
              <a:ext uri="{FF2B5EF4-FFF2-40B4-BE49-F238E27FC236}">
                <a16:creationId xmlns:a16="http://schemas.microsoft.com/office/drawing/2014/main" id="{E6385415-1D4F-2292-5C03-AF674F0815C0}"/>
              </a:ext>
            </a:extLst>
          </p:cNvPr>
          <p:cNvSpPr txBox="1"/>
          <p:nvPr/>
        </p:nvSpPr>
        <p:spPr>
          <a:xfrm>
            <a:off x="3995936" y="1556792"/>
            <a:ext cx="4897052" cy="4524315"/>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Study was to target FS Engineer Regiments</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They conduct a wide array of civil and traditional military engineering tasks</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 down selected sub-set of tasks chosen for greatest applicability to the problem and reduce duplication of effort from other studies</a:t>
            </a:r>
          </a:p>
        </p:txBody>
      </p:sp>
      <p:pic>
        <p:nvPicPr>
          <p:cNvPr id="5" name="Picture 4" descr="A group of soldiers in military uniforms&#10;&#10;Description automatically generated">
            <a:extLst>
              <a:ext uri="{FF2B5EF4-FFF2-40B4-BE49-F238E27FC236}">
                <a16:creationId xmlns:a16="http://schemas.microsoft.com/office/drawing/2014/main" id="{962B972A-BDFC-B88A-44FF-C2E5979C6A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269" y="2379775"/>
            <a:ext cx="3775699" cy="2520280"/>
          </a:xfrm>
          <a:prstGeom prst="rect">
            <a:avLst/>
          </a:prstGeom>
        </p:spPr>
      </p:pic>
      <p:sp>
        <p:nvSpPr>
          <p:cNvPr id="6" name="TextBox 5">
            <a:extLst>
              <a:ext uri="{FF2B5EF4-FFF2-40B4-BE49-F238E27FC236}">
                <a16:creationId xmlns:a16="http://schemas.microsoft.com/office/drawing/2014/main" id="{9DF3B985-30E9-EFD2-E793-89DDBA86F9F7}"/>
              </a:ext>
            </a:extLst>
          </p:cNvPr>
          <p:cNvSpPr txBox="1"/>
          <p:nvPr/>
        </p:nvSpPr>
        <p:spPr>
          <a:xfrm>
            <a:off x="22980" y="6545481"/>
            <a:ext cx="4572000" cy="200055"/>
          </a:xfrm>
          <a:prstGeom prst="rect">
            <a:avLst/>
          </a:prstGeom>
          <a:noFill/>
        </p:spPr>
        <p:txBody>
          <a:bodyPr wrap="square" rtlCol="0">
            <a:spAutoFit/>
          </a:bodyPr>
          <a:lstStyle/>
          <a:p>
            <a:r>
              <a:rPr lang="en-GB" sz="700" dirty="0">
                <a:solidFill>
                  <a:schemeClr val="accent4"/>
                </a:solidFill>
              </a:rPr>
              <a:t>2. https://www.defenceimagery.mod.uk/Home/Search?Query=440630.jpg&amp;Type=Filename</a:t>
            </a:r>
          </a:p>
        </p:txBody>
      </p:sp>
    </p:spTree>
    <p:extLst>
      <p:ext uri="{BB962C8B-B14F-4D97-AF65-F5344CB8AC3E}">
        <p14:creationId xmlns:p14="http://schemas.microsoft.com/office/powerpoint/2010/main" val="2734059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5CF0E-5698-14FE-591E-9C515AEF1897}"/>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Utility of A&amp;A in FS</a:t>
            </a:r>
          </a:p>
        </p:txBody>
      </p:sp>
      <p:sp>
        <p:nvSpPr>
          <p:cNvPr id="4" name="Content Placeholder 2">
            <a:extLst>
              <a:ext uri="{FF2B5EF4-FFF2-40B4-BE49-F238E27FC236}">
                <a16:creationId xmlns:a16="http://schemas.microsoft.com/office/drawing/2014/main" id="{D2A5C1EE-9D13-3F30-9CC8-71B0D277BB4B}"/>
              </a:ext>
            </a:extLst>
          </p:cNvPr>
          <p:cNvSpPr>
            <a:spLocks noGrp="1"/>
          </p:cNvSpPr>
          <p:nvPr>
            <p:ph idx="1"/>
          </p:nvPr>
        </p:nvSpPr>
        <p:spPr>
          <a:xfrm>
            <a:off x="457200" y="1052736"/>
            <a:ext cx="8291264" cy="4968552"/>
          </a:xfrm>
        </p:spPr>
        <p:txBody>
          <a:bodyPr>
            <a:normAutofit/>
          </a:bodyPr>
          <a:lstStyle/>
          <a:p>
            <a:r>
              <a:rPr lang="en-GB" sz="2800" dirty="0">
                <a:latin typeface="Arial" panose="020B0604020202020204" pitchFamily="34" charset="0"/>
                <a:cs typeface="Arial" panose="020B0604020202020204" pitchFamily="34" charset="0"/>
              </a:rPr>
              <a:t>A&amp;A is being explored across a range of defence roles currently</a:t>
            </a:r>
          </a:p>
          <a:p>
            <a:r>
              <a:rPr lang="en-GB" sz="2800" dirty="0">
                <a:latin typeface="Arial" panose="020B0604020202020204" pitchFamily="34" charset="0"/>
                <a:cs typeface="Arial" panose="020B0604020202020204" pitchFamily="34" charset="0"/>
              </a:rPr>
              <a:t>Some relevant and appropriate, others not so</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FS Engineer tasks are typically:</a:t>
            </a:r>
          </a:p>
          <a:p>
            <a:pPr lvl="1"/>
            <a:r>
              <a:rPr lang="en-GB" sz="2400" dirty="0">
                <a:latin typeface="Arial" panose="020B0604020202020204" pitchFamily="34" charset="0"/>
                <a:cs typeface="Arial" panose="020B0604020202020204" pitchFamily="34" charset="0"/>
              </a:rPr>
              <a:t>Well defined</a:t>
            </a:r>
          </a:p>
          <a:p>
            <a:pPr lvl="1"/>
            <a:r>
              <a:rPr lang="en-GB" sz="2400" dirty="0">
                <a:latin typeface="Arial" panose="020B0604020202020204" pitchFamily="34" charset="0"/>
                <a:cs typeface="Arial" panose="020B0604020202020204" pitchFamily="34" charset="0"/>
              </a:rPr>
              <a:t>Prescriptive</a:t>
            </a:r>
          </a:p>
          <a:p>
            <a:pPr lvl="1"/>
            <a:r>
              <a:rPr lang="en-GB" sz="2400" dirty="0">
                <a:latin typeface="Arial" panose="020B0604020202020204" pitchFamily="34" charset="0"/>
                <a:cs typeface="Arial" panose="020B0604020202020204" pitchFamily="34" charset="0"/>
              </a:rPr>
              <a:t>Repetitive </a:t>
            </a:r>
          </a:p>
          <a:p>
            <a:pPr lvl="1"/>
            <a:r>
              <a:rPr lang="en-GB" sz="2400" dirty="0">
                <a:latin typeface="Arial" panose="020B0604020202020204" pitchFamily="34" charset="0"/>
                <a:cs typeface="Arial" panose="020B0604020202020204" pitchFamily="34" charset="0"/>
              </a:rPr>
              <a:t>Conducted in comparatively benign environments </a:t>
            </a:r>
            <a:r>
              <a:rPr lang="en-GB" sz="2000" i="1" dirty="0">
                <a:latin typeface="Arial" panose="020B0604020202020204" pitchFamily="34" charset="0"/>
                <a:cs typeface="Arial" panose="020B0604020202020204" pitchFamily="34" charset="0"/>
              </a:rPr>
              <a:t>(compared to Armoured Engineers)</a:t>
            </a:r>
          </a:p>
        </p:txBody>
      </p:sp>
    </p:spTree>
    <p:extLst>
      <p:ext uri="{BB962C8B-B14F-4D97-AF65-F5344CB8AC3E}">
        <p14:creationId xmlns:p14="http://schemas.microsoft.com/office/powerpoint/2010/main" val="445297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DA4E4-5EAF-FF4C-1F6F-71F7A775B903}"/>
              </a:ext>
            </a:extLst>
          </p:cNvPr>
          <p:cNvSpPr>
            <a:spLocks noGrp="1"/>
          </p:cNvSpPr>
          <p:nvPr>
            <p:ph type="title"/>
          </p:nvPr>
        </p:nvSpPr>
        <p:spPr/>
        <p:txBody>
          <a:bodyPr/>
          <a:lstStyle/>
          <a:p>
            <a:r>
              <a:rPr lang="en-GB" dirty="0"/>
              <a:t>Task Refinement &amp; Data Capture</a:t>
            </a:r>
          </a:p>
        </p:txBody>
      </p:sp>
      <p:sp>
        <p:nvSpPr>
          <p:cNvPr id="4" name="TextBox 3">
            <a:extLst>
              <a:ext uri="{FF2B5EF4-FFF2-40B4-BE49-F238E27FC236}">
                <a16:creationId xmlns:a16="http://schemas.microsoft.com/office/drawing/2014/main" id="{D8043239-5614-0269-3533-5EDF162C45A9}"/>
              </a:ext>
            </a:extLst>
          </p:cNvPr>
          <p:cNvSpPr txBox="1"/>
          <p:nvPr/>
        </p:nvSpPr>
        <p:spPr>
          <a:xfrm>
            <a:off x="4207336" y="1423898"/>
            <a:ext cx="4936664" cy="1877437"/>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Prioritised Tasks</a:t>
            </a:r>
          </a:p>
          <a:p>
            <a:pPr marL="742950" lvl="1"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Securing Ground Lines of Communication</a:t>
            </a:r>
          </a:p>
          <a:p>
            <a:pPr marL="742950" lvl="1"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General Support Bridging </a:t>
            </a:r>
          </a:p>
          <a:p>
            <a:pPr marL="742950" lvl="1"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Rail Recce &amp; Maintenance </a:t>
            </a:r>
          </a:p>
          <a:p>
            <a:pPr marL="742950" lvl="1"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SPOD Entry</a:t>
            </a:r>
          </a:p>
          <a:p>
            <a:pPr marL="742950" lvl="1"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Engineer Logistics</a:t>
            </a:r>
          </a:p>
          <a:p>
            <a:pPr marL="742950" lvl="1"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Air &amp; Aviation</a:t>
            </a:r>
          </a:p>
        </p:txBody>
      </p:sp>
      <p:sp>
        <p:nvSpPr>
          <p:cNvPr id="6" name="TextBox 5">
            <a:extLst>
              <a:ext uri="{FF2B5EF4-FFF2-40B4-BE49-F238E27FC236}">
                <a16:creationId xmlns:a16="http://schemas.microsoft.com/office/drawing/2014/main" id="{A7A08134-785C-1CBE-AB7E-3EF9EA937CF7}"/>
              </a:ext>
            </a:extLst>
          </p:cNvPr>
          <p:cNvSpPr txBox="1"/>
          <p:nvPr/>
        </p:nvSpPr>
        <p:spPr>
          <a:xfrm>
            <a:off x="539552" y="4122946"/>
            <a:ext cx="7759774" cy="1754326"/>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Review of previous OA</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Review of RE Training Publications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Engagement with RE Officers and Soldiers, covering both training and operations</a:t>
            </a:r>
          </a:p>
        </p:txBody>
      </p:sp>
      <p:sp>
        <p:nvSpPr>
          <p:cNvPr id="3" name="TextBox 2">
            <a:extLst>
              <a:ext uri="{FF2B5EF4-FFF2-40B4-BE49-F238E27FC236}">
                <a16:creationId xmlns:a16="http://schemas.microsoft.com/office/drawing/2014/main" id="{C3D71EED-6B92-731D-95A7-BBA67DDB2535}"/>
              </a:ext>
            </a:extLst>
          </p:cNvPr>
          <p:cNvSpPr txBox="1"/>
          <p:nvPr/>
        </p:nvSpPr>
        <p:spPr>
          <a:xfrm>
            <a:off x="0" y="6467635"/>
            <a:ext cx="4536505" cy="307777"/>
          </a:xfrm>
          <a:prstGeom prst="rect">
            <a:avLst/>
          </a:prstGeom>
          <a:noFill/>
        </p:spPr>
        <p:txBody>
          <a:bodyPr wrap="square" rtlCol="0">
            <a:spAutoFit/>
          </a:bodyPr>
          <a:lstStyle/>
          <a:p>
            <a:r>
              <a:rPr lang="en-GB" sz="700" dirty="0">
                <a:solidFill>
                  <a:schemeClr val="accent4"/>
                </a:solidFill>
              </a:rPr>
              <a:t>3. https://www.defenceimagery.mod.uk/Home/Search?Query=JIAG-OFFICIAL-20220110-OPROC-32ENG-108%20-003.jpg&amp;Type=Filename</a:t>
            </a:r>
          </a:p>
        </p:txBody>
      </p:sp>
      <p:pic>
        <p:nvPicPr>
          <p:cNvPr id="7" name="Picture 6" descr="A group of soldiers in military uniforms&#10;&#10;Description automatically generated">
            <a:extLst>
              <a:ext uri="{FF2B5EF4-FFF2-40B4-BE49-F238E27FC236}">
                <a16:creationId xmlns:a16="http://schemas.microsoft.com/office/drawing/2014/main" id="{3902288E-A702-F345-6BA0-89E5077AAF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208003"/>
            <a:ext cx="3924737" cy="2619762"/>
          </a:xfrm>
          <a:prstGeom prst="rect">
            <a:avLst/>
          </a:prstGeom>
        </p:spPr>
      </p:pic>
    </p:spTree>
    <p:extLst>
      <p:ext uri="{BB962C8B-B14F-4D97-AF65-F5344CB8AC3E}">
        <p14:creationId xmlns:p14="http://schemas.microsoft.com/office/powerpoint/2010/main" val="50368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3A0CF-43A7-76B4-9AA2-ECC878397EBD}"/>
              </a:ext>
            </a:extLst>
          </p:cNvPr>
          <p:cNvSpPr>
            <a:spLocks noGrp="1"/>
          </p:cNvSpPr>
          <p:nvPr>
            <p:ph type="ctrTitle"/>
          </p:nvPr>
        </p:nvSpPr>
        <p:spPr>
          <a:xfrm>
            <a:off x="685800" y="2959732"/>
            <a:ext cx="7772400" cy="938535"/>
          </a:xfrm>
        </p:spPr>
        <p:txBody>
          <a:bodyPr/>
          <a:lstStyle/>
          <a:p>
            <a:r>
              <a:rPr lang="en-GB" dirty="0">
                <a:latin typeface="Arial" panose="020B0604020202020204" pitchFamily="34" charset="0"/>
                <a:cs typeface="Arial" panose="020B0604020202020204" pitchFamily="34" charset="0"/>
              </a:rPr>
              <a:t>TRIZ Approach</a:t>
            </a:r>
          </a:p>
        </p:txBody>
      </p:sp>
    </p:spTree>
    <p:extLst>
      <p:ext uri="{BB962C8B-B14F-4D97-AF65-F5344CB8AC3E}">
        <p14:creationId xmlns:p14="http://schemas.microsoft.com/office/powerpoint/2010/main" val="1071047882"/>
      </p:ext>
    </p:extLst>
  </p:cSld>
  <p:clrMapOvr>
    <a:masterClrMapping/>
  </p:clrMapOvr>
</p:sld>
</file>

<file path=ppt/theme/theme1.xml><?xml version="1.0" encoding="utf-8"?>
<a:theme xmlns:a="http://schemas.openxmlformats.org/drawingml/2006/main" name="Office Theme">
  <a:themeElements>
    <a:clrScheme name="Arke Ltd 2018">
      <a:dk1>
        <a:srgbClr val="303030"/>
      </a:dk1>
      <a:lt1>
        <a:sysClr val="window" lastClr="FFFFFF"/>
      </a:lt1>
      <a:dk2>
        <a:srgbClr val="7C8069"/>
      </a:dk2>
      <a:lt2>
        <a:srgbClr val="EAEAD5"/>
      </a:lt2>
      <a:accent1>
        <a:srgbClr val="303030"/>
      </a:accent1>
      <a:accent2>
        <a:srgbClr val="7C8069"/>
      </a:accent2>
      <a:accent3>
        <a:srgbClr val="CBCB96"/>
      </a:accent3>
      <a:accent4>
        <a:srgbClr val="C3D69B"/>
      </a:accent4>
      <a:accent5>
        <a:srgbClr val="FAC08F"/>
      </a:accent5>
      <a:accent6>
        <a:srgbClr val="DBE5F1"/>
      </a:accent6>
      <a:hlink>
        <a:srgbClr val="D99694"/>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13AAEDA-9725-4DEC-AEF8-F4F82A24FCE8}" vid="{F3235BDB-9DD2-44BB-96AB-ED994EC6F9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FD830101578E48AB83FC3C63FF1C79" ma:contentTypeVersion="19" ma:contentTypeDescription="Create a new document." ma:contentTypeScope="" ma:versionID="334a0b33cdb16be051394098a22f45c1">
  <xsd:schema xmlns:xsd="http://www.w3.org/2001/XMLSchema" xmlns:xs="http://www.w3.org/2001/XMLSchema" xmlns:p="http://schemas.microsoft.com/office/2006/metadata/properties" xmlns:ns2="532c7276-519e-4dfd-877f-a0b6e71f99d4" xmlns:ns3="4583d217-e6e7-4bd8-b25a-c1564e3c1da3" targetNamespace="http://schemas.microsoft.com/office/2006/metadata/properties" ma:root="true" ma:fieldsID="e29b1cdacb195f903eea44524ea65cef" ns2:_="" ns3:_="">
    <xsd:import namespace="532c7276-519e-4dfd-877f-a0b6e71f99d4"/>
    <xsd:import namespace="4583d217-e6e7-4bd8-b25a-c1564e3c1da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element ref="ns2:MediaServiceLocation"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2c7276-519e-4dfd-877f-a0b6e71f99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a6db2ca-7152-4b93-a332-f277b680db3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83d217-e6e7-4bd8-b25a-c1564e3c1da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4da2942-1f22-429b-ab72-b8decbdd8506}" ma:internalName="TaxCatchAll" ma:showField="CatchAllData" ma:web="4583d217-e6e7-4bd8-b25a-c1564e3c1d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1862F8-2C2A-4CC2-AB8D-24C9EB1D7A45}"/>
</file>

<file path=customXml/itemProps2.xml><?xml version="1.0" encoding="utf-8"?>
<ds:datastoreItem xmlns:ds="http://schemas.openxmlformats.org/officeDocument/2006/customXml" ds:itemID="{BD9FEA72-B6EF-4990-AAA1-586E6DA9E85B}"/>
</file>

<file path=docProps/app.xml><?xml version="1.0" encoding="utf-8"?>
<Properties xmlns="http://schemas.openxmlformats.org/officeDocument/2006/extended-properties" xmlns:vt="http://schemas.openxmlformats.org/officeDocument/2006/docPropsVTypes">
  <Template>Arke Presentation Template</Template>
  <TotalTime>4630</TotalTime>
  <Words>1468</Words>
  <Application>Microsoft Office PowerPoint</Application>
  <PresentationFormat>On-screen Show (4:3)</PresentationFormat>
  <Paragraphs>234</Paragraphs>
  <Slides>25</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CatholicSchoolGirls Intl BB</vt:lpstr>
      <vt:lpstr>Gautami</vt:lpstr>
      <vt:lpstr>Libre Franklin</vt:lpstr>
      <vt:lpstr>Tahoma</vt:lpstr>
      <vt:lpstr>Office Theme</vt:lpstr>
      <vt:lpstr>PowerPoint Presentation</vt:lpstr>
      <vt:lpstr>Agenda</vt:lpstr>
      <vt:lpstr>Requirement</vt:lpstr>
      <vt:lpstr>Overview of Requirement</vt:lpstr>
      <vt:lpstr>Background</vt:lpstr>
      <vt:lpstr>Force Support Engineers</vt:lpstr>
      <vt:lpstr>Utility of A&amp;A in FS</vt:lpstr>
      <vt:lpstr>Task Refinement &amp; Data Capture</vt:lpstr>
      <vt:lpstr>TRIZ Approach</vt:lpstr>
      <vt:lpstr>TRIZ</vt:lpstr>
      <vt:lpstr>Approach</vt:lpstr>
      <vt:lpstr>Solution Example</vt:lpstr>
      <vt:lpstr>Concept Generation</vt:lpstr>
      <vt:lpstr>War Game - Design &amp; Develop</vt:lpstr>
      <vt:lpstr>War Game - Design &amp; Develop</vt:lpstr>
      <vt:lpstr>Sources</vt:lpstr>
      <vt:lpstr>War Game – snapshot</vt:lpstr>
      <vt:lpstr>War Game – snapshot</vt:lpstr>
      <vt:lpstr>War Game – snapshot</vt:lpstr>
      <vt:lpstr>Seminar Exercise</vt:lpstr>
      <vt:lpstr>Outcome</vt:lpstr>
      <vt:lpstr>Post-Analysis &amp; Outcome</vt:lpstr>
      <vt:lpstr>Post-Analysis &amp; Outcome</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Smith</dc:creator>
  <cp:lastModifiedBy>Lecture</cp:lastModifiedBy>
  <cp:revision>43</cp:revision>
  <cp:lastPrinted>2017-12-01T14:59:04Z</cp:lastPrinted>
  <dcterms:created xsi:type="dcterms:W3CDTF">2023-07-04T14:26:59Z</dcterms:created>
  <dcterms:modified xsi:type="dcterms:W3CDTF">2023-07-18T07:19:41Z</dcterms:modified>
</cp:coreProperties>
</file>