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38" r:id="rId2"/>
    <p:sldId id="519" r:id="rId3"/>
    <p:sldId id="528" r:id="rId4"/>
    <p:sldId id="529" r:id="rId5"/>
    <p:sldId id="540" r:id="rId6"/>
    <p:sldId id="510" r:id="rId7"/>
    <p:sldId id="541" r:id="rId8"/>
    <p:sldId id="542" r:id="rId9"/>
    <p:sldId id="532" r:id="rId10"/>
    <p:sldId id="543" r:id="rId11"/>
    <p:sldId id="2145708087" r:id="rId12"/>
    <p:sldId id="288" r:id="rId13"/>
    <p:sldId id="289" r:id="rId14"/>
    <p:sldId id="838841081" r:id="rId15"/>
    <p:sldId id="269" r:id="rId16"/>
    <p:sldId id="2147379481" r:id="rId17"/>
    <p:sldId id="545" r:id="rId18"/>
    <p:sldId id="534" r:id="rId19"/>
    <p:sldId id="520" r:id="rId20"/>
    <p:sldId id="522" r:id="rId21"/>
  </p:sldIdLst>
  <p:sldSz cx="9906000" cy="6858000" type="A4"/>
  <p:notesSz cx="6854825" cy="9750425"/>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DFC8F80-D5FB-482F-87F4-ABBF75B4ACF3}">
          <p14:sldIdLst>
            <p14:sldId id="538"/>
            <p14:sldId id="519"/>
            <p14:sldId id="528"/>
            <p14:sldId id="529"/>
            <p14:sldId id="540"/>
            <p14:sldId id="510"/>
            <p14:sldId id="541"/>
            <p14:sldId id="542"/>
            <p14:sldId id="532"/>
            <p14:sldId id="543"/>
            <p14:sldId id="2145708087"/>
            <p14:sldId id="288"/>
            <p14:sldId id="289"/>
            <p14:sldId id="838841081"/>
            <p14:sldId id="269"/>
            <p14:sldId id="2147379481"/>
            <p14:sldId id="545"/>
            <p14:sldId id="534"/>
            <p14:sldId id="520"/>
            <p14:sldId id="52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66"/>
    <a:srgbClr val="E9EBF5"/>
    <a:srgbClr val="009900"/>
    <a:srgbClr val="FF0000"/>
    <a:srgbClr val="FFCC00"/>
    <a:srgbClr val="71C8EF"/>
    <a:srgbClr val="0000FF"/>
    <a:srgbClr val="FF00FF"/>
    <a:srgbClr val="362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1" autoAdjust="0"/>
    <p:restoredTop sz="93792" autoAdjust="0"/>
  </p:normalViewPr>
  <p:slideViewPr>
    <p:cSldViewPr snapToGrid="0">
      <p:cViewPr varScale="1">
        <p:scale>
          <a:sx n="85" d="100"/>
          <a:sy n="85" d="100"/>
        </p:scale>
        <p:origin x="807" y="48"/>
      </p:cViewPr>
      <p:guideLst>
        <p:guide orient="horz" pos="2160"/>
        <p:guide pos="3120"/>
      </p:guideLst>
    </p:cSldViewPr>
  </p:slideViewPr>
  <p:outlineViewPr>
    <p:cViewPr>
      <p:scale>
        <a:sx n="33" d="100"/>
        <a:sy n="33" d="100"/>
      </p:scale>
      <p:origin x="0" y="-256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275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GB" altLang="en-US"/>
          </a:p>
        </p:txBody>
      </p:sp>
      <p:sp>
        <p:nvSpPr>
          <p:cNvPr id="197635" name="Rectangle 3"/>
          <p:cNvSpPr>
            <a:spLocks noGrp="1" noChangeArrowheads="1"/>
          </p:cNvSpPr>
          <p:nvPr>
            <p:ph type="dt" sz="quarter" idx="1"/>
          </p:nvPr>
        </p:nvSpPr>
        <p:spPr bwMode="auto">
          <a:xfrm>
            <a:off x="3883025"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GB" altLang="en-US"/>
          </a:p>
        </p:txBody>
      </p:sp>
      <p:sp>
        <p:nvSpPr>
          <p:cNvPr id="197636" name="Rectangle 4"/>
          <p:cNvSpPr>
            <a:spLocks noGrp="1" noChangeArrowheads="1"/>
          </p:cNvSpPr>
          <p:nvPr>
            <p:ph type="ftr" sz="quarter" idx="2"/>
          </p:nvPr>
        </p:nvSpPr>
        <p:spPr bwMode="auto">
          <a:xfrm>
            <a:off x="0"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GB" altLang="en-US"/>
          </a:p>
        </p:txBody>
      </p:sp>
      <p:sp>
        <p:nvSpPr>
          <p:cNvPr id="197637" name="Rectangle 5"/>
          <p:cNvSpPr>
            <a:spLocks noGrp="1" noChangeArrowheads="1"/>
          </p:cNvSpPr>
          <p:nvPr>
            <p:ph type="sldNum" sz="quarter" idx="3"/>
          </p:nvPr>
        </p:nvSpPr>
        <p:spPr bwMode="auto">
          <a:xfrm>
            <a:off x="3883025"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D052AB0D-44FD-45B4-8DE3-903303913314}" type="slidenum">
              <a:rPr lang="en-GB" altLang="en-US"/>
              <a:pPr/>
              <a:t>‹#›</a:t>
            </a:fld>
            <a:endParaRPr lang="en-GB" altLang="en-US"/>
          </a:p>
        </p:txBody>
      </p:sp>
    </p:spTree>
    <p:extLst>
      <p:ext uri="{BB962C8B-B14F-4D97-AF65-F5344CB8AC3E}">
        <p14:creationId xmlns:p14="http://schemas.microsoft.com/office/powerpoint/2010/main" val="308001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GB" altLang="en-US"/>
          </a:p>
        </p:txBody>
      </p:sp>
      <p:sp>
        <p:nvSpPr>
          <p:cNvPr id="198659" name="Rectangle 3"/>
          <p:cNvSpPr>
            <a:spLocks noGrp="1" noChangeArrowheads="1"/>
          </p:cNvSpPr>
          <p:nvPr>
            <p:ph type="dt" idx="1"/>
          </p:nvPr>
        </p:nvSpPr>
        <p:spPr bwMode="auto">
          <a:xfrm>
            <a:off x="3883025"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GB" altLang="en-US"/>
          </a:p>
        </p:txBody>
      </p:sp>
      <p:sp>
        <p:nvSpPr>
          <p:cNvPr id="198660" name="Rectangle 4"/>
          <p:cNvSpPr>
            <a:spLocks noGrp="1" noRot="1" noChangeAspect="1" noChangeArrowheads="1" noTextEdit="1"/>
          </p:cNvSpPr>
          <p:nvPr>
            <p:ph type="sldImg" idx="2"/>
          </p:nvPr>
        </p:nvSpPr>
        <p:spPr bwMode="auto">
          <a:xfrm>
            <a:off x="785813" y="731838"/>
            <a:ext cx="5283200" cy="36560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8661" name="Rectangle 5"/>
          <p:cNvSpPr>
            <a:spLocks noGrp="1" noChangeArrowheads="1"/>
          </p:cNvSpPr>
          <p:nvPr>
            <p:ph type="body" sz="quarter" idx="3"/>
          </p:nvPr>
        </p:nvSpPr>
        <p:spPr bwMode="auto">
          <a:xfrm>
            <a:off x="685800" y="4630738"/>
            <a:ext cx="548322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98662" name="Rectangle 6"/>
          <p:cNvSpPr>
            <a:spLocks noGrp="1" noChangeArrowheads="1"/>
          </p:cNvSpPr>
          <p:nvPr>
            <p:ph type="ftr" sz="quarter" idx="4"/>
          </p:nvPr>
        </p:nvSpPr>
        <p:spPr bwMode="auto">
          <a:xfrm>
            <a:off x="0"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GB" altLang="en-US"/>
          </a:p>
        </p:txBody>
      </p:sp>
      <p:sp>
        <p:nvSpPr>
          <p:cNvPr id="198663" name="Rectangle 7"/>
          <p:cNvSpPr>
            <a:spLocks noGrp="1" noChangeArrowheads="1"/>
          </p:cNvSpPr>
          <p:nvPr>
            <p:ph type="sldNum" sz="quarter" idx="5"/>
          </p:nvPr>
        </p:nvSpPr>
        <p:spPr bwMode="auto">
          <a:xfrm>
            <a:off x="3883025"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6FBF8006-6A47-47EF-89A6-256A21050080}" type="slidenum">
              <a:rPr lang="en-GB" altLang="en-US"/>
              <a:pPr/>
              <a:t>‹#›</a:t>
            </a:fld>
            <a:endParaRPr lang="en-GB" altLang="en-US"/>
          </a:p>
        </p:txBody>
      </p:sp>
    </p:spTree>
    <p:extLst>
      <p:ext uri="{BB962C8B-B14F-4D97-AF65-F5344CB8AC3E}">
        <p14:creationId xmlns:p14="http://schemas.microsoft.com/office/powerpoint/2010/main" val="12732283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925638"/>
            <a:ext cx="7505700" cy="51958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2963BA-5ABE-440E-9A8B-2759A7D1B98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11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1900"/>
            <a:ext cx="4803775" cy="3325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660475-7260-45CB-96FC-00BB16380432}" type="slidenum">
              <a:rPr lang="en-GB" smtClean="0"/>
              <a:t>15</a:t>
            </a:fld>
            <a:endParaRPr lang="en-GB"/>
          </a:p>
        </p:txBody>
      </p:sp>
    </p:spTree>
    <p:extLst>
      <p:ext uri="{BB962C8B-B14F-4D97-AF65-F5344CB8AC3E}">
        <p14:creationId xmlns:p14="http://schemas.microsoft.com/office/powerpoint/2010/main" val="1607784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2950" y="2130425"/>
            <a:ext cx="8420100" cy="1470025"/>
          </a:xfrm>
        </p:spPr>
        <p:txBody>
          <a:bodyPr anchor="ctr"/>
          <a:lstStyle>
            <a:lvl1pPr>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pPr lvl="0"/>
            <a:r>
              <a:rPr lang="en-GB" altLang="en-US" noProof="0"/>
              <a:t>Click to edit Master subtitle style</a:t>
            </a:r>
          </a:p>
        </p:txBody>
      </p:sp>
      <p:sp>
        <p:nvSpPr>
          <p:cNvPr id="10" name="Line 6"/>
          <p:cNvSpPr>
            <a:spLocks noChangeShapeType="1"/>
          </p:cNvSpPr>
          <p:nvPr userDrawn="1"/>
        </p:nvSpPr>
        <p:spPr bwMode="auto">
          <a:xfrm>
            <a:off x="336652" y="6444589"/>
            <a:ext cx="9360000" cy="0"/>
          </a:xfrm>
          <a:prstGeom prst="line">
            <a:avLst/>
          </a:prstGeom>
          <a:noFill/>
          <a:ln w="1905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8" name="Picture 7">
            <a:extLst>
              <a:ext uri="{FF2B5EF4-FFF2-40B4-BE49-F238E27FC236}">
                <a16:creationId xmlns:a16="http://schemas.microsoft.com/office/drawing/2014/main" id="{2581233C-81BE-4DAB-8C1A-F8082F7B14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652" y="6508483"/>
            <a:ext cx="1681316" cy="2545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1441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83500" y="274638"/>
            <a:ext cx="2022475"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1611313" y="274638"/>
            <a:ext cx="5919787"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48351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731" y="1301752"/>
            <a:ext cx="9355226" cy="4746625"/>
          </a:xfrm>
          <a:prstGeom prst="rect">
            <a:avLst/>
          </a:prstGeom>
        </p:spPr>
        <p:txBody>
          <a:bodyPr lIns="0" tIns="0" rIns="0" bIns="0">
            <a:noAutofit/>
          </a:bodyPr>
          <a:lstStyle>
            <a:lvl1pPr marL="146250" indent="-146250">
              <a:lnSpc>
                <a:spcPct val="100000"/>
              </a:lnSpc>
              <a:spcBef>
                <a:spcPts val="975"/>
              </a:spcBef>
              <a:spcAft>
                <a:spcPts val="0"/>
              </a:spcAft>
              <a:buClr>
                <a:schemeClr val="tx1"/>
              </a:buClr>
              <a:buFont typeface="Arial" charset="0"/>
              <a:buChar char="•"/>
              <a:tabLst/>
              <a:defRPr sz="1463" b="0" i="0">
                <a:solidFill>
                  <a:srgbClr val="002744"/>
                </a:solidFill>
                <a:latin typeface="+mn-lt"/>
                <a:ea typeface="Arial" charset="0"/>
                <a:cs typeface="Arial" charset="0"/>
              </a:defRPr>
            </a:lvl1pPr>
            <a:lvl2pPr marL="292500" indent="-146250">
              <a:lnSpc>
                <a:spcPct val="100000"/>
              </a:lnSpc>
              <a:spcBef>
                <a:spcPts val="81"/>
              </a:spcBef>
              <a:spcAft>
                <a:spcPts val="122"/>
              </a:spcAft>
              <a:buFont typeface=".HelveticaNeueDeskInterface-Regular" charset="0"/>
              <a:buChar char="–"/>
              <a:tabLst/>
              <a:defRPr sz="1300" b="0" i="0">
                <a:solidFill>
                  <a:schemeClr val="tx2"/>
                </a:solidFill>
                <a:latin typeface="+mn-lt"/>
                <a:ea typeface="Arial" charset="0"/>
                <a:cs typeface="Arial" charset="0"/>
              </a:defRPr>
            </a:lvl2pPr>
            <a:lvl3pPr marL="438750" indent="-146250">
              <a:lnSpc>
                <a:spcPct val="100000"/>
              </a:lnSpc>
              <a:spcBef>
                <a:spcPts val="81"/>
              </a:spcBef>
              <a:spcAft>
                <a:spcPts val="122"/>
              </a:spcAft>
              <a:buClr>
                <a:schemeClr val="tx1"/>
              </a:buClr>
              <a:buFont typeface=".HelveticaNeueDeskInterface-Regular" charset="0"/>
              <a:buChar char="–"/>
              <a:tabLst/>
              <a:defRPr sz="1138" b="0" i="0">
                <a:solidFill>
                  <a:schemeClr val="tx2"/>
                </a:solidFill>
                <a:latin typeface="+mn-lt"/>
                <a:ea typeface="Arial" charset="0"/>
                <a:cs typeface="Arial" charset="0"/>
              </a:defRPr>
            </a:lvl3pPr>
            <a:lvl4pPr marL="585000" indent="-146250">
              <a:lnSpc>
                <a:spcPct val="100000"/>
              </a:lnSpc>
              <a:spcBef>
                <a:spcPts val="81"/>
              </a:spcBef>
              <a:spcAft>
                <a:spcPts val="122"/>
              </a:spcAft>
              <a:buClr>
                <a:schemeClr val="tx1"/>
              </a:buClr>
              <a:buFont typeface=".HelveticaNeueDeskInterface-Regular" charset="0"/>
              <a:buChar char="–"/>
              <a:tabLst/>
              <a:defRPr sz="975" b="0" i="0" baseline="0">
                <a:solidFill>
                  <a:srgbClr val="000000"/>
                </a:solidFill>
                <a:latin typeface="+mn-lt"/>
                <a:ea typeface="Arial" charset="0"/>
                <a:cs typeface="Arial" charset="0"/>
              </a:defRPr>
            </a:lvl4pPr>
            <a:lvl5pPr marL="731250" indent="-146250">
              <a:lnSpc>
                <a:spcPct val="100000"/>
              </a:lnSpc>
              <a:spcBef>
                <a:spcPts val="81"/>
              </a:spcBef>
              <a:spcAft>
                <a:spcPts val="122"/>
              </a:spcAft>
              <a:buClr>
                <a:schemeClr val="tx1"/>
              </a:buClr>
              <a:buFont typeface=".HelveticaNeueDeskInterface-Regular" charset="0"/>
              <a:buChar char="–"/>
              <a:tabLst/>
              <a:defRPr sz="813" b="0" i="0">
                <a:solidFill>
                  <a:srgbClr val="000000"/>
                </a:solidFill>
                <a:latin typeface="+mn-lt"/>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266992" y="532438"/>
            <a:ext cx="9350807" cy="511245"/>
          </a:xfrm>
          <a:prstGeom prst="rect">
            <a:avLst/>
          </a:prstGeom>
        </p:spPr>
        <p:txBody>
          <a:bodyPr vert="horz" lIns="0" tIns="0" rIns="0" bIns="0" rtlCol="0" anchor="b" anchorCtr="0">
            <a:normAutofit/>
          </a:bodyPr>
          <a:lstStyle/>
          <a:p>
            <a:r>
              <a:rPr lang="en-US" noProof="0" dirty="0"/>
              <a:t>Click to edit Master title style</a:t>
            </a:r>
            <a:endParaRPr lang="en-GB" noProof="0" dirty="0"/>
          </a:p>
        </p:txBody>
      </p:sp>
      <p:sp>
        <p:nvSpPr>
          <p:cNvPr id="7" name="Slide Number Placeholder 3"/>
          <p:cNvSpPr>
            <a:spLocks noGrp="1"/>
          </p:cNvSpPr>
          <p:nvPr>
            <p:ph type="sldNum" sz="quarter" idx="12"/>
          </p:nvPr>
        </p:nvSpPr>
        <p:spPr>
          <a:xfrm>
            <a:off x="277875" y="6402878"/>
            <a:ext cx="234000" cy="180000"/>
          </a:xfrm>
        </p:spPr>
        <p:txBody>
          <a:bodyPr/>
          <a:lstStyle/>
          <a:p>
            <a:fld id="{8241729C-7B44-6A45-8DC5-F1B5D819486E}" type="slidenum">
              <a:rPr lang="en-US" smtClean="0"/>
              <a:pPr/>
              <a:t>‹#›</a:t>
            </a:fld>
            <a:endParaRPr lang="en-US"/>
          </a:p>
        </p:txBody>
      </p:sp>
    </p:spTree>
    <p:extLst>
      <p:ext uri="{BB962C8B-B14F-4D97-AF65-F5344CB8AC3E}">
        <p14:creationId xmlns:p14="http://schemas.microsoft.com/office/powerpoint/2010/main" val="347863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JEF">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3995ED00-596E-4D1A-B4E6-21240A28D5DE}"/>
              </a:ext>
            </a:extLst>
          </p:cNvPr>
          <p:cNvSpPr>
            <a:spLocks noGrp="1"/>
          </p:cNvSpPr>
          <p:nvPr>
            <p:ph type="title"/>
          </p:nvPr>
        </p:nvSpPr>
        <p:spPr>
          <a:xfrm>
            <a:off x="445770" y="257868"/>
            <a:ext cx="9013265" cy="73654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5" name="Text Placeholder 2">
            <a:extLst>
              <a:ext uri="{FF2B5EF4-FFF2-40B4-BE49-F238E27FC236}">
                <a16:creationId xmlns:a16="http://schemas.microsoft.com/office/drawing/2014/main" id="{4CE47C40-4693-470B-81D6-26AF2585CB4B}"/>
              </a:ext>
            </a:extLst>
          </p:cNvPr>
          <p:cNvSpPr>
            <a:spLocks noGrp="1"/>
          </p:cNvSpPr>
          <p:nvPr>
            <p:ph idx="1"/>
          </p:nvPr>
        </p:nvSpPr>
        <p:spPr>
          <a:xfrm>
            <a:off x="445770" y="968375"/>
            <a:ext cx="9013264" cy="495514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802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274638"/>
            <a:ext cx="7757652" cy="777875"/>
          </a:xfrm>
        </p:spPr>
        <p:txBody>
          <a:bodyPr/>
          <a:lstStyle/>
          <a:p>
            <a:r>
              <a:rPr lang="en-GB"/>
              <a:t>Click to edit Master title style</a:t>
            </a:r>
            <a:endParaRPr lang="en-GB" dirty="0"/>
          </a:p>
        </p:txBody>
      </p:sp>
      <p:sp>
        <p:nvSpPr>
          <p:cNvPr id="3" name="Content Placeholder 2"/>
          <p:cNvSpPr>
            <a:spLocks noGrp="1"/>
          </p:cNvSpPr>
          <p:nvPr>
            <p:ph idx="1"/>
          </p:nvPr>
        </p:nvSpPr>
        <p:spPr>
          <a:xfrm>
            <a:off x="304800" y="1125538"/>
            <a:ext cx="9401175" cy="5176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2190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62510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1611313" y="1125538"/>
            <a:ext cx="397033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734050" y="1125538"/>
            <a:ext cx="3971925"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2278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022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68205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80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61488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31482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74638"/>
            <a:ext cx="94011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GB" altLang="en-US" dirty="0"/>
          </a:p>
        </p:txBody>
      </p:sp>
      <p:sp>
        <p:nvSpPr>
          <p:cNvPr id="1027" name="Rectangle 3"/>
          <p:cNvSpPr>
            <a:spLocks noGrp="1" noChangeArrowheads="1"/>
          </p:cNvSpPr>
          <p:nvPr>
            <p:ph type="body" idx="1"/>
          </p:nvPr>
        </p:nvSpPr>
        <p:spPr bwMode="auto">
          <a:xfrm>
            <a:off x="304800" y="1125538"/>
            <a:ext cx="94011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GB" altLang="en-US" dirty="0"/>
          </a:p>
        </p:txBody>
      </p:sp>
      <p:sp>
        <p:nvSpPr>
          <p:cNvPr id="1038" name="Text Box 14"/>
          <p:cNvSpPr txBox="1">
            <a:spLocks noChangeArrowheads="1"/>
          </p:cNvSpPr>
          <p:nvPr userDrawn="1"/>
        </p:nvSpPr>
        <p:spPr bwMode="auto">
          <a:xfrm>
            <a:off x="7137400" y="6490791"/>
            <a:ext cx="2647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000" i="1"/>
              <a:t>Page </a:t>
            </a:r>
            <a:fld id="{AA315395-0544-4E8D-A13C-EEAA80EA8C98}" type="slidenum">
              <a:rPr lang="en-GB" altLang="en-US" sz="1000" i="1"/>
              <a:pPr algn="r"/>
              <a:t>‹#›</a:t>
            </a:fld>
            <a:endParaRPr lang="en-GB" altLang="en-US" sz="1000" i="1"/>
          </a:p>
        </p:txBody>
      </p:sp>
      <p:sp>
        <p:nvSpPr>
          <p:cNvPr id="8" name="Line 6"/>
          <p:cNvSpPr>
            <a:spLocks noChangeShapeType="1"/>
          </p:cNvSpPr>
          <p:nvPr userDrawn="1"/>
        </p:nvSpPr>
        <p:spPr bwMode="auto">
          <a:xfrm>
            <a:off x="336652" y="6444589"/>
            <a:ext cx="9360000" cy="0"/>
          </a:xfrm>
          <a:prstGeom prst="line">
            <a:avLst/>
          </a:prstGeom>
          <a:noFill/>
          <a:ln w="1905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6"/>
          <p:cNvSpPr>
            <a:spLocks noChangeShapeType="1"/>
          </p:cNvSpPr>
          <p:nvPr userDrawn="1"/>
        </p:nvSpPr>
        <p:spPr bwMode="auto">
          <a:xfrm>
            <a:off x="336652" y="1095581"/>
            <a:ext cx="9360000" cy="0"/>
          </a:xfrm>
          <a:prstGeom prst="line">
            <a:avLst/>
          </a:prstGeom>
          <a:noFill/>
          <a:ln w="1905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a:extLst>
              <a:ext uri="{FF2B5EF4-FFF2-40B4-BE49-F238E27FC236}">
                <a16:creationId xmlns:a16="http://schemas.microsoft.com/office/drawing/2014/main" id="{1E1C87D5-87BC-413C-A7A4-CA9759702769}"/>
              </a:ext>
            </a:extLst>
          </p:cNvPr>
          <p:cNvSpPr txBox="1"/>
          <p:nvPr userDrawn="1"/>
        </p:nvSpPr>
        <p:spPr>
          <a:xfrm>
            <a:off x="3824748" y="6482223"/>
            <a:ext cx="2311851" cy="261610"/>
          </a:xfrm>
          <a:prstGeom prst="rect">
            <a:avLst/>
          </a:prstGeom>
          <a:noFill/>
        </p:spPr>
        <p:txBody>
          <a:bodyPr wrap="none" rtlCol="0">
            <a:spAutoFit/>
          </a:bodyPr>
          <a:lstStyle/>
          <a:p>
            <a:r>
              <a:rPr lang="en-GB" sz="1100" dirty="0"/>
              <a:t>COMMERCIAL IN CONFIDENCE</a:t>
            </a:r>
          </a:p>
        </p:txBody>
      </p:sp>
      <p:pic>
        <p:nvPicPr>
          <p:cNvPr id="4" name="Picture 3">
            <a:extLst>
              <a:ext uri="{FF2B5EF4-FFF2-40B4-BE49-F238E27FC236}">
                <a16:creationId xmlns:a16="http://schemas.microsoft.com/office/drawing/2014/main" id="{58BC2062-FB8F-4E8F-89BE-F7E7A4C699F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6652" y="6508483"/>
            <a:ext cx="1681316" cy="2545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2000" b="1">
          <a:solidFill>
            <a:srgbClr val="002060"/>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000" b="1">
          <a:solidFill>
            <a:schemeClr val="tx1"/>
          </a:solidFill>
          <a:latin typeface="Arial" charset="0"/>
        </a:defRPr>
      </a:lvl2pPr>
      <a:lvl3pPr algn="l" rtl="0" eaLnBrk="1" fontAlgn="base" hangingPunct="1">
        <a:spcBef>
          <a:spcPct val="0"/>
        </a:spcBef>
        <a:spcAft>
          <a:spcPct val="0"/>
        </a:spcAft>
        <a:defRPr sz="2000" b="1">
          <a:solidFill>
            <a:schemeClr val="tx1"/>
          </a:solidFill>
          <a:latin typeface="Arial" charset="0"/>
        </a:defRPr>
      </a:lvl3pPr>
      <a:lvl4pPr algn="l" rtl="0" eaLnBrk="1" fontAlgn="base" hangingPunct="1">
        <a:spcBef>
          <a:spcPct val="0"/>
        </a:spcBef>
        <a:spcAft>
          <a:spcPct val="0"/>
        </a:spcAft>
        <a:defRPr sz="2000" b="1">
          <a:solidFill>
            <a:schemeClr val="tx1"/>
          </a:solidFill>
          <a:latin typeface="Arial" charset="0"/>
        </a:defRPr>
      </a:lvl4pPr>
      <a:lvl5pPr algn="l" rtl="0" eaLnBrk="1" fontAlgn="base" hangingPunct="1">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180975" indent="-180975" algn="l" rtl="0" eaLnBrk="1" fontAlgn="base" hangingPunct="1">
        <a:spcBef>
          <a:spcPct val="0"/>
        </a:spcBef>
        <a:spcAft>
          <a:spcPct val="0"/>
        </a:spcAft>
        <a:buChar char="•"/>
        <a:defRPr sz="1600">
          <a:solidFill>
            <a:schemeClr val="tx1">
              <a:lumMod val="75000"/>
              <a:lumOff val="25000"/>
            </a:schemeClr>
          </a:solidFill>
          <a:latin typeface="Calibri" panose="020F0502020204030204" pitchFamily="34" charset="0"/>
          <a:ea typeface="+mn-ea"/>
          <a:cs typeface="Calibri" panose="020F0502020204030204" pitchFamily="34" charset="0"/>
        </a:defRPr>
      </a:lvl1pPr>
      <a:lvl2pPr marL="541338" indent="-180975" algn="l" rtl="0" eaLnBrk="1" fontAlgn="base" hangingPunct="1">
        <a:spcBef>
          <a:spcPct val="0"/>
        </a:spcBef>
        <a:spcAft>
          <a:spcPct val="0"/>
        </a:spcAft>
        <a:buChar char="–"/>
        <a:defRPr sz="1600">
          <a:solidFill>
            <a:schemeClr val="tx1">
              <a:lumMod val="75000"/>
              <a:lumOff val="25000"/>
            </a:schemeClr>
          </a:solidFill>
          <a:latin typeface="Calibri" panose="020F0502020204030204" pitchFamily="34" charset="0"/>
          <a:cs typeface="Calibri" panose="020F0502020204030204" pitchFamily="34" charset="0"/>
        </a:defRPr>
      </a:lvl2pPr>
      <a:lvl3pPr marL="901700" indent="-180975" algn="l" rtl="0" eaLnBrk="1" fontAlgn="base" hangingPunct="1">
        <a:spcBef>
          <a:spcPct val="0"/>
        </a:spcBef>
        <a:spcAft>
          <a:spcPct val="0"/>
        </a:spcAft>
        <a:buChar char="•"/>
        <a:defRPr sz="1600">
          <a:solidFill>
            <a:schemeClr val="tx1">
              <a:lumMod val="75000"/>
              <a:lumOff val="25000"/>
            </a:schemeClr>
          </a:solidFill>
          <a:latin typeface="Calibri" panose="020F0502020204030204" pitchFamily="34" charset="0"/>
          <a:cs typeface="Calibri" panose="020F0502020204030204" pitchFamily="34" charset="0"/>
        </a:defRPr>
      </a:lvl3pPr>
      <a:lvl4pPr marL="1262063" indent="-180975" algn="l" rtl="0" eaLnBrk="1" fontAlgn="base" hangingPunct="1">
        <a:spcBef>
          <a:spcPct val="0"/>
        </a:spcBef>
        <a:spcAft>
          <a:spcPct val="0"/>
        </a:spcAft>
        <a:buChar char="–"/>
        <a:defRPr sz="1600">
          <a:solidFill>
            <a:schemeClr val="tx1">
              <a:lumMod val="75000"/>
              <a:lumOff val="25000"/>
            </a:schemeClr>
          </a:solidFill>
          <a:latin typeface="Calibri" panose="020F0502020204030204" pitchFamily="34" charset="0"/>
          <a:cs typeface="Calibri" panose="020F0502020204030204" pitchFamily="34" charset="0"/>
        </a:defRPr>
      </a:lvl4pPr>
      <a:lvl5pPr marL="1609725" indent="-168275" algn="l" rtl="0" eaLnBrk="1" fontAlgn="base" hangingPunct="1">
        <a:spcBef>
          <a:spcPct val="0"/>
        </a:spcBef>
        <a:spcAft>
          <a:spcPct val="0"/>
        </a:spcAft>
        <a:buChar char="»"/>
        <a:defRPr sz="1600">
          <a:solidFill>
            <a:schemeClr val="tx1">
              <a:lumMod val="75000"/>
              <a:lumOff val="25000"/>
            </a:schemeClr>
          </a:solidFill>
          <a:latin typeface="Calibri" panose="020F0502020204030204" pitchFamily="34" charset="0"/>
          <a:cs typeface="Calibri" panose="020F0502020204030204" pitchFamily="34" charset="0"/>
        </a:defRPr>
      </a:lvl5pPr>
      <a:lvl6pPr marL="2066925" indent="-168275" algn="l" rtl="0" eaLnBrk="1" fontAlgn="base" hangingPunct="1">
        <a:spcBef>
          <a:spcPct val="0"/>
        </a:spcBef>
        <a:spcAft>
          <a:spcPct val="0"/>
        </a:spcAft>
        <a:buChar char="»"/>
        <a:defRPr sz="800">
          <a:solidFill>
            <a:schemeClr val="tx1"/>
          </a:solidFill>
          <a:latin typeface="+mn-lt"/>
        </a:defRPr>
      </a:lvl6pPr>
      <a:lvl7pPr marL="2524125" indent="-168275" algn="l" rtl="0" eaLnBrk="1" fontAlgn="base" hangingPunct="1">
        <a:spcBef>
          <a:spcPct val="0"/>
        </a:spcBef>
        <a:spcAft>
          <a:spcPct val="0"/>
        </a:spcAft>
        <a:buChar char="»"/>
        <a:defRPr sz="800">
          <a:solidFill>
            <a:schemeClr val="tx1"/>
          </a:solidFill>
          <a:latin typeface="+mn-lt"/>
        </a:defRPr>
      </a:lvl7pPr>
      <a:lvl8pPr marL="2981325" indent="-168275" algn="l" rtl="0" eaLnBrk="1" fontAlgn="base" hangingPunct="1">
        <a:spcBef>
          <a:spcPct val="0"/>
        </a:spcBef>
        <a:spcAft>
          <a:spcPct val="0"/>
        </a:spcAft>
        <a:buChar char="»"/>
        <a:defRPr sz="800">
          <a:solidFill>
            <a:schemeClr val="tx1"/>
          </a:solidFill>
          <a:latin typeface="+mn-lt"/>
        </a:defRPr>
      </a:lvl8pPr>
      <a:lvl9pPr marL="3438525" indent="-168275" algn="l" rtl="0" eaLnBrk="1" fontAlgn="base" hangingPunct="1">
        <a:spcBef>
          <a:spcPct val="0"/>
        </a:spcBef>
        <a:spcAft>
          <a:spcPct val="0"/>
        </a:spcAft>
        <a:buChar char="»"/>
        <a:defRPr sz="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E4D49-2BE7-4A24-7340-56343AB31438}"/>
              </a:ext>
            </a:extLst>
          </p:cNvPr>
          <p:cNvSpPr>
            <a:spLocks noGrp="1"/>
          </p:cNvSpPr>
          <p:nvPr>
            <p:ph type="ctrTitle"/>
          </p:nvPr>
        </p:nvSpPr>
        <p:spPr>
          <a:xfrm>
            <a:off x="742950" y="3919958"/>
            <a:ext cx="8420100" cy="1470025"/>
          </a:xfrm>
        </p:spPr>
        <p:txBody>
          <a:bodyPr/>
          <a:lstStyle/>
          <a:p>
            <a:r>
              <a:rPr lang="en-GB" dirty="0"/>
              <a:t>Red’s Shoes</a:t>
            </a:r>
            <a:br>
              <a:rPr lang="en-GB" dirty="0"/>
            </a:br>
            <a:r>
              <a:rPr lang="en-GB" dirty="0"/>
              <a:t>An application of novel wargaming AI to operational planning</a:t>
            </a:r>
          </a:p>
        </p:txBody>
      </p:sp>
      <p:sp>
        <p:nvSpPr>
          <p:cNvPr id="5" name="Subtitle 4">
            <a:extLst>
              <a:ext uri="{FF2B5EF4-FFF2-40B4-BE49-F238E27FC236}">
                <a16:creationId xmlns:a16="http://schemas.microsoft.com/office/drawing/2014/main" id="{E4B9E2F3-EFE5-6964-9D3A-883D2B64C8A2}"/>
              </a:ext>
            </a:extLst>
          </p:cNvPr>
          <p:cNvSpPr>
            <a:spLocks noGrp="1"/>
          </p:cNvSpPr>
          <p:nvPr>
            <p:ph type="subTitle" idx="1"/>
          </p:nvPr>
        </p:nvSpPr>
        <p:spPr>
          <a:xfrm>
            <a:off x="742949" y="5037616"/>
            <a:ext cx="7514699" cy="1222942"/>
          </a:xfrm>
        </p:spPr>
        <p:txBody>
          <a:bodyPr/>
          <a:lstStyle/>
          <a:p>
            <a:pPr algn="l"/>
            <a:r>
              <a:rPr lang="en-GB" dirty="0"/>
              <a:t>Dr Darrell Jaya-Ratnam (DIEM Analytics Ltd), Capt (RN) Matt Boulind (ACOS Ops SJFHQ)</a:t>
            </a:r>
          </a:p>
          <a:p>
            <a:pPr algn="l"/>
            <a:endParaRPr lang="en-GB" dirty="0"/>
          </a:p>
          <a:p>
            <a:pPr algn="l"/>
            <a:r>
              <a:rPr lang="en-GB" dirty="0"/>
              <a:t>ISMOR 40</a:t>
            </a:r>
          </a:p>
          <a:p>
            <a:pPr algn="l"/>
            <a:r>
              <a:rPr lang="en-GB" dirty="0"/>
              <a:t>Royal Holloway</a:t>
            </a:r>
          </a:p>
          <a:p>
            <a:pPr algn="l"/>
            <a:r>
              <a:rPr lang="en-GB" dirty="0"/>
              <a:t>18</a:t>
            </a:r>
            <a:r>
              <a:rPr lang="en-GB" baseline="30000" dirty="0"/>
              <a:t>th</a:t>
            </a:r>
            <a:r>
              <a:rPr lang="en-GB" dirty="0"/>
              <a:t> July 2023</a:t>
            </a:r>
          </a:p>
        </p:txBody>
      </p:sp>
      <p:pic>
        <p:nvPicPr>
          <p:cNvPr id="6" name="Picture 5">
            <a:extLst>
              <a:ext uri="{FF2B5EF4-FFF2-40B4-BE49-F238E27FC236}">
                <a16:creationId xmlns:a16="http://schemas.microsoft.com/office/drawing/2014/main" id="{B3037C31-53E7-570F-540E-B95B9BBCCA81}"/>
              </a:ext>
            </a:extLst>
          </p:cNvPr>
          <p:cNvPicPr>
            <a:picLocks noChangeAspect="1"/>
          </p:cNvPicPr>
          <p:nvPr/>
        </p:nvPicPr>
        <p:blipFill>
          <a:blip r:embed="rId2"/>
          <a:stretch>
            <a:fillRect/>
          </a:stretch>
        </p:blipFill>
        <p:spPr>
          <a:xfrm>
            <a:off x="789062" y="666796"/>
            <a:ext cx="2795588" cy="3304953"/>
          </a:xfrm>
          <a:prstGeom prst="rect">
            <a:avLst/>
          </a:prstGeom>
        </p:spPr>
      </p:pic>
    </p:spTree>
    <p:extLst>
      <p:ext uri="{BB962C8B-B14F-4D97-AF65-F5344CB8AC3E}">
        <p14:creationId xmlns:p14="http://schemas.microsoft.com/office/powerpoint/2010/main" val="171974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Proof of concept | </a:t>
            </a:r>
            <a:r>
              <a:rPr lang="en-GB" dirty="0"/>
              <a:t>2 contemporary commanders</a:t>
            </a:r>
          </a:p>
        </p:txBody>
      </p:sp>
      <p:pic>
        <p:nvPicPr>
          <p:cNvPr id="5" name="Picture 4">
            <a:extLst>
              <a:ext uri="{FF2B5EF4-FFF2-40B4-BE49-F238E27FC236}">
                <a16:creationId xmlns:a16="http://schemas.microsoft.com/office/drawing/2014/main" id="{CD5723D2-9E82-5ECF-094D-F80BD26E8D81}"/>
              </a:ext>
            </a:extLst>
          </p:cNvPr>
          <p:cNvPicPr>
            <a:picLocks noChangeAspect="1"/>
          </p:cNvPicPr>
          <p:nvPr/>
        </p:nvPicPr>
        <p:blipFill rotWithShape="1">
          <a:blip r:embed="rId2"/>
          <a:srcRect r="14563"/>
          <a:stretch/>
        </p:blipFill>
        <p:spPr>
          <a:xfrm>
            <a:off x="145771" y="1340768"/>
            <a:ext cx="8852457" cy="3094422"/>
          </a:xfrm>
          <a:prstGeom prst="rect">
            <a:avLst/>
          </a:prstGeom>
        </p:spPr>
      </p:pic>
      <p:sp>
        <p:nvSpPr>
          <p:cNvPr id="8" name="Right Brace 7">
            <a:extLst>
              <a:ext uri="{FF2B5EF4-FFF2-40B4-BE49-F238E27FC236}">
                <a16:creationId xmlns:a16="http://schemas.microsoft.com/office/drawing/2014/main" id="{0AAB9488-9CDC-D61F-5F64-8C5450D06C6E}"/>
              </a:ext>
            </a:extLst>
          </p:cNvPr>
          <p:cNvSpPr/>
          <p:nvPr/>
        </p:nvSpPr>
        <p:spPr>
          <a:xfrm rot="5400000">
            <a:off x="1439764" y="3631810"/>
            <a:ext cx="170444" cy="1872208"/>
          </a:xfrm>
          <a:prstGeom prst="rightBrace">
            <a:avLst/>
          </a:prstGeom>
          <a:noFill/>
          <a:ln w="9525" cap="flat" cmpd="sng" algn="ctr">
            <a:solidFill>
              <a:srgbClr val="3D176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D176F"/>
              </a:solidFill>
              <a:effectLst/>
              <a:uLnTx/>
              <a:uFillTx/>
              <a:latin typeface="Verdana"/>
              <a:ea typeface="+mn-ea"/>
              <a:cs typeface="+mn-cs"/>
            </a:endParaRPr>
          </a:p>
        </p:txBody>
      </p:sp>
      <p:sp>
        <p:nvSpPr>
          <p:cNvPr id="9" name="TextBox 8">
            <a:extLst>
              <a:ext uri="{FF2B5EF4-FFF2-40B4-BE49-F238E27FC236}">
                <a16:creationId xmlns:a16="http://schemas.microsoft.com/office/drawing/2014/main" id="{C63C4328-7B86-D4AF-19C7-169402440EE0}"/>
              </a:ext>
            </a:extLst>
          </p:cNvPr>
          <p:cNvSpPr txBox="1"/>
          <p:nvPr/>
        </p:nvSpPr>
        <p:spPr>
          <a:xfrm>
            <a:off x="422190" y="4702506"/>
            <a:ext cx="2038900" cy="954107"/>
          </a:xfrm>
          <a:prstGeom prst="rect">
            <a:avLst/>
          </a:prstGeom>
          <a:noFill/>
        </p:spPr>
        <p:txBody>
          <a:bodyPr wrap="square" rtlCol="0">
            <a:spAutoFit/>
          </a:bodyPr>
          <a:lstStyle/>
          <a:p>
            <a:pPr marL="180975" indent="-180975" fontAlgn="auto">
              <a:spcBef>
                <a:spcPts val="0"/>
              </a:spcBef>
              <a:spcAft>
                <a:spcPts val="0"/>
              </a:spcAft>
            </a:pPr>
            <a:r>
              <a:rPr lang="en-GB" sz="1400" b="0" dirty="0">
                <a:solidFill>
                  <a:srgbClr val="3D176F"/>
                </a:solidFill>
                <a:latin typeface="Verdana"/>
              </a:rPr>
              <a:t>1.Decisive Conditions and Supporting Effects in Blue’s plan</a:t>
            </a:r>
          </a:p>
        </p:txBody>
      </p:sp>
      <p:sp>
        <p:nvSpPr>
          <p:cNvPr id="10" name="Right Brace 9">
            <a:extLst>
              <a:ext uri="{FF2B5EF4-FFF2-40B4-BE49-F238E27FC236}">
                <a16:creationId xmlns:a16="http://schemas.microsoft.com/office/drawing/2014/main" id="{7C943DED-DCDC-FBB8-B83D-4886DD315C15}"/>
              </a:ext>
            </a:extLst>
          </p:cNvPr>
          <p:cNvSpPr/>
          <p:nvPr/>
        </p:nvSpPr>
        <p:spPr>
          <a:xfrm rot="5400000">
            <a:off x="3583808" y="3371266"/>
            <a:ext cx="153506" cy="2398942"/>
          </a:xfrm>
          <a:prstGeom prst="rightBrace">
            <a:avLst/>
          </a:prstGeom>
          <a:noFill/>
          <a:ln w="9525" cap="flat" cmpd="sng" algn="ctr">
            <a:solidFill>
              <a:srgbClr val="3D176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D176F"/>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12B09F4C-3D8A-C993-1538-E3F2418D1D5C}"/>
              </a:ext>
            </a:extLst>
          </p:cNvPr>
          <p:cNvSpPr txBox="1"/>
          <p:nvPr/>
        </p:nvSpPr>
        <p:spPr>
          <a:xfrm>
            <a:off x="2425086" y="4703553"/>
            <a:ext cx="2470949" cy="1600438"/>
          </a:xfrm>
          <a:prstGeom prst="rect">
            <a:avLst/>
          </a:prstGeom>
          <a:noFill/>
        </p:spPr>
        <p:txBody>
          <a:bodyPr wrap="square" rtlCol="0">
            <a:spAutoFit/>
          </a:bodyPr>
          <a:lstStyle/>
          <a:p>
            <a:pPr marL="180975" indent="-180975" fontAlgn="auto">
              <a:spcBef>
                <a:spcPts val="0"/>
              </a:spcBef>
              <a:spcAft>
                <a:spcPts val="0"/>
              </a:spcAft>
            </a:pPr>
            <a:r>
              <a:rPr lang="en-GB" sz="1400" b="0" dirty="0">
                <a:solidFill>
                  <a:srgbClr val="3D176F"/>
                </a:solidFill>
                <a:latin typeface="Verdana"/>
              </a:rPr>
              <a:t>2.Risk due to Red commander’s ‘will’ and ‘skill’ to resist (driven by combination of experience and outcome e.g. confidence or revenge)</a:t>
            </a:r>
          </a:p>
        </p:txBody>
      </p:sp>
      <p:sp>
        <p:nvSpPr>
          <p:cNvPr id="12" name="Right Brace 11">
            <a:extLst>
              <a:ext uri="{FF2B5EF4-FFF2-40B4-BE49-F238E27FC236}">
                <a16:creationId xmlns:a16="http://schemas.microsoft.com/office/drawing/2014/main" id="{49EDECC5-8A52-A967-20DC-2EDFA00377E5}"/>
              </a:ext>
            </a:extLst>
          </p:cNvPr>
          <p:cNvSpPr/>
          <p:nvPr/>
        </p:nvSpPr>
        <p:spPr>
          <a:xfrm rot="5400000">
            <a:off x="6855731" y="2503931"/>
            <a:ext cx="146798" cy="4138196"/>
          </a:xfrm>
          <a:prstGeom prst="rightBrace">
            <a:avLst/>
          </a:prstGeom>
          <a:noFill/>
          <a:ln w="9525" cap="flat" cmpd="sng" algn="ctr">
            <a:solidFill>
              <a:srgbClr val="3D176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D176F"/>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A4C978BD-4779-86A1-FDD2-22C9C9861278}"/>
              </a:ext>
            </a:extLst>
          </p:cNvPr>
          <p:cNvSpPr txBox="1"/>
          <p:nvPr/>
        </p:nvSpPr>
        <p:spPr>
          <a:xfrm>
            <a:off x="5033250" y="4709199"/>
            <a:ext cx="3791759" cy="1384995"/>
          </a:xfrm>
          <a:prstGeom prst="rect">
            <a:avLst/>
          </a:prstGeom>
          <a:noFill/>
        </p:spPr>
        <p:txBody>
          <a:bodyPr wrap="square" rtlCol="0">
            <a:spAutoFit/>
          </a:bodyPr>
          <a:lstStyle/>
          <a:p>
            <a:pPr marL="180975" indent="-180975" fontAlgn="auto">
              <a:spcBef>
                <a:spcPts val="0"/>
              </a:spcBef>
              <a:spcAft>
                <a:spcPts val="0"/>
              </a:spcAft>
            </a:pPr>
            <a:r>
              <a:rPr lang="en-GB" sz="1400" b="0" dirty="0">
                <a:solidFill>
                  <a:srgbClr val="3D176F"/>
                </a:solidFill>
                <a:latin typeface="Verdana"/>
              </a:rPr>
              <a:t>3.Red commander’s past experience that drives skill and will. Experience can be ‘equivalent’ to planned supporting effect (based on ‘lack of optionality in resisting’), it does not have to be identical</a:t>
            </a:r>
          </a:p>
        </p:txBody>
      </p:sp>
    </p:spTree>
    <p:extLst>
      <p:ext uri="{BB962C8B-B14F-4D97-AF65-F5344CB8AC3E}">
        <p14:creationId xmlns:p14="http://schemas.microsoft.com/office/powerpoint/2010/main" val="139668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Icon&#10;&#10;Description automatically generated">
            <a:extLst>
              <a:ext uri="{FF2B5EF4-FFF2-40B4-BE49-F238E27FC236}">
                <a16:creationId xmlns:a16="http://schemas.microsoft.com/office/drawing/2014/main" id="{31892756-D674-4A5B-BE0E-9D6570D6B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722" y="1213556"/>
            <a:ext cx="645042" cy="61432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Icon&#10;&#10;Description automatically generated">
            <a:extLst>
              <a:ext uri="{FF2B5EF4-FFF2-40B4-BE49-F238E27FC236}">
                <a16:creationId xmlns:a16="http://schemas.microsoft.com/office/drawing/2014/main" id="{B1830130-96A3-4A4D-86ED-76C30997FD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275" y="1924279"/>
            <a:ext cx="2119824" cy="2034429"/>
          </a:xfrm>
          <a:prstGeom prst="rect">
            <a:avLst/>
          </a:prstGeom>
        </p:spPr>
      </p:pic>
      <p:sp>
        <p:nvSpPr>
          <p:cNvPr id="45" name="Rectangle: Rounded Corners 44">
            <a:extLst>
              <a:ext uri="{FF2B5EF4-FFF2-40B4-BE49-F238E27FC236}">
                <a16:creationId xmlns:a16="http://schemas.microsoft.com/office/drawing/2014/main" id="{228875D5-BC13-49D1-9CB3-6432C960A2F1}"/>
              </a:ext>
            </a:extLst>
          </p:cNvPr>
          <p:cNvSpPr/>
          <p:nvPr/>
        </p:nvSpPr>
        <p:spPr>
          <a:xfrm>
            <a:off x="5076825" y="3980216"/>
            <a:ext cx="4805147" cy="100415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757" tIns="35380" rIns="70757" bIns="35380" numCol="1" spcCol="0" rtlCol="0" fromWordArt="0" anchor="ctr" anchorCtr="0" forceAA="0" compatLnSpc="1">
            <a:prstTxWarp prst="textNoShape">
              <a:avLst/>
            </a:prstTxWarp>
            <a:noAutofit/>
          </a:bodyPr>
          <a:lstStyle/>
          <a:p>
            <a:pPr algn="ctr" defTabSz="742950" fontAlgn="auto">
              <a:spcBef>
                <a:spcPts val="0"/>
              </a:spcBef>
              <a:spcAft>
                <a:spcPts val="0"/>
              </a:spcAft>
              <a:defRPr/>
            </a:pPr>
            <a:r>
              <a:rPr lang="en-GB" sz="1219">
                <a:solidFill>
                  <a:prstClr val="black"/>
                </a:solidFill>
                <a:latin typeface="Arial" panose="020B0604020202020204" pitchFamily="34" charset="0"/>
                <a:cs typeface="Arial" panose="020B0604020202020204" pitchFamily="34" charset="0"/>
              </a:rPr>
              <a:t>INITIAL ‘OPERATIONALISATION’ </a:t>
            </a:r>
            <a:r>
              <a:rPr lang="en-GB" sz="1219" b="0">
                <a:solidFill>
                  <a:prstClr val="black"/>
                </a:solidFill>
                <a:latin typeface="Arial" panose="020B0604020202020204" pitchFamily="34" charset="0"/>
                <a:cs typeface="Arial" panose="020B0604020202020204" pitchFamily="34" charset="0"/>
              </a:rPr>
              <a:t>(2021)</a:t>
            </a:r>
            <a:br>
              <a:rPr lang="en-GB" sz="1219">
                <a:solidFill>
                  <a:prstClr val="black"/>
                </a:solidFill>
                <a:latin typeface="Arial" panose="020B0604020202020204" pitchFamily="34" charset="0"/>
                <a:cs typeface="Arial" panose="020B0604020202020204" pitchFamily="34" charset="0"/>
              </a:rPr>
            </a:br>
            <a:endParaRPr lang="en-GB" sz="1219">
              <a:solidFill>
                <a:prstClr val="black"/>
              </a:solidFill>
              <a:latin typeface="Arial" panose="020B0604020202020204" pitchFamily="34" charset="0"/>
              <a:cs typeface="Arial" panose="020B0604020202020204" pitchFamily="34" charset="0"/>
            </a:endParaRPr>
          </a:p>
          <a:p>
            <a:pPr defTabSz="742950" fontAlgn="auto">
              <a:spcBef>
                <a:spcPts val="0"/>
              </a:spcBef>
              <a:spcAft>
                <a:spcPts val="0"/>
              </a:spcAft>
              <a:defRPr/>
            </a:pPr>
            <a:r>
              <a:rPr lang="en-GB" sz="1219">
                <a:solidFill>
                  <a:prstClr val="black"/>
                </a:solidFill>
                <a:latin typeface="Arial" panose="020B0604020202020204" pitchFamily="34" charset="0"/>
                <a:cs typeface="Arial" panose="020B0604020202020204" pitchFamily="34" charset="0"/>
              </a:rPr>
              <a:t>JP21</a:t>
            </a:r>
            <a:r>
              <a:rPr lang="en-GB" sz="1219" b="0">
                <a:solidFill>
                  <a:prstClr val="black"/>
                </a:solidFill>
                <a:latin typeface="Arial" panose="020B0604020202020204" pitchFamily="34" charset="0"/>
                <a:cs typeface="Arial" panose="020B0604020202020204" pitchFamily="34" charset="0"/>
              </a:rPr>
              <a:t>: 1</a:t>
            </a:r>
            <a:r>
              <a:rPr lang="en-GB" sz="1219" b="0" baseline="30000">
                <a:solidFill>
                  <a:prstClr val="black"/>
                </a:solidFill>
                <a:latin typeface="Arial" panose="020B0604020202020204" pitchFamily="34" charset="0"/>
                <a:cs typeface="Arial" panose="020B0604020202020204" pitchFamily="34" charset="0"/>
              </a:rPr>
              <a:t>st</a:t>
            </a:r>
            <a:r>
              <a:rPr lang="en-GB" sz="1219" b="0">
                <a:solidFill>
                  <a:prstClr val="black"/>
                </a:solidFill>
                <a:latin typeface="Arial" panose="020B0604020202020204" pitchFamily="34" charset="0"/>
                <a:cs typeface="Arial" panose="020B0604020202020204" pitchFamily="34" charset="0"/>
              </a:rPr>
              <a:t> operational level exercise in the ‘sub threshold’</a:t>
            </a:r>
            <a:br>
              <a:rPr lang="en-GB" sz="1219" b="0">
                <a:solidFill>
                  <a:prstClr val="black"/>
                </a:solidFill>
                <a:latin typeface="Arial" panose="020B0604020202020204" pitchFamily="34" charset="0"/>
                <a:cs typeface="Arial" panose="020B0604020202020204" pitchFamily="34" charset="0"/>
              </a:rPr>
            </a:br>
            <a:r>
              <a:rPr lang="en-GB" sz="1219" b="0">
                <a:solidFill>
                  <a:prstClr val="black"/>
                </a:solidFill>
                <a:latin typeface="Arial" panose="020B0604020202020204" pitchFamily="34" charset="0"/>
                <a:cs typeface="Arial" panose="020B0604020202020204" pitchFamily="34" charset="0"/>
              </a:rPr>
              <a:t>Lessons identified: JEF HQ as a </a:t>
            </a:r>
            <a:r>
              <a:rPr lang="en-GB" sz="1219">
                <a:solidFill>
                  <a:prstClr val="black"/>
                </a:solidFill>
                <a:latin typeface="Arial" panose="020B0604020202020204" pitchFamily="34" charset="0"/>
                <a:cs typeface="Arial" panose="020B0604020202020204" pitchFamily="34" charset="0"/>
              </a:rPr>
              <a:t>‘Platform for integration’</a:t>
            </a:r>
          </a:p>
        </p:txBody>
      </p:sp>
      <p:sp>
        <p:nvSpPr>
          <p:cNvPr id="48" name="Rectangle: Rounded Corners 47">
            <a:extLst>
              <a:ext uri="{FF2B5EF4-FFF2-40B4-BE49-F238E27FC236}">
                <a16:creationId xmlns:a16="http://schemas.microsoft.com/office/drawing/2014/main" id="{EA7D23AC-3AD4-43F2-8543-042762FF7C71}"/>
              </a:ext>
            </a:extLst>
          </p:cNvPr>
          <p:cNvSpPr/>
          <p:nvPr/>
        </p:nvSpPr>
        <p:spPr>
          <a:xfrm>
            <a:off x="19813" y="3980216"/>
            <a:ext cx="4933187" cy="100415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757" tIns="35380" rIns="70757" bIns="35380" numCol="1" spcCol="0" rtlCol="0" fromWordArt="0" anchor="ctr" anchorCtr="0" forceAA="0" compatLnSpc="1">
            <a:prstTxWarp prst="textNoShape">
              <a:avLst/>
            </a:prstTxWarp>
            <a:noAutofit/>
          </a:bodyPr>
          <a:lstStyle/>
          <a:p>
            <a:pPr marL="278606" indent="-278606" defTabSz="742950" fontAlgn="auto">
              <a:spcBef>
                <a:spcPts val="0"/>
              </a:spcBef>
              <a:spcAft>
                <a:spcPts val="0"/>
              </a:spcAft>
              <a:buFont typeface="Arial" panose="020B0604020202020204" pitchFamily="34" charset="0"/>
              <a:buChar char="•"/>
              <a:defRPr/>
            </a:pPr>
            <a:endParaRPr lang="en-GB" sz="1219" b="0">
              <a:solidFill>
                <a:prstClr val="black"/>
              </a:solidFill>
              <a:latin typeface="Arial" panose="020B0604020202020204" pitchFamily="34" charset="0"/>
              <a:cs typeface="Arial" panose="020B0604020202020204" pitchFamily="34" charset="0"/>
            </a:endParaRPr>
          </a:p>
          <a:p>
            <a:pPr algn="ctr" defTabSz="742950" fontAlgn="auto">
              <a:spcBef>
                <a:spcPts val="0"/>
              </a:spcBef>
              <a:spcAft>
                <a:spcPts val="0"/>
              </a:spcAft>
              <a:defRPr/>
            </a:pPr>
            <a:r>
              <a:rPr lang="en-GB" sz="1219">
                <a:solidFill>
                  <a:prstClr val="black"/>
                </a:solidFill>
                <a:latin typeface="Arial" panose="020B0604020202020204" pitchFamily="34" charset="0"/>
                <a:cs typeface="Arial" panose="020B0604020202020204" pitchFamily="34" charset="0"/>
              </a:rPr>
              <a:t>FORCE DEVELOPMENT </a:t>
            </a:r>
            <a:r>
              <a:rPr lang="en-GB" sz="1219" b="0">
                <a:solidFill>
                  <a:prstClr val="black"/>
                </a:solidFill>
                <a:latin typeface="Arial" panose="020B0604020202020204" pitchFamily="34" charset="0"/>
                <a:cs typeface="Arial" panose="020B0604020202020204" pitchFamily="34" charset="0"/>
              </a:rPr>
              <a:t>(2014-2020)</a:t>
            </a:r>
            <a:br>
              <a:rPr lang="en-GB" sz="1219">
                <a:solidFill>
                  <a:prstClr val="black"/>
                </a:solidFill>
                <a:latin typeface="Arial" panose="020B0604020202020204" pitchFamily="34" charset="0"/>
                <a:cs typeface="Arial" panose="020B0604020202020204" pitchFamily="34" charset="0"/>
              </a:rPr>
            </a:br>
            <a:endParaRPr lang="en-GB" sz="1219">
              <a:solidFill>
                <a:prstClr val="black"/>
              </a:solidFill>
              <a:latin typeface="Arial" panose="020B0604020202020204" pitchFamily="34" charset="0"/>
              <a:cs typeface="Arial" panose="020B0604020202020204" pitchFamily="34" charset="0"/>
            </a:endParaRPr>
          </a:p>
          <a:p>
            <a:pPr defTabSz="742950" fontAlgn="auto">
              <a:spcBef>
                <a:spcPts val="0"/>
              </a:spcBef>
              <a:spcAft>
                <a:spcPts val="0"/>
              </a:spcAft>
              <a:defRPr/>
            </a:pPr>
            <a:r>
              <a:rPr lang="en-GB" sz="1219">
                <a:solidFill>
                  <a:prstClr val="black"/>
                </a:solidFill>
                <a:latin typeface="Arial" panose="020B0604020202020204" pitchFamily="34" charset="0"/>
                <a:cs typeface="Arial" panose="020B0604020202020204" pitchFamily="34" charset="0"/>
              </a:rPr>
              <a:t>NATO Framework Nation </a:t>
            </a:r>
            <a:r>
              <a:rPr lang="en-GB" sz="1219" b="0">
                <a:solidFill>
                  <a:prstClr val="black"/>
                </a:solidFill>
                <a:latin typeface="Arial" panose="020B0604020202020204" pitchFamily="34" charset="0"/>
                <a:cs typeface="Arial" panose="020B0604020202020204" pitchFamily="34" charset="0"/>
              </a:rPr>
              <a:t>Concept</a:t>
            </a:r>
          </a:p>
          <a:p>
            <a:pPr defTabSz="742950" fontAlgn="auto">
              <a:spcBef>
                <a:spcPts val="0"/>
              </a:spcBef>
              <a:spcAft>
                <a:spcPts val="0"/>
              </a:spcAft>
              <a:defRPr/>
            </a:pPr>
            <a:r>
              <a:rPr lang="en-GB" sz="1219" b="0">
                <a:solidFill>
                  <a:prstClr val="black"/>
                </a:solidFill>
                <a:latin typeface="Arial" panose="020B0604020202020204" pitchFamily="34" charset="0"/>
                <a:cs typeface="Arial" panose="020B0604020202020204" pitchFamily="34" charset="0"/>
              </a:rPr>
              <a:t>Directed to focus </a:t>
            </a:r>
            <a:r>
              <a:rPr lang="en-GB" sz="1219">
                <a:solidFill>
                  <a:prstClr val="black"/>
                </a:solidFill>
                <a:latin typeface="Arial" panose="020B0604020202020204" pitchFamily="34" charset="0"/>
                <a:cs typeface="Arial" panose="020B0604020202020204" pitchFamily="34" charset="0"/>
              </a:rPr>
              <a:t>regionally and below the threshold of conflict</a:t>
            </a:r>
          </a:p>
          <a:p>
            <a:pPr algn="ctr" defTabSz="742950" fontAlgn="auto">
              <a:spcBef>
                <a:spcPts val="0"/>
              </a:spcBef>
              <a:spcAft>
                <a:spcPts val="0"/>
              </a:spcAft>
              <a:defRPr/>
            </a:pPr>
            <a:endParaRPr lang="en-GB" sz="1219" b="0">
              <a:solidFill>
                <a:prstClr val="black"/>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E42EECC-FFC7-437D-BE20-BA1AE39639B6}"/>
              </a:ext>
            </a:extLst>
          </p:cNvPr>
          <p:cNvPicPr>
            <a:picLocks noChangeAspect="1"/>
          </p:cNvPicPr>
          <p:nvPr/>
        </p:nvPicPr>
        <p:blipFill>
          <a:blip r:embed="rId5"/>
          <a:stretch>
            <a:fillRect/>
          </a:stretch>
        </p:blipFill>
        <p:spPr>
          <a:xfrm>
            <a:off x="6370099" y="1958588"/>
            <a:ext cx="3304666" cy="195088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AutoShape 2" descr="DE&amp;amp;S and British Army launch the Army Warfighting Experiment (AWE) 20  experimentation project - GOV.UK">
            <a:extLst>
              <a:ext uri="{FF2B5EF4-FFF2-40B4-BE49-F238E27FC236}">
                <a16:creationId xmlns:a16="http://schemas.microsoft.com/office/drawing/2014/main" id="{84451D1D-0B03-4F83-8039-1A13F91C0574}"/>
              </a:ext>
            </a:extLst>
          </p:cNvPr>
          <p:cNvSpPr>
            <a:spLocks noChangeAspect="1" noChangeArrowheads="1"/>
          </p:cNvSpPr>
          <p:nvPr/>
        </p:nvSpPr>
        <p:spPr bwMode="auto">
          <a:xfrm>
            <a:off x="4829175" y="4023234"/>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defTabSz="742950" fontAlgn="auto">
              <a:spcBef>
                <a:spcPts val="0"/>
              </a:spcBef>
              <a:spcAft>
                <a:spcPts val="0"/>
              </a:spcAft>
              <a:defRPr/>
            </a:pPr>
            <a:endParaRPr lang="en-GB" sz="1463" b="0">
              <a:solidFill>
                <a:prstClr val="black"/>
              </a:solidFill>
              <a:latin typeface="Arial"/>
            </a:endParaRPr>
          </a:p>
        </p:txBody>
      </p:sp>
      <p:sp>
        <p:nvSpPr>
          <p:cNvPr id="18" name="Title 1">
            <a:extLst>
              <a:ext uri="{FF2B5EF4-FFF2-40B4-BE49-F238E27FC236}">
                <a16:creationId xmlns:a16="http://schemas.microsoft.com/office/drawing/2014/main" id="{102CBF26-34F3-48D2-8E76-C185E3C77F13}"/>
              </a:ext>
            </a:extLst>
          </p:cNvPr>
          <p:cNvSpPr txBox="1">
            <a:spLocks/>
          </p:cNvSpPr>
          <p:nvPr/>
        </p:nvSpPr>
        <p:spPr>
          <a:xfrm>
            <a:off x="81955" y="1133044"/>
            <a:ext cx="9013265" cy="598440"/>
          </a:xfrm>
          <a:prstGeom prst="rect">
            <a:avLst/>
          </a:prstGeom>
        </p:spPr>
        <p:txBody>
          <a:bodyPr vert="horz" lIns="74295" tIns="37148" rIns="74295" bIns="37148" rtlCol="0" anchor="ctr">
            <a:normAutofit fontScale="92500"/>
          </a:bodyPr>
          <a:lstStyle>
            <a:lvl1pPr algn="l" defTabSz="914377" rtl="0" eaLnBrk="1" latinLnBrk="0" hangingPunct="1">
              <a:lnSpc>
                <a:spcPct val="100000"/>
              </a:lnSpc>
              <a:spcBef>
                <a:spcPct val="0"/>
              </a:spcBef>
              <a:buNone/>
              <a:defRPr sz="3200" b="1" kern="1200" cap="none" baseline="0">
                <a:solidFill>
                  <a:schemeClr val="tx1"/>
                </a:solidFill>
                <a:latin typeface="Arial" panose="020B0604020202020204" pitchFamily="34" charset="0"/>
                <a:ea typeface="+mj-ea"/>
                <a:cs typeface="+mj-cs"/>
              </a:defRPr>
            </a:lvl1pPr>
          </a:lstStyle>
          <a:p>
            <a:pPr defTabSz="742931" fontAlgn="auto">
              <a:spcAft>
                <a:spcPts val="0"/>
              </a:spcAft>
              <a:defRPr/>
            </a:pPr>
            <a:r>
              <a:rPr lang="en-GB" sz="2600" dirty="0">
                <a:solidFill>
                  <a:prstClr val="black"/>
                </a:solidFill>
                <a:latin typeface="Arial"/>
                <a:cs typeface="Arial"/>
              </a:rPr>
              <a:t>The JEF: From Force Development to Operational Delivery</a:t>
            </a:r>
          </a:p>
        </p:txBody>
      </p:sp>
      <p:sp>
        <p:nvSpPr>
          <p:cNvPr id="16" name="Rectangle: Rounded Corners 15">
            <a:extLst>
              <a:ext uri="{FF2B5EF4-FFF2-40B4-BE49-F238E27FC236}">
                <a16:creationId xmlns:a16="http://schemas.microsoft.com/office/drawing/2014/main" id="{2DDE9EBE-04BB-42C9-9BE8-EB4BBC1DFE79}"/>
              </a:ext>
            </a:extLst>
          </p:cNvPr>
          <p:cNvSpPr/>
          <p:nvPr/>
        </p:nvSpPr>
        <p:spPr>
          <a:xfrm>
            <a:off x="19813" y="5142529"/>
            <a:ext cx="4933186" cy="122731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757" tIns="35380" rIns="70757" bIns="35380" numCol="1" spcCol="0" rtlCol="0" fromWordArt="0" anchor="ctr" anchorCtr="0" forceAA="0" compatLnSpc="1">
            <a:prstTxWarp prst="textNoShape">
              <a:avLst/>
            </a:prstTxWarp>
            <a:noAutofit/>
          </a:bodyPr>
          <a:lstStyle/>
          <a:p>
            <a:pPr algn="ctr" defTabSz="742950" fontAlgn="auto">
              <a:spcBef>
                <a:spcPts val="0"/>
              </a:spcBef>
              <a:spcAft>
                <a:spcPts val="0"/>
              </a:spcAft>
              <a:defRPr/>
            </a:pPr>
            <a:br>
              <a:rPr lang="en-GB" sz="1219" dirty="0">
                <a:solidFill>
                  <a:prstClr val="black"/>
                </a:solidFill>
                <a:latin typeface="Arial" panose="020B0604020202020204" pitchFamily="34" charset="0"/>
                <a:cs typeface="Arial" panose="020B0604020202020204" pitchFamily="34" charset="0"/>
              </a:rPr>
            </a:br>
            <a:r>
              <a:rPr lang="en-GB" sz="1219" dirty="0">
                <a:solidFill>
                  <a:prstClr val="black"/>
                </a:solidFill>
                <a:latin typeface="Arial" panose="020B0604020202020204" pitchFamily="34" charset="0"/>
                <a:cs typeface="Arial" panose="020B0604020202020204" pitchFamily="34" charset="0"/>
              </a:rPr>
              <a:t>RESPONSE TO CURRENT CRISIS </a:t>
            </a:r>
            <a:r>
              <a:rPr lang="en-GB" sz="1219" b="0" dirty="0">
                <a:solidFill>
                  <a:prstClr val="black"/>
                </a:solidFill>
                <a:latin typeface="Arial" panose="020B0604020202020204" pitchFamily="34" charset="0"/>
                <a:cs typeface="Arial" panose="020B0604020202020204" pitchFamily="34" charset="0"/>
              </a:rPr>
              <a:t>(24 Feb 22-Present Day)</a:t>
            </a:r>
            <a:br>
              <a:rPr lang="en-GB" sz="1219" dirty="0">
                <a:solidFill>
                  <a:prstClr val="black"/>
                </a:solidFill>
                <a:latin typeface="Arial" panose="020B0604020202020204" pitchFamily="34" charset="0"/>
                <a:cs typeface="Arial" panose="020B0604020202020204" pitchFamily="34" charset="0"/>
              </a:rPr>
            </a:br>
            <a:endParaRPr lang="en-GB" sz="1219" dirty="0">
              <a:solidFill>
                <a:prstClr val="black"/>
              </a:solidFill>
              <a:latin typeface="Arial" panose="020B0604020202020204" pitchFamily="34" charset="0"/>
              <a:cs typeface="Arial" panose="020B0604020202020204" pitchFamily="34" charset="0"/>
            </a:endParaRPr>
          </a:p>
          <a:p>
            <a:pPr defTabSz="742950" fontAlgn="auto">
              <a:spcBef>
                <a:spcPts val="0"/>
              </a:spcBef>
              <a:spcAft>
                <a:spcPts val="0"/>
              </a:spcAft>
              <a:defRPr/>
            </a:pPr>
            <a:r>
              <a:rPr lang="en-GB" sz="1219" dirty="0">
                <a:solidFill>
                  <a:prstClr val="black"/>
                </a:solidFill>
                <a:latin typeface="Arial" panose="020B0604020202020204" pitchFamily="34" charset="0"/>
                <a:cs typeface="Arial" panose="020B0604020202020204" pitchFamily="34" charset="0"/>
              </a:rPr>
              <a:t>Political progress</a:t>
            </a:r>
            <a:endParaRPr lang="en-GB" sz="1219" b="0" dirty="0">
              <a:solidFill>
                <a:prstClr val="black"/>
              </a:solidFill>
              <a:latin typeface="Arial" panose="020B0604020202020204" pitchFamily="34" charset="0"/>
              <a:cs typeface="Arial" panose="020B0604020202020204" pitchFamily="34" charset="0"/>
            </a:endParaRPr>
          </a:p>
          <a:p>
            <a:pPr defTabSz="742950" fontAlgn="auto">
              <a:spcBef>
                <a:spcPts val="0"/>
              </a:spcBef>
              <a:spcAft>
                <a:spcPts val="0"/>
              </a:spcAft>
              <a:defRPr/>
            </a:pPr>
            <a:r>
              <a:rPr lang="en-GB" sz="1219" b="0" dirty="0">
                <a:solidFill>
                  <a:prstClr val="black"/>
                </a:solidFill>
                <a:latin typeface="Arial" panose="020B0604020202020204" pitchFamily="34" charset="0"/>
                <a:cs typeface="Arial" panose="020B0604020202020204" pitchFamily="34" charset="0"/>
              </a:rPr>
              <a:t>HQ Deployment to Latvia and Lithuania: </a:t>
            </a:r>
            <a:r>
              <a:rPr lang="en-GB" sz="1219" dirty="0">
                <a:solidFill>
                  <a:prstClr val="black"/>
                </a:solidFill>
                <a:latin typeface="Arial" panose="020B0604020202020204" pitchFamily="34" charset="0"/>
                <a:cs typeface="Arial" panose="020B0604020202020204" pitchFamily="34" charset="0"/>
              </a:rPr>
              <a:t>Response to PN ‘push’</a:t>
            </a:r>
          </a:p>
          <a:p>
            <a:pPr defTabSz="742950" fontAlgn="auto">
              <a:spcBef>
                <a:spcPts val="0"/>
              </a:spcBef>
              <a:spcAft>
                <a:spcPts val="0"/>
              </a:spcAft>
              <a:defRPr/>
            </a:pPr>
            <a:r>
              <a:rPr lang="en-GB" sz="1219" dirty="0">
                <a:solidFill>
                  <a:prstClr val="black"/>
                </a:solidFill>
                <a:latin typeface="Arial" panose="020B0604020202020204" pitchFamily="34" charset="0"/>
                <a:cs typeface="Arial" panose="020B0604020202020204" pitchFamily="34" charset="0"/>
              </a:rPr>
              <a:t>JEF Integration Options (JIOs)</a:t>
            </a:r>
          </a:p>
          <a:p>
            <a:pPr defTabSz="742950" fontAlgn="auto">
              <a:spcBef>
                <a:spcPts val="0"/>
              </a:spcBef>
              <a:spcAft>
                <a:spcPts val="0"/>
              </a:spcAft>
              <a:defRPr/>
            </a:pPr>
            <a:r>
              <a:rPr lang="en-GB" sz="1219" b="0" dirty="0">
                <a:solidFill>
                  <a:prstClr val="black"/>
                </a:solidFill>
                <a:latin typeface="Arial" panose="020B0604020202020204" pitchFamily="34" charset="0"/>
                <a:cs typeface="Arial" panose="020B0604020202020204" pitchFamily="34" charset="0"/>
              </a:rPr>
              <a:t>HQ Activated: </a:t>
            </a:r>
            <a:r>
              <a:rPr lang="en-GB" sz="1219" dirty="0">
                <a:solidFill>
                  <a:prstClr val="black"/>
                </a:solidFill>
                <a:latin typeface="Arial" panose="020B0604020202020204" pitchFamily="34" charset="0"/>
                <a:cs typeface="Arial" panose="020B0604020202020204" pitchFamily="34" charset="0"/>
              </a:rPr>
              <a:t>Operational Co-ordination Cell </a:t>
            </a:r>
          </a:p>
          <a:p>
            <a:pPr defTabSz="742950" fontAlgn="auto">
              <a:spcBef>
                <a:spcPts val="0"/>
              </a:spcBef>
              <a:spcAft>
                <a:spcPts val="0"/>
              </a:spcAft>
              <a:defRPr/>
            </a:pPr>
            <a:endParaRPr lang="en-GB" sz="1219" b="0" dirty="0">
              <a:solidFill>
                <a:prstClr val="black"/>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5F01E88D-E452-43A2-8A58-B08E02D52A3A}"/>
              </a:ext>
            </a:extLst>
          </p:cNvPr>
          <p:cNvSpPr/>
          <p:nvPr/>
        </p:nvSpPr>
        <p:spPr>
          <a:xfrm>
            <a:off x="5088104" y="5142528"/>
            <a:ext cx="4793869" cy="1227311"/>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757" tIns="35380" rIns="70757" bIns="35380" numCol="1" spcCol="0" rtlCol="0" fromWordArt="0" anchor="ctr" anchorCtr="0" forceAA="0" compatLnSpc="1">
            <a:prstTxWarp prst="textNoShape">
              <a:avLst/>
            </a:prstTxWarp>
            <a:noAutofit/>
          </a:bodyPr>
          <a:lstStyle/>
          <a:p>
            <a:pPr algn="ctr" defTabSz="742950" fontAlgn="auto">
              <a:spcBef>
                <a:spcPts val="0"/>
              </a:spcBef>
              <a:spcAft>
                <a:spcPts val="0"/>
              </a:spcAft>
              <a:defRPr/>
            </a:pPr>
            <a:r>
              <a:rPr lang="en-GB" sz="1219" dirty="0">
                <a:solidFill>
                  <a:prstClr val="black"/>
                </a:solidFill>
                <a:latin typeface="Arial" panose="020B0604020202020204" pitchFamily="34" charset="0"/>
                <a:cs typeface="Arial" panose="020B0604020202020204" pitchFamily="34" charset="0"/>
              </a:rPr>
              <a:t>JP22 – 3 Key Themes</a:t>
            </a:r>
            <a:br>
              <a:rPr lang="en-GB" sz="1219" b="0" dirty="0">
                <a:solidFill>
                  <a:prstClr val="black"/>
                </a:solidFill>
                <a:latin typeface="Arial" panose="020B0604020202020204" pitchFamily="34" charset="0"/>
                <a:cs typeface="Arial" panose="020B0604020202020204" pitchFamily="34" charset="0"/>
              </a:rPr>
            </a:br>
            <a:endParaRPr lang="en-GB" sz="1219" b="0" dirty="0">
              <a:solidFill>
                <a:prstClr val="black"/>
              </a:solidFill>
              <a:latin typeface="Arial" panose="020B0604020202020204" pitchFamily="34" charset="0"/>
              <a:cs typeface="Arial" panose="020B0604020202020204" pitchFamily="34" charset="0"/>
            </a:endParaRPr>
          </a:p>
          <a:p>
            <a:pPr defTabSz="742950" fontAlgn="auto">
              <a:spcBef>
                <a:spcPts val="0"/>
              </a:spcBef>
              <a:spcAft>
                <a:spcPts val="0"/>
              </a:spcAft>
              <a:defRPr/>
            </a:pPr>
            <a:r>
              <a:rPr lang="en-GB" sz="1219" b="0" dirty="0">
                <a:solidFill>
                  <a:prstClr val="black"/>
                </a:solidFill>
                <a:latin typeface="Arial" panose="020B0604020202020204" pitchFamily="34" charset="0"/>
                <a:cs typeface="Arial" panose="020B0604020202020204" pitchFamily="34" charset="0"/>
              </a:rPr>
              <a:t>Developing </a:t>
            </a:r>
            <a:r>
              <a:rPr lang="en-GB" sz="1219" dirty="0">
                <a:solidFill>
                  <a:prstClr val="black"/>
                </a:solidFill>
                <a:latin typeface="Arial" panose="020B0604020202020204" pitchFamily="34" charset="0"/>
                <a:cs typeface="Arial" panose="020B0604020202020204" pitchFamily="34" charset="0"/>
              </a:rPr>
              <a:t>the role of the JEF </a:t>
            </a:r>
            <a:r>
              <a:rPr lang="en-GB" sz="1219" b="0" dirty="0">
                <a:solidFill>
                  <a:prstClr val="black"/>
                </a:solidFill>
                <a:latin typeface="Arial" panose="020B0604020202020204" pitchFamily="34" charset="0"/>
                <a:cs typeface="Arial" panose="020B0604020202020204" pitchFamily="34" charset="0"/>
              </a:rPr>
              <a:t>below the threshold of conflict. ​</a:t>
            </a:r>
          </a:p>
          <a:p>
            <a:pPr defTabSz="742950" fontAlgn="auto">
              <a:spcBef>
                <a:spcPts val="0"/>
              </a:spcBef>
              <a:spcAft>
                <a:spcPts val="0"/>
              </a:spcAft>
              <a:defRPr/>
            </a:pPr>
            <a:r>
              <a:rPr lang="en-GB" sz="1219" b="0" dirty="0">
                <a:solidFill>
                  <a:prstClr val="black"/>
                </a:solidFill>
                <a:latin typeface="Arial" panose="020B0604020202020204" pitchFamily="34" charset="0"/>
                <a:cs typeface="Arial" panose="020B0604020202020204" pitchFamily="34" charset="0"/>
              </a:rPr>
              <a:t>Plotting a path to </a:t>
            </a:r>
            <a:r>
              <a:rPr lang="en-GB" sz="1219" dirty="0">
                <a:solidFill>
                  <a:prstClr val="black"/>
                </a:solidFill>
                <a:latin typeface="Arial" panose="020B0604020202020204" pitchFamily="34" charset="0"/>
                <a:cs typeface="Arial" panose="020B0604020202020204" pitchFamily="34" charset="0"/>
              </a:rPr>
              <a:t>closer integration with NATO</a:t>
            </a:r>
            <a:r>
              <a:rPr lang="en-GB" sz="1219" b="0" dirty="0">
                <a:solidFill>
                  <a:prstClr val="black"/>
                </a:solidFill>
                <a:latin typeface="Arial" panose="020B0604020202020204" pitchFamily="34" charset="0"/>
                <a:cs typeface="Arial" panose="020B0604020202020204" pitchFamily="34" charset="0"/>
              </a:rPr>
              <a:t>.</a:t>
            </a:r>
          </a:p>
          <a:p>
            <a:pPr defTabSz="742950" fontAlgn="auto">
              <a:spcBef>
                <a:spcPts val="0"/>
              </a:spcBef>
              <a:spcAft>
                <a:spcPts val="0"/>
              </a:spcAft>
              <a:defRPr/>
            </a:pPr>
            <a:r>
              <a:rPr lang="en-GB" sz="1219" b="0" dirty="0">
                <a:solidFill>
                  <a:prstClr val="black"/>
                </a:solidFill>
                <a:latin typeface="Arial" panose="020B0604020202020204" pitchFamily="34" charset="0"/>
                <a:cs typeface="Arial" panose="020B0604020202020204" pitchFamily="34" charset="0"/>
              </a:rPr>
              <a:t>Developing the Combined Joint </a:t>
            </a:r>
            <a:r>
              <a:rPr lang="en-GB" sz="1219" dirty="0">
                <a:solidFill>
                  <a:prstClr val="black"/>
                </a:solidFill>
                <a:latin typeface="Arial" panose="020B0604020202020204" pitchFamily="34" charset="0"/>
                <a:cs typeface="Arial" panose="020B0604020202020204" pitchFamily="34" charset="0"/>
              </a:rPr>
              <a:t>Interagency </a:t>
            </a:r>
            <a:r>
              <a:rPr lang="en-GB" sz="1219" b="0" dirty="0">
                <a:solidFill>
                  <a:prstClr val="black"/>
                </a:solidFill>
                <a:latin typeface="Arial" panose="020B0604020202020204" pitchFamily="34" charset="0"/>
                <a:cs typeface="Arial" panose="020B0604020202020204" pitchFamily="34" charset="0"/>
              </a:rPr>
              <a:t>Task Force concept</a:t>
            </a:r>
            <a:r>
              <a:rPr lang="en-GB" sz="1219" b="0" dirty="0">
                <a:solidFill>
                  <a:srgbClr val="FF0000"/>
                </a:solidFill>
                <a:latin typeface="Arial" panose="020B0604020202020204" pitchFamily="34" charset="0"/>
                <a:cs typeface="Arial" panose="020B0604020202020204" pitchFamily="34" charset="0"/>
              </a:rPr>
              <a:t>.</a:t>
            </a:r>
          </a:p>
          <a:p>
            <a:pPr defTabSz="742950" fontAlgn="auto">
              <a:spcBef>
                <a:spcPts val="0"/>
              </a:spcBef>
              <a:spcAft>
                <a:spcPts val="0"/>
              </a:spcAft>
              <a:defRPr/>
            </a:pPr>
            <a:r>
              <a:rPr lang="en-GB" sz="1219" b="0" i="1" dirty="0">
                <a:solidFill>
                  <a:prstClr val="black"/>
                </a:solidFill>
                <a:latin typeface="Arial" panose="020B0604020202020204" pitchFamily="34" charset="0"/>
                <a:cs typeface="Arial" panose="020B0604020202020204" pitchFamily="34" charset="0"/>
              </a:rPr>
              <a:t>In order to facilitate JEF Response Options (JROs).</a:t>
            </a:r>
          </a:p>
        </p:txBody>
      </p:sp>
      <p:pic>
        <p:nvPicPr>
          <p:cNvPr id="20" name="Picture 19">
            <a:extLst>
              <a:ext uri="{FF2B5EF4-FFF2-40B4-BE49-F238E27FC236}">
                <a16:creationId xmlns:a16="http://schemas.microsoft.com/office/drawing/2014/main" id="{FD108136-77D2-4A37-9869-93A2D0BAC0EF}"/>
              </a:ext>
            </a:extLst>
          </p:cNvPr>
          <p:cNvPicPr>
            <a:picLocks noChangeAspect="1"/>
          </p:cNvPicPr>
          <p:nvPr/>
        </p:nvPicPr>
        <p:blipFill>
          <a:blip r:embed="rId6"/>
          <a:stretch>
            <a:fillRect/>
          </a:stretch>
        </p:blipFill>
        <p:spPr>
          <a:xfrm>
            <a:off x="6370098" y="1953432"/>
            <a:ext cx="3304666" cy="196312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Niinistö discusses Ukraine crisis with European leaders, Zelensky in London  | News | Yle Uutiset">
            <a:extLst>
              <a:ext uri="{FF2B5EF4-FFF2-40B4-BE49-F238E27FC236}">
                <a16:creationId xmlns:a16="http://schemas.microsoft.com/office/drawing/2014/main" id="{46FBFF5F-C5D5-4EB9-A05E-45521962AB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021" y="1953433"/>
            <a:ext cx="3304666" cy="195088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6C22BDD-19EC-27AA-F522-32332C75AEAD}"/>
              </a:ext>
            </a:extLst>
          </p:cNvPr>
          <p:cNvSpPr>
            <a:spLocks noGrp="1"/>
          </p:cNvSpPr>
          <p:nvPr>
            <p:ph type="title"/>
          </p:nvPr>
        </p:nvSpPr>
        <p:spPr/>
        <p:txBody>
          <a:bodyPr/>
          <a:lstStyle/>
          <a:p>
            <a:r>
              <a:rPr lang="en-GB" dirty="0">
                <a:solidFill>
                  <a:schemeClr val="bg1">
                    <a:lumMod val="50000"/>
                  </a:schemeClr>
                </a:solidFill>
              </a:rPr>
              <a:t>Practice | </a:t>
            </a:r>
            <a:r>
              <a:rPr lang="en-GB" dirty="0"/>
              <a:t>Context</a:t>
            </a:r>
          </a:p>
        </p:txBody>
      </p:sp>
    </p:spTree>
    <p:extLst>
      <p:ext uri="{BB962C8B-B14F-4D97-AF65-F5344CB8AC3E}">
        <p14:creationId xmlns:p14="http://schemas.microsoft.com/office/powerpoint/2010/main" val="174589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203940"/>
            <a:ext cx="9906000" cy="50969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grpSp>
        <p:nvGrpSpPr>
          <p:cNvPr id="2" name="Group 1"/>
          <p:cNvGrpSpPr/>
          <p:nvPr/>
        </p:nvGrpSpPr>
        <p:grpSpPr>
          <a:xfrm>
            <a:off x="533998" y="1580354"/>
            <a:ext cx="8605786" cy="1994904"/>
            <a:chOff x="657225" y="269954"/>
            <a:chExt cx="10591737" cy="2455266"/>
          </a:xfrm>
        </p:grpSpPr>
        <p:sp>
          <p:nvSpPr>
            <p:cNvPr id="4" name="Rectangle 3"/>
            <p:cNvSpPr/>
            <p:nvPr/>
          </p:nvSpPr>
          <p:spPr>
            <a:xfrm>
              <a:off x="657225" y="1944487"/>
              <a:ext cx="3495675" cy="771525"/>
            </a:xfrm>
            <a:prstGeom prst="rect">
              <a:avLst/>
            </a:prstGeom>
            <a:solidFill>
              <a:srgbClr val="65032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r>
                <a:rPr lang="en-GB" b="1">
                  <a:solidFill>
                    <a:prstClr val="white"/>
                  </a:solidFill>
                  <a:latin typeface="Arial"/>
                </a:rPr>
                <a:t>JIOs</a:t>
              </a:r>
            </a:p>
          </p:txBody>
        </p:sp>
        <p:sp>
          <p:nvSpPr>
            <p:cNvPr id="9" name="Flowchart: Manual Input 8"/>
            <p:cNvSpPr/>
            <p:nvPr/>
          </p:nvSpPr>
          <p:spPr>
            <a:xfrm>
              <a:off x="4152899" y="1152503"/>
              <a:ext cx="4457699" cy="15635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70 h 16070"/>
                <a:gd name="connsiteX1" fmla="*/ 10000 w 10000"/>
                <a:gd name="connsiteY1" fmla="*/ 0 h 16070"/>
                <a:gd name="connsiteX2" fmla="*/ 10000 w 10000"/>
                <a:gd name="connsiteY2" fmla="*/ 16070 h 16070"/>
                <a:gd name="connsiteX3" fmla="*/ 0 w 10000"/>
                <a:gd name="connsiteY3" fmla="*/ 16070 h 16070"/>
                <a:gd name="connsiteX4" fmla="*/ 0 w 10000"/>
                <a:gd name="connsiteY4" fmla="*/ 8070 h 16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070">
                  <a:moveTo>
                    <a:pt x="0" y="8070"/>
                  </a:moveTo>
                  <a:lnTo>
                    <a:pt x="10000" y="0"/>
                  </a:lnTo>
                  <a:lnTo>
                    <a:pt x="10000" y="16070"/>
                  </a:lnTo>
                  <a:lnTo>
                    <a:pt x="0" y="16070"/>
                  </a:lnTo>
                  <a:lnTo>
                    <a:pt x="0" y="8070"/>
                  </a:lnTo>
                  <a:close/>
                </a:path>
              </a:pathLst>
            </a:custGeom>
            <a:solidFill>
              <a:srgbClr val="C70533">
                <a:alpha val="8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742913">
                <a:defRPr/>
              </a:pPr>
              <a:r>
                <a:rPr lang="en-GB" b="1">
                  <a:solidFill>
                    <a:prstClr val="white"/>
                  </a:solidFill>
                  <a:latin typeface="Arial"/>
                </a:rPr>
                <a:t>JROs</a:t>
              </a:r>
            </a:p>
            <a:p>
              <a:pPr algn="ctr" defTabSz="742913">
                <a:defRPr/>
              </a:pPr>
              <a:endParaRPr lang="en-GB" b="1">
                <a:solidFill>
                  <a:prstClr val="white"/>
                </a:solidFill>
                <a:latin typeface="Arial"/>
              </a:endParaRPr>
            </a:p>
          </p:txBody>
        </p:sp>
        <p:sp>
          <p:nvSpPr>
            <p:cNvPr id="10" name="Flowchart: Manual Input 9"/>
            <p:cNvSpPr/>
            <p:nvPr/>
          </p:nvSpPr>
          <p:spPr>
            <a:xfrm>
              <a:off x="8610598" y="269954"/>
              <a:ext cx="2638364" cy="2455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6"/>
                <a:gd name="connsiteY0" fmla="*/ 4466 h 12466"/>
                <a:gd name="connsiteX1" fmla="*/ 10036 w 10036"/>
                <a:gd name="connsiteY1" fmla="*/ 0 h 12466"/>
                <a:gd name="connsiteX2" fmla="*/ 10000 w 10036"/>
                <a:gd name="connsiteY2" fmla="*/ 12466 h 12466"/>
                <a:gd name="connsiteX3" fmla="*/ 0 w 10036"/>
                <a:gd name="connsiteY3" fmla="*/ 12466 h 12466"/>
                <a:gd name="connsiteX4" fmla="*/ 0 w 10036"/>
                <a:gd name="connsiteY4" fmla="*/ 4466 h 1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2466">
                  <a:moveTo>
                    <a:pt x="0" y="4466"/>
                  </a:moveTo>
                  <a:lnTo>
                    <a:pt x="10036" y="0"/>
                  </a:lnTo>
                  <a:cubicBezTo>
                    <a:pt x="10024" y="4155"/>
                    <a:pt x="10012" y="8311"/>
                    <a:pt x="10000" y="12466"/>
                  </a:cubicBezTo>
                  <a:lnTo>
                    <a:pt x="0" y="12466"/>
                  </a:lnTo>
                  <a:lnTo>
                    <a:pt x="0" y="4466"/>
                  </a:lnTo>
                  <a:close/>
                </a:path>
              </a:pathLst>
            </a:cu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pic>
          <p:nvPicPr>
            <p:cNvPr id="7" name="Picture 6"/>
            <p:cNvPicPr>
              <a:picLocks noChangeAspect="1"/>
            </p:cNvPicPr>
            <p:nvPr/>
          </p:nvPicPr>
          <p:blipFill>
            <a:blip r:embed="rId2"/>
            <a:stretch>
              <a:fillRect/>
            </a:stretch>
          </p:blipFill>
          <p:spPr>
            <a:xfrm>
              <a:off x="9387439" y="1788893"/>
              <a:ext cx="1084681" cy="542341"/>
            </a:xfrm>
            <a:prstGeom prst="rect">
              <a:avLst/>
            </a:prstGeom>
          </p:spPr>
        </p:pic>
      </p:grpSp>
      <p:sp>
        <p:nvSpPr>
          <p:cNvPr id="27" name="Title 1"/>
          <p:cNvSpPr txBox="1">
            <a:spLocks/>
          </p:cNvSpPr>
          <p:nvPr/>
        </p:nvSpPr>
        <p:spPr>
          <a:xfrm>
            <a:off x="19814" y="1233307"/>
            <a:ext cx="9013265" cy="598441"/>
          </a:xfrm>
          <a:prstGeom prst="rect">
            <a:avLst/>
          </a:prstGeom>
        </p:spPr>
        <p:txBody>
          <a:bodyPr vert="horz" lIns="74295" tIns="37148" rIns="74295" bIns="37148" rtlCol="0" anchor="ctr">
            <a:normAutofit/>
          </a:bodyPr>
          <a:lstStyle>
            <a:lvl1pPr algn="l" defTabSz="914377" rtl="0" eaLnBrk="1" latinLnBrk="0" hangingPunct="1">
              <a:lnSpc>
                <a:spcPct val="100000"/>
              </a:lnSpc>
              <a:spcBef>
                <a:spcPct val="0"/>
              </a:spcBef>
              <a:buNone/>
              <a:defRPr sz="3200" b="1" kern="1200" cap="none" baseline="0">
                <a:solidFill>
                  <a:schemeClr val="tx1"/>
                </a:solidFill>
                <a:latin typeface="Arial" panose="020B0604020202020204" pitchFamily="34" charset="0"/>
                <a:ea typeface="+mj-ea"/>
                <a:cs typeface="+mj-cs"/>
              </a:defRPr>
            </a:lvl1pPr>
          </a:lstStyle>
          <a:p>
            <a:pPr defTabSz="742895">
              <a:defRPr/>
            </a:pPr>
            <a:r>
              <a:rPr lang="en-GB" sz="2600">
                <a:solidFill>
                  <a:srgbClr val="65032D"/>
                </a:solidFill>
              </a:rPr>
              <a:t>JEF Operating Framework</a:t>
            </a:r>
          </a:p>
        </p:txBody>
      </p:sp>
      <p:sp>
        <p:nvSpPr>
          <p:cNvPr id="14" name="Freeform 4">
            <a:extLst>
              <a:ext uri="{FF2B5EF4-FFF2-40B4-BE49-F238E27FC236}">
                <a16:creationId xmlns:a16="http://schemas.microsoft.com/office/drawing/2014/main" id="{DA9A558B-1A27-4C08-A2DA-2CFB3DF0D2A5}"/>
              </a:ext>
            </a:extLst>
          </p:cNvPr>
          <p:cNvSpPr/>
          <p:nvPr/>
        </p:nvSpPr>
        <p:spPr>
          <a:xfrm>
            <a:off x="541735" y="3667414"/>
            <a:ext cx="8605838" cy="2128242"/>
          </a:xfrm>
          <a:custGeom>
            <a:avLst/>
            <a:gdLst>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3467100 w 10591800"/>
              <a:gd name="connsiteY8" fmla="*/ 1819275 h 2619375"/>
              <a:gd name="connsiteX9" fmla="*/ 3314700 w 10591800"/>
              <a:gd name="connsiteY9" fmla="*/ 220027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3467100 w 10591800"/>
              <a:gd name="connsiteY8" fmla="*/ 1819275 h 2619375"/>
              <a:gd name="connsiteX9" fmla="*/ 1952625 w 10591800"/>
              <a:gd name="connsiteY9" fmla="*/ 221932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2095500 w 10591800"/>
              <a:gd name="connsiteY8" fmla="*/ 1828800 h 2619375"/>
              <a:gd name="connsiteX9" fmla="*/ 1952625 w 10591800"/>
              <a:gd name="connsiteY9" fmla="*/ 221932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3581400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581400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571875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2095500 w 10591800"/>
              <a:gd name="connsiteY8" fmla="*/ 182880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019425 w 10591800"/>
              <a:gd name="connsiteY7" fmla="*/ 1857375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6819900 w 10591800"/>
              <a:gd name="connsiteY4" fmla="*/ 11334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6819900 w 10591800"/>
              <a:gd name="connsiteY4" fmla="*/ 11334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198705 h 2619375"/>
              <a:gd name="connsiteX10" fmla="*/ 0 w 10591800"/>
              <a:gd name="connsiteY10" fmla="*/ 220980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1800" h="2619375">
                <a:moveTo>
                  <a:pt x="0" y="2209800"/>
                </a:moveTo>
                <a:lnTo>
                  <a:pt x="9525" y="2609850"/>
                </a:lnTo>
                <a:lnTo>
                  <a:pt x="10591800" y="2619375"/>
                </a:lnTo>
                <a:lnTo>
                  <a:pt x="10591800" y="0"/>
                </a:lnTo>
                <a:lnTo>
                  <a:pt x="6819900" y="1133475"/>
                </a:lnTo>
                <a:lnTo>
                  <a:pt x="6191250" y="1562100"/>
                </a:lnTo>
                <a:lnTo>
                  <a:pt x="3171825" y="1543050"/>
                </a:lnTo>
                <a:lnTo>
                  <a:pt x="3019425" y="1857375"/>
                </a:lnTo>
                <a:lnTo>
                  <a:pt x="1600200" y="1847850"/>
                </a:lnTo>
                <a:lnTo>
                  <a:pt x="1381125" y="2198705"/>
                </a:lnTo>
                <a:lnTo>
                  <a:pt x="0" y="2209800"/>
                </a:lnTo>
                <a:close/>
              </a:path>
            </a:pathLst>
          </a:cu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sp>
        <p:nvSpPr>
          <p:cNvPr id="15" name="TextBox 14">
            <a:extLst>
              <a:ext uri="{FF2B5EF4-FFF2-40B4-BE49-F238E27FC236}">
                <a16:creationId xmlns:a16="http://schemas.microsoft.com/office/drawing/2014/main" id="{137FEDFC-4E59-4C18-8EB4-236270D8B82B}"/>
              </a:ext>
            </a:extLst>
          </p:cNvPr>
          <p:cNvSpPr txBox="1"/>
          <p:nvPr/>
        </p:nvSpPr>
        <p:spPr>
          <a:xfrm>
            <a:off x="3100376" y="4923049"/>
            <a:ext cx="1882247" cy="307777"/>
          </a:xfrm>
          <a:prstGeom prst="rect">
            <a:avLst/>
          </a:prstGeom>
          <a:noFill/>
        </p:spPr>
        <p:txBody>
          <a:bodyPr wrap="none" rtlCol="0">
            <a:spAutoFit/>
          </a:bodyPr>
          <a:lstStyle/>
          <a:p>
            <a:pPr defTabSz="742913">
              <a:defRPr/>
            </a:pPr>
            <a:r>
              <a:rPr lang="en-GB" sz="1400" b="1" dirty="0">
                <a:solidFill>
                  <a:prstClr val="white"/>
                </a:solidFill>
                <a:latin typeface="Arial"/>
              </a:rPr>
              <a:t>Initial phase activity</a:t>
            </a:r>
          </a:p>
        </p:txBody>
      </p:sp>
      <p:sp>
        <p:nvSpPr>
          <p:cNvPr id="16" name="TextBox 15">
            <a:extLst>
              <a:ext uri="{FF2B5EF4-FFF2-40B4-BE49-F238E27FC236}">
                <a16:creationId xmlns:a16="http://schemas.microsoft.com/office/drawing/2014/main" id="{3FA06BC4-014B-49C7-99E3-5AF849E19397}"/>
              </a:ext>
            </a:extLst>
          </p:cNvPr>
          <p:cNvSpPr txBox="1"/>
          <p:nvPr/>
        </p:nvSpPr>
        <p:spPr>
          <a:xfrm>
            <a:off x="1789037" y="5174351"/>
            <a:ext cx="1870961" cy="307777"/>
          </a:xfrm>
          <a:prstGeom prst="rect">
            <a:avLst/>
          </a:prstGeom>
          <a:noFill/>
        </p:spPr>
        <p:txBody>
          <a:bodyPr wrap="none" rtlCol="0">
            <a:spAutoFit/>
          </a:bodyPr>
          <a:lstStyle/>
          <a:p>
            <a:pPr defTabSz="742913">
              <a:defRPr/>
            </a:pPr>
            <a:r>
              <a:rPr lang="en-GB" sz="1400" b="1">
                <a:solidFill>
                  <a:prstClr val="white"/>
                </a:solidFill>
                <a:latin typeface="Arial"/>
              </a:rPr>
              <a:t>Enhanced Vigilance</a:t>
            </a:r>
          </a:p>
        </p:txBody>
      </p:sp>
      <p:sp>
        <p:nvSpPr>
          <p:cNvPr id="17" name="TextBox 16">
            <a:extLst>
              <a:ext uri="{FF2B5EF4-FFF2-40B4-BE49-F238E27FC236}">
                <a16:creationId xmlns:a16="http://schemas.microsoft.com/office/drawing/2014/main" id="{849885F9-C39E-4238-BB8B-8FCCC9723B11}"/>
              </a:ext>
            </a:extLst>
          </p:cNvPr>
          <p:cNvSpPr txBox="1"/>
          <p:nvPr/>
        </p:nvSpPr>
        <p:spPr>
          <a:xfrm>
            <a:off x="533995" y="5467936"/>
            <a:ext cx="2630785" cy="307777"/>
          </a:xfrm>
          <a:prstGeom prst="rect">
            <a:avLst/>
          </a:prstGeom>
          <a:noFill/>
        </p:spPr>
        <p:txBody>
          <a:bodyPr wrap="none" rtlCol="0">
            <a:spAutoFit/>
          </a:bodyPr>
          <a:lstStyle/>
          <a:p>
            <a:pPr defTabSz="742913">
              <a:defRPr/>
            </a:pPr>
            <a:r>
              <a:rPr lang="en-GB" sz="1400" b="1" dirty="0">
                <a:solidFill>
                  <a:prstClr val="white"/>
                </a:solidFill>
                <a:latin typeface="Arial"/>
              </a:rPr>
              <a:t>BACO – Peacetime Vigilance</a:t>
            </a:r>
          </a:p>
        </p:txBody>
      </p:sp>
      <p:pic>
        <p:nvPicPr>
          <p:cNvPr id="18" name="Picture 17">
            <a:extLst>
              <a:ext uri="{FF2B5EF4-FFF2-40B4-BE49-F238E27FC236}">
                <a16:creationId xmlns:a16="http://schemas.microsoft.com/office/drawing/2014/main" id="{4ACB5471-9FA7-4D3F-824C-84138811ECEC}"/>
              </a:ext>
            </a:extLst>
          </p:cNvPr>
          <p:cNvPicPr>
            <a:picLocks noChangeAspect="1"/>
          </p:cNvPicPr>
          <p:nvPr/>
        </p:nvPicPr>
        <p:blipFill>
          <a:blip r:embed="rId2"/>
          <a:stretch>
            <a:fillRect/>
          </a:stretch>
        </p:blipFill>
        <p:spPr>
          <a:xfrm>
            <a:off x="7479057" y="5067206"/>
            <a:ext cx="881303" cy="440652"/>
          </a:xfrm>
          <a:prstGeom prst="rect">
            <a:avLst/>
          </a:prstGeom>
        </p:spPr>
      </p:pic>
      <p:sp>
        <p:nvSpPr>
          <p:cNvPr id="19" name="TextBox 18">
            <a:extLst>
              <a:ext uri="{FF2B5EF4-FFF2-40B4-BE49-F238E27FC236}">
                <a16:creationId xmlns:a16="http://schemas.microsoft.com/office/drawing/2014/main" id="{DCA5A6EE-411A-405C-B957-93B4FBD5E746}"/>
              </a:ext>
            </a:extLst>
          </p:cNvPr>
          <p:cNvSpPr txBox="1"/>
          <p:nvPr/>
        </p:nvSpPr>
        <p:spPr>
          <a:xfrm>
            <a:off x="6112015" y="4553717"/>
            <a:ext cx="1693092" cy="307777"/>
          </a:xfrm>
          <a:prstGeom prst="rect">
            <a:avLst/>
          </a:prstGeom>
          <a:noFill/>
        </p:spPr>
        <p:txBody>
          <a:bodyPr wrap="none" rtlCol="0">
            <a:spAutoFit/>
          </a:bodyPr>
          <a:lstStyle/>
          <a:p>
            <a:pPr defTabSz="742913">
              <a:defRPr/>
            </a:pPr>
            <a:r>
              <a:rPr lang="en-GB" sz="1400" dirty="0">
                <a:solidFill>
                  <a:prstClr val="white"/>
                </a:solidFill>
                <a:latin typeface="Arial"/>
              </a:rPr>
              <a:t>Follow-on activity</a:t>
            </a:r>
            <a:endParaRPr lang="en-GB" sz="1400" b="1" dirty="0">
              <a:solidFill>
                <a:prstClr val="white"/>
              </a:solidFill>
              <a:latin typeface="Arial"/>
            </a:endParaRPr>
          </a:p>
        </p:txBody>
      </p:sp>
      <p:sp>
        <p:nvSpPr>
          <p:cNvPr id="5" name="Title 4">
            <a:extLst>
              <a:ext uri="{FF2B5EF4-FFF2-40B4-BE49-F238E27FC236}">
                <a16:creationId xmlns:a16="http://schemas.microsoft.com/office/drawing/2014/main" id="{3540E004-C9CE-6398-237F-B794AF36BCC5}"/>
              </a:ext>
            </a:extLst>
          </p:cNvPr>
          <p:cNvSpPr>
            <a:spLocks noGrp="1"/>
          </p:cNvSpPr>
          <p:nvPr>
            <p:ph type="title"/>
          </p:nvPr>
        </p:nvSpPr>
        <p:spPr/>
        <p:txBody>
          <a:bodyPr/>
          <a:lstStyle/>
          <a:p>
            <a:r>
              <a:rPr lang="en-GB" dirty="0">
                <a:solidFill>
                  <a:schemeClr val="bg1">
                    <a:lumMod val="50000"/>
                  </a:schemeClr>
                </a:solidFill>
              </a:rPr>
              <a:t>Practice | </a:t>
            </a:r>
            <a:r>
              <a:rPr lang="en-GB" dirty="0"/>
              <a:t>Context</a:t>
            </a:r>
          </a:p>
        </p:txBody>
      </p:sp>
      <p:grpSp>
        <p:nvGrpSpPr>
          <p:cNvPr id="11" name="Group 10">
            <a:extLst>
              <a:ext uri="{FF2B5EF4-FFF2-40B4-BE49-F238E27FC236}">
                <a16:creationId xmlns:a16="http://schemas.microsoft.com/office/drawing/2014/main" id="{3820AB09-7E77-9B55-3DA1-7DB832399C40}"/>
              </a:ext>
            </a:extLst>
          </p:cNvPr>
          <p:cNvGrpSpPr/>
          <p:nvPr/>
        </p:nvGrpSpPr>
        <p:grpSpPr>
          <a:xfrm>
            <a:off x="134593" y="5937435"/>
            <a:ext cx="9621218" cy="361170"/>
            <a:chOff x="165651" y="5827744"/>
            <a:chExt cx="11841498" cy="444518"/>
          </a:xfrm>
        </p:grpSpPr>
        <p:sp>
          <p:nvSpPr>
            <p:cNvPr id="12" name="Rectangle 11">
              <a:extLst>
                <a:ext uri="{FF2B5EF4-FFF2-40B4-BE49-F238E27FC236}">
                  <a16:creationId xmlns:a16="http://schemas.microsoft.com/office/drawing/2014/main" id="{C261825A-6259-68AF-3CF6-9A304F994511}"/>
                </a:ext>
              </a:extLst>
            </p:cNvPr>
            <p:cNvSpPr/>
            <p:nvPr/>
          </p:nvSpPr>
          <p:spPr>
            <a:xfrm>
              <a:off x="165651" y="5827744"/>
              <a:ext cx="11841498" cy="392883"/>
            </a:xfrm>
            <a:prstGeom prst="rect">
              <a:avLst/>
            </a:prstGeom>
            <a:gradFill flip="none" rotWithShape="1">
              <a:gsLst>
                <a:gs pos="22000">
                  <a:srgbClr val="65032D">
                    <a:alpha val="50000"/>
                  </a:srgbClr>
                </a:gs>
                <a:gs pos="80000">
                  <a:srgbClr val="190A84">
                    <a:lumMod val="100000"/>
                    <a:alpha val="50000"/>
                  </a:srgbClr>
                </a:gs>
                <a:gs pos="50000">
                  <a:srgbClr val="C70533">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3" spcCol="1080000" rtlCol="0" anchor="ctr"/>
            <a:lstStyle/>
            <a:p>
              <a:pPr algn="ctr" defTabSz="742913">
                <a:defRPr/>
              </a:pPr>
              <a:endParaRPr lang="en-GB">
                <a:solidFill>
                  <a:prstClr val="white"/>
                </a:solidFill>
                <a:latin typeface="Arial"/>
              </a:endParaRPr>
            </a:p>
          </p:txBody>
        </p:sp>
        <p:sp>
          <p:nvSpPr>
            <p:cNvPr id="13" name="TextBox 12">
              <a:extLst>
                <a:ext uri="{FF2B5EF4-FFF2-40B4-BE49-F238E27FC236}">
                  <a16:creationId xmlns:a16="http://schemas.microsoft.com/office/drawing/2014/main" id="{954161DB-CF6C-4C9B-42A6-8D42BDAA2E8D}"/>
                </a:ext>
              </a:extLst>
            </p:cNvPr>
            <p:cNvSpPr txBox="1"/>
            <p:nvPr/>
          </p:nvSpPr>
          <p:spPr>
            <a:xfrm>
              <a:off x="357087" y="5855579"/>
              <a:ext cx="2734875" cy="416683"/>
            </a:xfrm>
            <a:prstGeom prst="rect">
              <a:avLst/>
            </a:prstGeom>
            <a:noFill/>
          </p:spPr>
          <p:txBody>
            <a:bodyPr wrap="square" rtlCol="0">
              <a:spAutoFit/>
            </a:bodyPr>
            <a:lstStyle/>
            <a:p>
              <a:pPr algn="ctr" defTabSz="742913">
                <a:defRPr/>
              </a:pPr>
              <a:r>
                <a:rPr lang="en-GB" sz="1600" dirty="0">
                  <a:solidFill>
                    <a:prstClr val="white"/>
                  </a:solidFill>
                  <a:latin typeface="Arial"/>
                </a:rPr>
                <a:t>COMPETITION</a:t>
              </a:r>
            </a:p>
          </p:txBody>
        </p:sp>
        <p:sp>
          <p:nvSpPr>
            <p:cNvPr id="20" name="TextBox 19">
              <a:extLst>
                <a:ext uri="{FF2B5EF4-FFF2-40B4-BE49-F238E27FC236}">
                  <a16:creationId xmlns:a16="http://schemas.microsoft.com/office/drawing/2014/main" id="{4815B815-5AD2-4BEA-D717-D20941B0B32E}"/>
                </a:ext>
              </a:extLst>
            </p:cNvPr>
            <p:cNvSpPr txBox="1"/>
            <p:nvPr/>
          </p:nvSpPr>
          <p:spPr>
            <a:xfrm>
              <a:off x="4441862" y="5836471"/>
              <a:ext cx="2734875" cy="416683"/>
            </a:xfrm>
            <a:prstGeom prst="rect">
              <a:avLst/>
            </a:prstGeom>
            <a:noFill/>
          </p:spPr>
          <p:txBody>
            <a:bodyPr wrap="square" rtlCol="0">
              <a:spAutoFit/>
            </a:bodyPr>
            <a:lstStyle/>
            <a:p>
              <a:pPr algn="ctr" defTabSz="742913">
                <a:defRPr/>
              </a:pPr>
              <a:r>
                <a:rPr lang="en-GB" sz="1600">
                  <a:solidFill>
                    <a:prstClr val="white"/>
                  </a:solidFill>
                  <a:latin typeface="Arial"/>
                </a:rPr>
                <a:t>CRISIS</a:t>
              </a:r>
            </a:p>
          </p:txBody>
        </p:sp>
        <p:sp>
          <p:nvSpPr>
            <p:cNvPr id="21" name="TextBox 20">
              <a:extLst>
                <a:ext uri="{FF2B5EF4-FFF2-40B4-BE49-F238E27FC236}">
                  <a16:creationId xmlns:a16="http://schemas.microsoft.com/office/drawing/2014/main" id="{F8B32D0A-974A-6798-AFAC-F9BF2B692CAF}"/>
                </a:ext>
              </a:extLst>
            </p:cNvPr>
            <p:cNvSpPr txBox="1"/>
            <p:nvPr/>
          </p:nvSpPr>
          <p:spPr>
            <a:xfrm>
              <a:off x="7987169" y="5836474"/>
              <a:ext cx="3562524" cy="416683"/>
            </a:xfrm>
            <a:prstGeom prst="rect">
              <a:avLst/>
            </a:prstGeom>
            <a:noFill/>
          </p:spPr>
          <p:txBody>
            <a:bodyPr wrap="square" rtlCol="0">
              <a:spAutoFit/>
            </a:bodyPr>
            <a:lstStyle/>
            <a:p>
              <a:pPr algn="ctr" defTabSz="742913">
                <a:defRPr/>
              </a:pPr>
              <a:r>
                <a:rPr lang="en-GB" sz="1600">
                  <a:solidFill>
                    <a:prstClr val="white"/>
                  </a:solidFill>
                  <a:latin typeface="Arial"/>
                </a:rPr>
                <a:t>Transition to CONFLICT</a:t>
              </a:r>
            </a:p>
          </p:txBody>
        </p:sp>
      </p:grpSp>
    </p:spTree>
    <p:extLst>
      <p:ext uri="{BB962C8B-B14F-4D97-AF65-F5344CB8AC3E}">
        <p14:creationId xmlns:p14="http://schemas.microsoft.com/office/powerpoint/2010/main" val="186782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F04EBCA-A0B4-D033-FF6D-8F1E5CA6A182}"/>
              </a:ext>
            </a:extLst>
          </p:cNvPr>
          <p:cNvGrpSpPr/>
          <p:nvPr/>
        </p:nvGrpSpPr>
        <p:grpSpPr>
          <a:xfrm>
            <a:off x="5610" y="1202400"/>
            <a:ext cx="9906000" cy="5096948"/>
            <a:chOff x="0" y="1142230"/>
            <a:chExt cx="9906000" cy="5096948"/>
          </a:xfrm>
        </p:grpSpPr>
        <p:sp>
          <p:nvSpPr>
            <p:cNvPr id="24" name="Rectangle 23"/>
            <p:cNvSpPr/>
            <p:nvPr/>
          </p:nvSpPr>
          <p:spPr>
            <a:xfrm>
              <a:off x="0" y="1142230"/>
              <a:ext cx="9906000" cy="50969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sp>
          <p:nvSpPr>
            <p:cNvPr id="22" name="Freeform 21"/>
            <p:cNvSpPr/>
            <p:nvPr/>
          </p:nvSpPr>
          <p:spPr>
            <a:xfrm>
              <a:off x="541735" y="3741757"/>
              <a:ext cx="8389144" cy="1834956"/>
            </a:xfrm>
            <a:custGeom>
              <a:avLst/>
              <a:gdLst>
                <a:gd name="connsiteX0" fmla="*/ 0 w 9801225"/>
                <a:gd name="connsiteY0" fmla="*/ 2076450 h 2219325"/>
                <a:gd name="connsiteX1" fmla="*/ 0 w 9801225"/>
                <a:gd name="connsiteY1" fmla="*/ 1828800 h 2219325"/>
                <a:gd name="connsiteX2" fmla="*/ 3924300 w 9801225"/>
                <a:gd name="connsiteY2" fmla="*/ 1619250 h 2219325"/>
                <a:gd name="connsiteX3" fmla="*/ 6391275 w 9801225"/>
                <a:gd name="connsiteY3" fmla="*/ 1114425 h 2219325"/>
                <a:gd name="connsiteX4" fmla="*/ 8334375 w 9801225"/>
                <a:gd name="connsiteY4" fmla="*/ 104775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24300 w 9801225"/>
                <a:gd name="connsiteY2" fmla="*/ 1619250 h 2219325"/>
                <a:gd name="connsiteX3" fmla="*/ 6334125 w 9801225"/>
                <a:gd name="connsiteY3" fmla="*/ 895350 h 2219325"/>
                <a:gd name="connsiteX4" fmla="*/ 8334375 w 9801225"/>
                <a:gd name="connsiteY4" fmla="*/ 104775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334375 w 9801225"/>
                <a:gd name="connsiteY4" fmla="*/ 104775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16708 w 9801225"/>
                <a:gd name="connsiteY2" fmla="*/ 1344213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16708 w 9801225"/>
                <a:gd name="connsiteY2" fmla="*/ 1344213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84870 w 9801225"/>
                <a:gd name="connsiteY2" fmla="*/ 1782412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84870 w 9801225"/>
                <a:gd name="connsiteY2" fmla="*/ 1782412 h 2219325"/>
                <a:gd name="connsiteX3" fmla="*/ 4646337 w 9801225"/>
                <a:gd name="connsiteY3" fmla="*/ 1163138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84870 w 9801225"/>
                <a:gd name="connsiteY2" fmla="*/ 1782412 h 2219325"/>
                <a:gd name="connsiteX3" fmla="*/ 4646337 w 9801225"/>
                <a:gd name="connsiteY3" fmla="*/ 1163138 h 2219325"/>
                <a:gd name="connsiteX4" fmla="*/ 7810325 w 9801225"/>
                <a:gd name="connsiteY4" fmla="*/ 1089115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84870 w 9801225"/>
                <a:gd name="connsiteY2" fmla="*/ 1782412 h 2219325"/>
                <a:gd name="connsiteX3" fmla="*/ 4646337 w 9801225"/>
                <a:gd name="connsiteY3" fmla="*/ 1163138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84870 w 9801225"/>
                <a:gd name="connsiteY2" fmla="*/ 1782412 h 2219325"/>
                <a:gd name="connsiteX3" fmla="*/ 4646337 w 9801225"/>
                <a:gd name="connsiteY3" fmla="*/ 1163138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84870 w 9801225"/>
                <a:gd name="connsiteY2" fmla="*/ 1782412 h 2219325"/>
                <a:gd name="connsiteX3" fmla="*/ 4646337 w 9801225"/>
                <a:gd name="connsiteY3" fmla="*/ 1163138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325982 w 9801225"/>
                <a:gd name="connsiteY2" fmla="*/ 1648518 h 2219325"/>
                <a:gd name="connsiteX3" fmla="*/ 4646337 w 9801225"/>
                <a:gd name="connsiteY3" fmla="*/ 1163138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325982 w 9801225"/>
                <a:gd name="connsiteY2" fmla="*/ 1624173 h 2219325"/>
                <a:gd name="connsiteX3" fmla="*/ 4646337 w 9801225"/>
                <a:gd name="connsiteY3" fmla="*/ 1163138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325982 w 9801225"/>
                <a:gd name="connsiteY2" fmla="*/ 1624173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301871 w 9801225"/>
                <a:gd name="connsiteY2" fmla="*/ 1587657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301871 w 9801225"/>
                <a:gd name="connsiteY2" fmla="*/ 1587657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301871 w 9801225"/>
                <a:gd name="connsiteY2" fmla="*/ 1587657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30620 w 9801225"/>
                <a:gd name="connsiteY2" fmla="*/ 1359428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30620 w 9801225"/>
                <a:gd name="connsiteY2" fmla="*/ 1359428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30620 w 9801225"/>
                <a:gd name="connsiteY2" fmla="*/ 1359428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30620 w 9801225"/>
                <a:gd name="connsiteY2" fmla="*/ 1359428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30620 w 9801225"/>
                <a:gd name="connsiteY2" fmla="*/ 1359428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30620 w 9801225"/>
                <a:gd name="connsiteY2" fmla="*/ 1359428 h 2219325"/>
                <a:gd name="connsiteX3" fmla="*/ 4646337 w 9801225"/>
                <a:gd name="connsiteY3" fmla="*/ 1150966 h 2219325"/>
                <a:gd name="connsiteX4" fmla="*/ 7689769 w 9801225"/>
                <a:gd name="connsiteY4" fmla="*/ 650916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030620 w 9801225"/>
                <a:gd name="connsiteY2" fmla="*/ 1359428 h 2219325"/>
                <a:gd name="connsiteX3" fmla="*/ 4646337 w 9801225"/>
                <a:gd name="connsiteY3" fmla="*/ 1150966 h 2219325"/>
                <a:gd name="connsiteX4" fmla="*/ 7689769 w 9801225"/>
                <a:gd name="connsiteY4" fmla="*/ 440945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21675 h 2164550"/>
                <a:gd name="connsiteX1" fmla="*/ 0 w 9801225"/>
                <a:gd name="connsiteY1" fmla="*/ 1774025 h 2164550"/>
                <a:gd name="connsiteX2" fmla="*/ 3030620 w 9801225"/>
                <a:gd name="connsiteY2" fmla="*/ 1304653 h 2164550"/>
                <a:gd name="connsiteX3" fmla="*/ 4646337 w 9801225"/>
                <a:gd name="connsiteY3" fmla="*/ 1096191 h 2164550"/>
                <a:gd name="connsiteX4" fmla="*/ 7689769 w 9801225"/>
                <a:gd name="connsiteY4" fmla="*/ 386170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46337 w 9801225"/>
                <a:gd name="connsiteY3" fmla="*/ 1096191 h 2164550"/>
                <a:gd name="connsiteX4" fmla="*/ 7689769 w 9801225"/>
                <a:gd name="connsiteY4" fmla="*/ 386170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46337 w 9801225"/>
                <a:gd name="connsiteY3" fmla="*/ 1096191 h 2164550"/>
                <a:gd name="connsiteX4" fmla="*/ 7689769 w 9801225"/>
                <a:gd name="connsiteY4" fmla="*/ 386170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46337 w 9801225"/>
                <a:gd name="connsiteY3" fmla="*/ 1096191 h 2164550"/>
                <a:gd name="connsiteX4" fmla="*/ 7689769 w 9801225"/>
                <a:gd name="connsiteY4" fmla="*/ 386170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55379 w 9801225"/>
                <a:gd name="connsiteY3" fmla="*/ 1050545 h 2164550"/>
                <a:gd name="connsiteX4" fmla="*/ 7689769 w 9801225"/>
                <a:gd name="connsiteY4" fmla="*/ 386170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55379 w 9801225"/>
                <a:gd name="connsiteY3" fmla="*/ 1050545 h 2164550"/>
                <a:gd name="connsiteX4" fmla="*/ 7689769 w 9801225"/>
                <a:gd name="connsiteY4" fmla="*/ 386170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55379 w 9801225"/>
                <a:gd name="connsiteY3" fmla="*/ 1050545 h 2164550"/>
                <a:gd name="connsiteX4" fmla="*/ 7725936 w 9801225"/>
                <a:gd name="connsiteY4" fmla="*/ 431816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55379 w 9801225"/>
                <a:gd name="connsiteY3" fmla="*/ 1050545 h 2164550"/>
                <a:gd name="connsiteX4" fmla="*/ 7725936 w 9801225"/>
                <a:gd name="connsiteY4" fmla="*/ 431816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55379 w 9801225"/>
                <a:gd name="connsiteY3" fmla="*/ 1050545 h 2164550"/>
                <a:gd name="connsiteX4" fmla="*/ 7789228 w 9801225"/>
                <a:gd name="connsiteY4" fmla="*/ 477462 h 2164550"/>
                <a:gd name="connsiteX5" fmla="*/ 9753600 w 9801225"/>
                <a:gd name="connsiteY5" fmla="*/ 0 h 2164550"/>
                <a:gd name="connsiteX6" fmla="*/ 9801225 w 9801225"/>
                <a:gd name="connsiteY6" fmla="*/ 2145500 h 2164550"/>
                <a:gd name="connsiteX7" fmla="*/ 0 w 9801225"/>
                <a:gd name="connsiteY7" fmla="*/ 2164550 h 2164550"/>
                <a:gd name="connsiteX0" fmla="*/ 0 w 9801225"/>
                <a:gd name="connsiteY0" fmla="*/ 2021675 h 2164550"/>
                <a:gd name="connsiteX1" fmla="*/ 0 w 9801225"/>
                <a:gd name="connsiteY1" fmla="*/ 1774025 h 2164550"/>
                <a:gd name="connsiteX2" fmla="*/ 3030620 w 9801225"/>
                <a:gd name="connsiteY2" fmla="*/ 1304653 h 2164550"/>
                <a:gd name="connsiteX3" fmla="*/ 4655379 w 9801225"/>
                <a:gd name="connsiteY3" fmla="*/ 1050545 h 2164550"/>
                <a:gd name="connsiteX4" fmla="*/ 7861562 w 9801225"/>
                <a:gd name="connsiteY4" fmla="*/ 450074 h 2164550"/>
                <a:gd name="connsiteX5" fmla="*/ 9753600 w 9801225"/>
                <a:gd name="connsiteY5" fmla="*/ 0 h 2164550"/>
                <a:gd name="connsiteX6" fmla="*/ 9801225 w 9801225"/>
                <a:gd name="connsiteY6" fmla="*/ 2145500 h 2164550"/>
                <a:gd name="connsiteX7" fmla="*/ 0 w 9801225"/>
                <a:gd name="connsiteY7" fmla="*/ 2164550 h 216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01225" h="2164550">
                  <a:moveTo>
                    <a:pt x="0" y="2021675"/>
                  </a:moveTo>
                  <a:lnTo>
                    <a:pt x="0" y="1774025"/>
                  </a:lnTo>
                  <a:cubicBezTo>
                    <a:pt x="1305569" y="1612496"/>
                    <a:pt x="1725051" y="1466182"/>
                    <a:pt x="3030620" y="1304653"/>
                  </a:cubicBezTo>
                  <a:lnTo>
                    <a:pt x="4655379" y="1050545"/>
                  </a:lnTo>
                  <a:cubicBezTo>
                    <a:pt x="5534232" y="920378"/>
                    <a:pt x="7196700" y="616758"/>
                    <a:pt x="7861562" y="450074"/>
                  </a:cubicBezTo>
                  <a:lnTo>
                    <a:pt x="9753600" y="0"/>
                  </a:lnTo>
                  <a:lnTo>
                    <a:pt x="9801225" y="2145500"/>
                  </a:lnTo>
                  <a:lnTo>
                    <a:pt x="0" y="2164550"/>
                  </a:lnTo>
                </a:path>
              </a:pathLst>
            </a:custGeom>
            <a:solidFill>
              <a:srgbClr val="C705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sp>
          <p:nvSpPr>
            <p:cNvPr id="27" name="Title 1"/>
            <p:cNvSpPr txBox="1">
              <a:spLocks/>
            </p:cNvSpPr>
            <p:nvPr/>
          </p:nvSpPr>
          <p:spPr>
            <a:xfrm>
              <a:off x="19814" y="1171597"/>
              <a:ext cx="9013265" cy="598441"/>
            </a:xfrm>
            <a:prstGeom prst="rect">
              <a:avLst/>
            </a:prstGeom>
          </p:spPr>
          <p:txBody>
            <a:bodyPr vert="horz" lIns="74295" tIns="37148" rIns="74295" bIns="37148" rtlCol="0" anchor="ctr">
              <a:normAutofit/>
            </a:bodyPr>
            <a:lstStyle>
              <a:lvl1pPr algn="l" defTabSz="914377" rtl="0" eaLnBrk="1" latinLnBrk="0" hangingPunct="1">
                <a:lnSpc>
                  <a:spcPct val="100000"/>
                </a:lnSpc>
                <a:spcBef>
                  <a:spcPct val="0"/>
                </a:spcBef>
                <a:buNone/>
                <a:defRPr sz="3200" b="1" kern="1200" cap="none" baseline="0">
                  <a:solidFill>
                    <a:schemeClr val="tx1"/>
                  </a:solidFill>
                  <a:latin typeface="Arial" panose="020B0604020202020204" pitchFamily="34" charset="0"/>
                  <a:ea typeface="+mj-ea"/>
                  <a:cs typeface="+mj-cs"/>
                </a:defRPr>
              </a:lvl1pPr>
            </a:lstStyle>
            <a:p>
              <a:pPr defTabSz="742895">
                <a:defRPr/>
              </a:pPr>
              <a:r>
                <a:rPr lang="en-GB" sz="2600">
                  <a:solidFill>
                    <a:srgbClr val="65032D"/>
                  </a:solidFill>
                </a:rPr>
                <a:t>JEF Operating Framework</a:t>
              </a:r>
            </a:p>
          </p:txBody>
        </p:sp>
        <p:grpSp>
          <p:nvGrpSpPr>
            <p:cNvPr id="15" name="Group 14"/>
            <p:cNvGrpSpPr/>
            <p:nvPr/>
          </p:nvGrpSpPr>
          <p:grpSpPr>
            <a:xfrm>
              <a:off x="541734" y="3605703"/>
              <a:ext cx="8605840" cy="2128242"/>
              <a:chOff x="666747" y="3031967"/>
              <a:chExt cx="10591803" cy="2619375"/>
            </a:xfrm>
          </p:grpSpPr>
          <p:grpSp>
            <p:nvGrpSpPr>
              <p:cNvPr id="6" name="Group 5"/>
              <p:cNvGrpSpPr/>
              <p:nvPr/>
            </p:nvGrpSpPr>
            <p:grpSpPr>
              <a:xfrm>
                <a:off x="666747" y="3031967"/>
                <a:ext cx="10591803" cy="2619375"/>
                <a:chOff x="666747" y="3638572"/>
                <a:chExt cx="10591803" cy="2619375"/>
              </a:xfrm>
            </p:grpSpPr>
            <p:sp>
              <p:nvSpPr>
                <p:cNvPr id="5" name="Freeform 4"/>
                <p:cNvSpPr/>
                <p:nvPr/>
              </p:nvSpPr>
              <p:spPr>
                <a:xfrm>
                  <a:off x="666750" y="3638572"/>
                  <a:ext cx="10591800" cy="2619375"/>
                </a:xfrm>
                <a:custGeom>
                  <a:avLst/>
                  <a:gdLst>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3467100 w 10591800"/>
                    <a:gd name="connsiteY8" fmla="*/ 1819275 h 2619375"/>
                    <a:gd name="connsiteX9" fmla="*/ 3314700 w 10591800"/>
                    <a:gd name="connsiteY9" fmla="*/ 220027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3467100 w 10591800"/>
                    <a:gd name="connsiteY8" fmla="*/ 1819275 h 2619375"/>
                    <a:gd name="connsiteX9" fmla="*/ 1952625 w 10591800"/>
                    <a:gd name="connsiteY9" fmla="*/ 221932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2095500 w 10591800"/>
                    <a:gd name="connsiteY8" fmla="*/ 1828800 h 2619375"/>
                    <a:gd name="connsiteX9" fmla="*/ 1952625 w 10591800"/>
                    <a:gd name="connsiteY9" fmla="*/ 221932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3581400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581400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571875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2095500 w 10591800"/>
                    <a:gd name="connsiteY8" fmla="*/ 182880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019425 w 10591800"/>
                    <a:gd name="connsiteY7" fmla="*/ 1857375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6819900 w 10591800"/>
                    <a:gd name="connsiteY4" fmla="*/ 11334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6819900 w 10591800"/>
                    <a:gd name="connsiteY4" fmla="*/ 11334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198705 h 2619375"/>
                    <a:gd name="connsiteX10" fmla="*/ 0 w 10591800"/>
                    <a:gd name="connsiteY10" fmla="*/ 220980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1800" h="2619375">
                      <a:moveTo>
                        <a:pt x="0" y="2209800"/>
                      </a:moveTo>
                      <a:lnTo>
                        <a:pt x="9525" y="2609850"/>
                      </a:lnTo>
                      <a:lnTo>
                        <a:pt x="10591800" y="2619375"/>
                      </a:lnTo>
                      <a:lnTo>
                        <a:pt x="10591800" y="0"/>
                      </a:lnTo>
                      <a:lnTo>
                        <a:pt x="6819900" y="1133475"/>
                      </a:lnTo>
                      <a:lnTo>
                        <a:pt x="6191250" y="1562100"/>
                      </a:lnTo>
                      <a:lnTo>
                        <a:pt x="3171825" y="1543050"/>
                      </a:lnTo>
                      <a:lnTo>
                        <a:pt x="3019425" y="1857375"/>
                      </a:lnTo>
                      <a:lnTo>
                        <a:pt x="1600200" y="1847850"/>
                      </a:lnTo>
                      <a:lnTo>
                        <a:pt x="1381125" y="2198705"/>
                      </a:lnTo>
                      <a:lnTo>
                        <a:pt x="0" y="2209800"/>
                      </a:lnTo>
                      <a:close/>
                    </a:path>
                  </a:pathLst>
                </a:cu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sp>
              <p:nvSpPr>
                <p:cNvPr id="25" name="TextBox 24"/>
                <p:cNvSpPr txBox="1"/>
                <p:nvPr/>
              </p:nvSpPr>
              <p:spPr>
                <a:xfrm>
                  <a:off x="3825369" y="5134115"/>
                  <a:ext cx="2316612" cy="378802"/>
                </a:xfrm>
                <a:prstGeom prst="rect">
                  <a:avLst/>
                </a:prstGeom>
                <a:noFill/>
              </p:spPr>
              <p:txBody>
                <a:bodyPr wrap="none" rtlCol="0">
                  <a:spAutoFit/>
                </a:bodyPr>
                <a:lstStyle/>
                <a:p>
                  <a:pPr defTabSz="742913">
                    <a:defRPr/>
                  </a:pPr>
                  <a:r>
                    <a:rPr lang="en-GB" sz="1400" b="1" dirty="0">
                      <a:solidFill>
                        <a:prstClr val="white"/>
                      </a:solidFill>
                      <a:latin typeface="Arial"/>
                    </a:rPr>
                    <a:t>Initial </a:t>
                  </a:r>
                  <a:r>
                    <a:rPr lang="en-GB" sz="1400" dirty="0">
                      <a:solidFill>
                        <a:prstClr val="white"/>
                      </a:solidFill>
                      <a:latin typeface="Arial"/>
                    </a:rPr>
                    <a:t>p</a:t>
                  </a:r>
                  <a:r>
                    <a:rPr lang="en-GB" sz="1400" b="1" dirty="0">
                      <a:solidFill>
                        <a:prstClr val="white"/>
                      </a:solidFill>
                      <a:latin typeface="Arial"/>
                    </a:rPr>
                    <a:t>hase activity</a:t>
                  </a:r>
                </a:p>
              </p:txBody>
            </p:sp>
            <p:sp>
              <p:nvSpPr>
                <p:cNvPr id="26" name="TextBox 25"/>
                <p:cNvSpPr txBox="1"/>
                <p:nvPr/>
              </p:nvSpPr>
              <p:spPr>
                <a:xfrm>
                  <a:off x="2211412" y="5494140"/>
                  <a:ext cx="2302721" cy="378802"/>
                </a:xfrm>
                <a:prstGeom prst="rect">
                  <a:avLst/>
                </a:prstGeom>
                <a:noFill/>
              </p:spPr>
              <p:txBody>
                <a:bodyPr wrap="none" rtlCol="0">
                  <a:spAutoFit/>
                </a:bodyPr>
                <a:lstStyle/>
                <a:p>
                  <a:pPr defTabSz="742913">
                    <a:defRPr/>
                  </a:pPr>
                  <a:r>
                    <a:rPr lang="en-GB" sz="1400" b="1">
                      <a:solidFill>
                        <a:prstClr val="white"/>
                      </a:solidFill>
                      <a:latin typeface="Arial"/>
                    </a:rPr>
                    <a:t>Enhanced Vigilance</a:t>
                  </a:r>
                </a:p>
              </p:txBody>
            </p:sp>
            <p:sp>
              <p:nvSpPr>
                <p:cNvPr id="28" name="TextBox 27"/>
                <p:cNvSpPr txBox="1"/>
                <p:nvPr/>
              </p:nvSpPr>
              <p:spPr>
                <a:xfrm>
                  <a:off x="666747" y="5855477"/>
                  <a:ext cx="3237889" cy="378802"/>
                </a:xfrm>
                <a:prstGeom prst="rect">
                  <a:avLst/>
                </a:prstGeom>
                <a:noFill/>
              </p:spPr>
              <p:txBody>
                <a:bodyPr wrap="none" rtlCol="0">
                  <a:spAutoFit/>
                </a:bodyPr>
                <a:lstStyle/>
                <a:p>
                  <a:pPr defTabSz="742913">
                    <a:defRPr/>
                  </a:pPr>
                  <a:r>
                    <a:rPr lang="en-GB" sz="1400" b="1">
                      <a:solidFill>
                        <a:prstClr val="white"/>
                      </a:solidFill>
                      <a:latin typeface="Arial"/>
                    </a:rPr>
                    <a:t>BACO – Peacetime Vigilance</a:t>
                  </a:r>
                </a:p>
              </p:txBody>
            </p:sp>
            <p:pic>
              <p:nvPicPr>
                <p:cNvPr id="29" name="Picture 28"/>
                <p:cNvPicPr>
                  <a:picLocks noChangeAspect="1"/>
                </p:cNvPicPr>
                <p:nvPr/>
              </p:nvPicPr>
              <p:blipFill>
                <a:blip r:embed="rId2"/>
                <a:stretch>
                  <a:fillRect/>
                </a:stretch>
              </p:blipFill>
              <p:spPr>
                <a:xfrm>
                  <a:off x="9204989" y="5361396"/>
                  <a:ext cx="1084681" cy="542341"/>
                </a:xfrm>
                <a:prstGeom prst="rect">
                  <a:avLst/>
                </a:prstGeom>
              </p:spPr>
            </p:pic>
          </p:grpSp>
          <p:sp>
            <p:nvSpPr>
              <p:cNvPr id="23" name="TextBox 22"/>
              <p:cNvSpPr txBox="1"/>
              <p:nvPr/>
            </p:nvSpPr>
            <p:spPr>
              <a:xfrm>
                <a:off x="7532000" y="4072075"/>
                <a:ext cx="2083806" cy="378802"/>
              </a:xfrm>
              <a:prstGeom prst="rect">
                <a:avLst/>
              </a:prstGeom>
              <a:noFill/>
            </p:spPr>
            <p:txBody>
              <a:bodyPr wrap="none" rtlCol="0">
                <a:spAutoFit/>
              </a:bodyPr>
              <a:lstStyle/>
              <a:p>
                <a:pPr defTabSz="742913">
                  <a:defRPr/>
                </a:pPr>
                <a:r>
                  <a:rPr lang="en-GB" sz="1400" b="1" dirty="0">
                    <a:solidFill>
                      <a:prstClr val="white"/>
                    </a:solidFill>
                    <a:latin typeface="Arial"/>
                  </a:rPr>
                  <a:t>Follow-on activity</a:t>
                </a:r>
              </a:p>
            </p:txBody>
          </p:sp>
        </p:grpSp>
      </p:grpSp>
      <p:sp>
        <p:nvSpPr>
          <p:cNvPr id="4" name="Title 3">
            <a:extLst>
              <a:ext uri="{FF2B5EF4-FFF2-40B4-BE49-F238E27FC236}">
                <a16:creationId xmlns:a16="http://schemas.microsoft.com/office/drawing/2014/main" id="{6B91CD37-F82E-8E67-81F2-570FEF6589AF}"/>
              </a:ext>
            </a:extLst>
          </p:cNvPr>
          <p:cNvSpPr>
            <a:spLocks noGrp="1"/>
          </p:cNvSpPr>
          <p:nvPr>
            <p:ph type="title"/>
          </p:nvPr>
        </p:nvSpPr>
        <p:spPr/>
        <p:txBody>
          <a:bodyPr/>
          <a:lstStyle/>
          <a:p>
            <a:r>
              <a:rPr lang="en-GB" dirty="0">
                <a:solidFill>
                  <a:schemeClr val="bg1">
                    <a:lumMod val="50000"/>
                  </a:schemeClr>
                </a:solidFill>
              </a:rPr>
              <a:t>Practice | </a:t>
            </a:r>
            <a:r>
              <a:rPr lang="en-GB" dirty="0"/>
              <a:t>Context</a:t>
            </a:r>
          </a:p>
        </p:txBody>
      </p:sp>
      <p:grpSp>
        <p:nvGrpSpPr>
          <p:cNvPr id="8" name="Group 7">
            <a:extLst>
              <a:ext uri="{FF2B5EF4-FFF2-40B4-BE49-F238E27FC236}">
                <a16:creationId xmlns:a16="http://schemas.microsoft.com/office/drawing/2014/main" id="{A0140763-96A7-113A-D2D6-220BDB920B3C}"/>
              </a:ext>
            </a:extLst>
          </p:cNvPr>
          <p:cNvGrpSpPr/>
          <p:nvPr/>
        </p:nvGrpSpPr>
        <p:grpSpPr>
          <a:xfrm>
            <a:off x="134593" y="5937435"/>
            <a:ext cx="9621218" cy="361170"/>
            <a:chOff x="165651" y="5827744"/>
            <a:chExt cx="11841498" cy="444518"/>
          </a:xfrm>
        </p:grpSpPr>
        <p:sp>
          <p:nvSpPr>
            <p:cNvPr id="9" name="Rectangle 8">
              <a:extLst>
                <a:ext uri="{FF2B5EF4-FFF2-40B4-BE49-F238E27FC236}">
                  <a16:creationId xmlns:a16="http://schemas.microsoft.com/office/drawing/2014/main" id="{01BF77BF-DE70-10B0-58BE-B29568D7A927}"/>
                </a:ext>
              </a:extLst>
            </p:cNvPr>
            <p:cNvSpPr/>
            <p:nvPr/>
          </p:nvSpPr>
          <p:spPr>
            <a:xfrm>
              <a:off x="165651" y="5827744"/>
              <a:ext cx="11841498" cy="392883"/>
            </a:xfrm>
            <a:prstGeom prst="rect">
              <a:avLst/>
            </a:prstGeom>
            <a:gradFill flip="none" rotWithShape="1">
              <a:gsLst>
                <a:gs pos="22000">
                  <a:srgbClr val="65032D">
                    <a:alpha val="50000"/>
                  </a:srgbClr>
                </a:gs>
                <a:gs pos="80000">
                  <a:srgbClr val="190A84">
                    <a:lumMod val="100000"/>
                    <a:alpha val="50000"/>
                  </a:srgbClr>
                </a:gs>
                <a:gs pos="50000">
                  <a:srgbClr val="C70533">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3" spcCol="1080000" rtlCol="0" anchor="ctr"/>
            <a:lstStyle/>
            <a:p>
              <a:pPr algn="ctr" defTabSz="742913">
                <a:defRPr/>
              </a:pPr>
              <a:endParaRPr lang="en-GB">
                <a:solidFill>
                  <a:prstClr val="white"/>
                </a:solidFill>
                <a:latin typeface="Arial"/>
              </a:endParaRPr>
            </a:p>
          </p:txBody>
        </p:sp>
        <p:sp>
          <p:nvSpPr>
            <p:cNvPr id="10" name="TextBox 9">
              <a:extLst>
                <a:ext uri="{FF2B5EF4-FFF2-40B4-BE49-F238E27FC236}">
                  <a16:creationId xmlns:a16="http://schemas.microsoft.com/office/drawing/2014/main" id="{182AF87E-ABA9-A8A3-2D17-44F754291E02}"/>
                </a:ext>
              </a:extLst>
            </p:cNvPr>
            <p:cNvSpPr txBox="1"/>
            <p:nvPr/>
          </p:nvSpPr>
          <p:spPr>
            <a:xfrm>
              <a:off x="357087" y="5855579"/>
              <a:ext cx="2734875" cy="416683"/>
            </a:xfrm>
            <a:prstGeom prst="rect">
              <a:avLst/>
            </a:prstGeom>
            <a:noFill/>
          </p:spPr>
          <p:txBody>
            <a:bodyPr wrap="square" rtlCol="0">
              <a:spAutoFit/>
            </a:bodyPr>
            <a:lstStyle/>
            <a:p>
              <a:pPr algn="ctr" defTabSz="742913">
                <a:defRPr/>
              </a:pPr>
              <a:r>
                <a:rPr lang="en-GB" sz="1600" dirty="0">
                  <a:solidFill>
                    <a:prstClr val="white"/>
                  </a:solidFill>
                  <a:latin typeface="Arial"/>
                </a:rPr>
                <a:t>COMPETITION</a:t>
              </a:r>
            </a:p>
          </p:txBody>
        </p:sp>
        <p:sp>
          <p:nvSpPr>
            <p:cNvPr id="11" name="TextBox 10">
              <a:extLst>
                <a:ext uri="{FF2B5EF4-FFF2-40B4-BE49-F238E27FC236}">
                  <a16:creationId xmlns:a16="http://schemas.microsoft.com/office/drawing/2014/main" id="{7219DA6C-C866-FDA4-9F64-3F01AD0CF71C}"/>
                </a:ext>
              </a:extLst>
            </p:cNvPr>
            <p:cNvSpPr txBox="1"/>
            <p:nvPr/>
          </p:nvSpPr>
          <p:spPr>
            <a:xfrm>
              <a:off x="4441862" y="5836471"/>
              <a:ext cx="2734875" cy="416683"/>
            </a:xfrm>
            <a:prstGeom prst="rect">
              <a:avLst/>
            </a:prstGeom>
            <a:noFill/>
          </p:spPr>
          <p:txBody>
            <a:bodyPr wrap="square" rtlCol="0">
              <a:spAutoFit/>
            </a:bodyPr>
            <a:lstStyle/>
            <a:p>
              <a:pPr algn="ctr" defTabSz="742913">
                <a:defRPr/>
              </a:pPr>
              <a:r>
                <a:rPr lang="en-GB" sz="1600">
                  <a:solidFill>
                    <a:prstClr val="white"/>
                  </a:solidFill>
                  <a:latin typeface="Arial"/>
                </a:rPr>
                <a:t>CRISIS</a:t>
              </a:r>
            </a:p>
          </p:txBody>
        </p:sp>
        <p:sp>
          <p:nvSpPr>
            <p:cNvPr id="12" name="TextBox 11">
              <a:extLst>
                <a:ext uri="{FF2B5EF4-FFF2-40B4-BE49-F238E27FC236}">
                  <a16:creationId xmlns:a16="http://schemas.microsoft.com/office/drawing/2014/main" id="{8E26DDF7-ABC3-8B44-BE7E-5AB3BC226A43}"/>
                </a:ext>
              </a:extLst>
            </p:cNvPr>
            <p:cNvSpPr txBox="1"/>
            <p:nvPr/>
          </p:nvSpPr>
          <p:spPr>
            <a:xfrm>
              <a:off x="7987169" y="5836474"/>
              <a:ext cx="3562524" cy="416683"/>
            </a:xfrm>
            <a:prstGeom prst="rect">
              <a:avLst/>
            </a:prstGeom>
            <a:noFill/>
          </p:spPr>
          <p:txBody>
            <a:bodyPr wrap="square" rtlCol="0">
              <a:spAutoFit/>
            </a:bodyPr>
            <a:lstStyle/>
            <a:p>
              <a:pPr algn="ctr" defTabSz="742913">
                <a:defRPr/>
              </a:pPr>
              <a:r>
                <a:rPr lang="en-GB" sz="1600">
                  <a:solidFill>
                    <a:prstClr val="white"/>
                  </a:solidFill>
                  <a:latin typeface="Arial"/>
                </a:rPr>
                <a:t>Transition to CONFLICT</a:t>
              </a:r>
            </a:p>
          </p:txBody>
        </p:sp>
      </p:grpSp>
    </p:spTree>
    <p:extLst>
      <p:ext uri="{BB962C8B-B14F-4D97-AF65-F5344CB8AC3E}">
        <p14:creationId xmlns:p14="http://schemas.microsoft.com/office/powerpoint/2010/main" val="23540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202400"/>
            <a:ext cx="9906000" cy="50969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sp>
        <p:nvSpPr>
          <p:cNvPr id="27" name="Title 1"/>
          <p:cNvSpPr txBox="1">
            <a:spLocks/>
          </p:cNvSpPr>
          <p:nvPr/>
        </p:nvSpPr>
        <p:spPr>
          <a:xfrm>
            <a:off x="19814" y="1231767"/>
            <a:ext cx="9013265" cy="598441"/>
          </a:xfrm>
          <a:prstGeom prst="rect">
            <a:avLst/>
          </a:prstGeom>
        </p:spPr>
        <p:txBody>
          <a:bodyPr vert="horz" lIns="74295" tIns="37148" rIns="74295" bIns="37148" rtlCol="0" anchor="ctr">
            <a:normAutofit/>
          </a:bodyPr>
          <a:lstStyle>
            <a:lvl1pPr algn="l" defTabSz="914377" rtl="0" eaLnBrk="1" latinLnBrk="0" hangingPunct="1">
              <a:lnSpc>
                <a:spcPct val="100000"/>
              </a:lnSpc>
              <a:spcBef>
                <a:spcPct val="0"/>
              </a:spcBef>
              <a:buNone/>
              <a:defRPr sz="3200" b="1" kern="1200" cap="none" baseline="0">
                <a:solidFill>
                  <a:schemeClr val="tx1"/>
                </a:solidFill>
                <a:latin typeface="Arial" panose="020B0604020202020204" pitchFamily="34" charset="0"/>
                <a:ea typeface="+mj-ea"/>
                <a:cs typeface="+mj-cs"/>
              </a:defRPr>
            </a:lvl1pPr>
          </a:lstStyle>
          <a:p>
            <a:pPr defTabSz="742895">
              <a:defRPr/>
            </a:pPr>
            <a:r>
              <a:rPr lang="en-GB" sz="2600">
                <a:solidFill>
                  <a:srgbClr val="65032D"/>
                </a:solidFill>
              </a:rPr>
              <a:t>JEF Operating Framework</a:t>
            </a:r>
          </a:p>
        </p:txBody>
      </p:sp>
      <p:sp>
        <p:nvSpPr>
          <p:cNvPr id="18" name="Freeform 20">
            <a:extLst>
              <a:ext uri="{FF2B5EF4-FFF2-40B4-BE49-F238E27FC236}">
                <a16:creationId xmlns:a16="http://schemas.microsoft.com/office/drawing/2014/main" id="{CE2FB156-8BD0-4367-91A3-BF04BDAD93DF}"/>
              </a:ext>
            </a:extLst>
          </p:cNvPr>
          <p:cNvSpPr>
            <a:spLocks/>
          </p:cNvSpPr>
          <p:nvPr/>
        </p:nvSpPr>
        <p:spPr>
          <a:xfrm>
            <a:off x="533997" y="3812020"/>
            <a:ext cx="8389144" cy="1913222"/>
          </a:xfrm>
          <a:custGeom>
            <a:avLst/>
            <a:gdLst>
              <a:gd name="connsiteX0" fmla="*/ 0 w 9801225"/>
              <a:gd name="connsiteY0" fmla="*/ 2076450 h 2219325"/>
              <a:gd name="connsiteX1" fmla="*/ 0 w 9801225"/>
              <a:gd name="connsiteY1" fmla="*/ 1828800 h 2219325"/>
              <a:gd name="connsiteX2" fmla="*/ 3924300 w 9801225"/>
              <a:gd name="connsiteY2" fmla="*/ 1619250 h 2219325"/>
              <a:gd name="connsiteX3" fmla="*/ 6391275 w 9801225"/>
              <a:gd name="connsiteY3" fmla="*/ 1114425 h 2219325"/>
              <a:gd name="connsiteX4" fmla="*/ 8334375 w 9801225"/>
              <a:gd name="connsiteY4" fmla="*/ 104775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24300 w 9801225"/>
              <a:gd name="connsiteY2" fmla="*/ 1619250 h 2219325"/>
              <a:gd name="connsiteX3" fmla="*/ 6334125 w 9801225"/>
              <a:gd name="connsiteY3" fmla="*/ 895350 h 2219325"/>
              <a:gd name="connsiteX4" fmla="*/ 8334375 w 9801225"/>
              <a:gd name="connsiteY4" fmla="*/ 104775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334375 w 9801225"/>
              <a:gd name="connsiteY4" fmla="*/ 104775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952875 w 9801225"/>
              <a:gd name="connsiteY2" fmla="*/ 1371600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34125 w 9801225"/>
              <a:gd name="connsiteY3" fmla="*/ 89535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43167 w 9801225"/>
              <a:gd name="connsiteY3" fmla="*/ 99577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43167 w 9801225"/>
              <a:gd name="connsiteY3" fmla="*/ 99577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43167 w 9801225"/>
              <a:gd name="connsiteY3" fmla="*/ 99577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43167 w 9801225"/>
              <a:gd name="connsiteY3" fmla="*/ 995770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52209 w 9801225"/>
              <a:gd name="connsiteY3" fmla="*/ 1123579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34126 w 9801225"/>
              <a:gd name="connsiteY3" fmla="*/ 1068804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34126 w 9801225"/>
              <a:gd name="connsiteY3" fmla="*/ 1068804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3238579 w 9801225"/>
              <a:gd name="connsiteY2" fmla="*/ 641268 h 2219325"/>
              <a:gd name="connsiteX3" fmla="*/ 6334126 w 9801225"/>
              <a:gd name="connsiteY3" fmla="*/ 1068804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2944577 w 9801225"/>
              <a:gd name="connsiteY2" fmla="*/ 966384 h 2219325"/>
              <a:gd name="connsiteX3" fmla="*/ 6334126 w 9801225"/>
              <a:gd name="connsiteY3" fmla="*/ 1068804 h 2219325"/>
              <a:gd name="connsiteX4" fmla="*/ 8401050 w 9801225"/>
              <a:gd name="connsiteY4" fmla="*/ 285750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2944577 w 9801225"/>
              <a:gd name="connsiteY2" fmla="*/ 966384 h 2219325"/>
              <a:gd name="connsiteX3" fmla="*/ 6334126 w 9801225"/>
              <a:gd name="connsiteY3" fmla="*/ 1068804 h 2219325"/>
              <a:gd name="connsiteX4" fmla="*/ 8457051 w 9801225"/>
              <a:gd name="connsiteY4" fmla="*/ 412969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2944577 w 9801225"/>
              <a:gd name="connsiteY2" fmla="*/ 966384 h 2219325"/>
              <a:gd name="connsiteX3" fmla="*/ 6334126 w 9801225"/>
              <a:gd name="connsiteY3" fmla="*/ 1068804 h 2219325"/>
              <a:gd name="connsiteX4" fmla="*/ 7771047 w 9801225"/>
              <a:gd name="connsiteY4" fmla="*/ 653272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0 w 9801225"/>
              <a:gd name="connsiteY1" fmla="*/ 1828800 h 2219325"/>
              <a:gd name="connsiteX2" fmla="*/ 2944577 w 9801225"/>
              <a:gd name="connsiteY2" fmla="*/ 966384 h 2219325"/>
              <a:gd name="connsiteX3" fmla="*/ 6334126 w 9801225"/>
              <a:gd name="connsiteY3" fmla="*/ 1068804 h 2219325"/>
              <a:gd name="connsiteX4" fmla="*/ 7771047 w 9801225"/>
              <a:gd name="connsiteY4" fmla="*/ 610866 h 2219325"/>
              <a:gd name="connsiteX5" fmla="*/ 9753600 w 9801225"/>
              <a:gd name="connsiteY5" fmla="*/ 0 h 2219325"/>
              <a:gd name="connsiteX6" fmla="*/ 9801225 w 9801225"/>
              <a:gd name="connsiteY6" fmla="*/ 2200275 h 2219325"/>
              <a:gd name="connsiteX7" fmla="*/ 0 w 9801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348126 w 9815225"/>
              <a:gd name="connsiteY3" fmla="*/ 106880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348126 w 9815225"/>
              <a:gd name="connsiteY3" fmla="*/ 106880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465669 w 9815225"/>
              <a:gd name="connsiteY3" fmla="*/ 986641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456628 w 9815225"/>
              <a:gd name="connsiteY3" fmla="*/ 1077933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456628 w 9815225"/>
              <a:gd name="connsiteY3" fmla="*/ 1077933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66384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1002900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1002900 h 2219325"/>
              <a:gd name="connsiteX3" fmla="*/ 6519921 w 9815225"/>
              <a:gd name="connsiteY3" fmla="*/ 959254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1002900 h 2219325"/>
              <a:gd name="connsiteX3" fmla="*/ 7179967 w 9815225"/>
              <a:gd name="connsiteY3" fmla="*/ 721896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1002900 h 2219325"/>
              <a:gd name="connsiteX3" fmla="*/ 7179967 w 9815225"/>
              <a:gd name="connsiteY3" fmla="*/ 721896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975513 h 2219325"/>
              <a:gd name="connsiteX3" fmla="*/ 7179967 w 9815225"/>
              <a:gd name="connsiteY3" fmla="*/ 721896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975513 h 2219325"/>
              <a:gd name="connsiteX3" fmla="*/ 7179967 w 9815225"/>
              <a:gd name="connsiteY3" fmla="*/ 721896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975513 h 2219325"/>
              <a:gd name="connsiteX3" fmla="*/ 7035300 w 9815225"/>
              <a:gd name="connsiteY3" fmla="*/ 676250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975513 h 2219325"/>
              <a:gd name="connsiteX3" fmla="*/ 7035300 w 9815225"/>
              <a:gd name="connsiteY3" fmla="*/ 676250 h 2219325"/>
              <a:gd name="connsiteX4" fmla="*/ 7785047 w 9815225"/>
              <a:gd name="connsiteY4" fmla="*/ 610866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67619 w 9815225"/>
              <a:gd name="connsiteY2" fmla="*/ 975513 h 2219325"/>
              <a:gd name="connsiteX3" fmla="*/ 7035300 w 9815225"/>
              <a:gd name="connsiteY3" fmla="*/ 676250 h 2219325"/>
              <a:gd name="connsiteX4" fmla="*/ 8399884 w 9815225"/>
              <a:gd name="connsiteY4" fmla="*/ 391767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48125 h 2219325"/>
              <a:gd name="connsiteX3" fmla="*/ 7035300 w 9815225"/>
              <a:gd name="connsiteY3" fmla="*/ 676250 h 2219325"/>
              <a:gd name="connsiteX4" fmla="*/ 8399884 w 9815225"/>
              <a:gd name="connsiteY4" fmla="*/ 391767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48125 h 2219325"/>
              <a:gd name="connsiteX3" fmla="*/ 7035300 w 9815225"/>
              <a:gd name="connsiteY3" fmla="*/ 676250 h 2219325"/>
              <a:gd name="connsiteX4" fmla="*/ 8399884 w 9815225"/>
              <a:gd name="connsiteY4" fmla="*/ 391767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2958577 w 9815225"/>
              <a:gd name="connsiteY2" fmla="*/ 948125 h 2219325"/>
              <a:gd name="connsiteX3" fmla="*/ 7035300 w 9815225"/>
              <a:gd name="connsiteY3" fmla="*/ 676250 h 2219325"/>
              <a:gd name="connsiteX4" fmla="*/ 8399884 w 9815225"/>
              <a:gd name="connsiteY4" fmla="*/ 391767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3871791 w 9815225"/>
              <a:gd name="connsiteY2" fmla="*/ 948125 h 2219325"/>
              <a:gd name="connsiteX3" fmla="*/ 7035300 w 9815225"/>
              <a:gd name="connsiteY3" fmla="*/ 676250 h 2219325"/>
              <a:gd name="connsiteX4" fmla="*/ 8399884 w 9815225"/>
              <a:gd name="connsiteY4" fmla="*/ 391767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3871791 w 9815225"/>
              <a:gd name="connsiteY2" fmla="*/ 948125 h 2219325"/>
              <a:gd name="connsiteX3" fmla="*/ 7035300 w 9815225"/>
              <a:gd name="connsiteY3" fmla="*/ 676250 h 2219325"/>
              <a:gd name="connsiteX4" fmla="*/ 8399884 w 9815225"/>
              <a:gd name="connsiteY4" fmla="*/ 391767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3871791 w 9815225"/>
              <a:gd name="connsiteY2" fmla="*/ 948125 h 2219325"/>
              <a:gd name="connsiteX3" fmla="*/ 7035300 w 9815225"/>
              <a:gd name="connsiteY3" fmla="*/ 676250 h 2219325"/>
              <a:gd name="connsiteX4" fmla="*/ 8399884 w 9815225"/>
              <a:gd name="connsiteY4" fmla="*/ 391767 h 2219325"/>
              <a:gd name="connsiteX5" fmla="*/ 9767600 w 9815225"/>
              <a:gd name="connsiteY5" fmla="*/ 0 h 2219325"/>
              <a:gd name="connsiteX6" fmla="*/ 9815225 w 9815225"/>
              <a:gd name="connsiteY6" fmla="*/ 2200275 h 2219325"/>
              <a:gd name="connsiteX7" fmla="*/ 14000 w 9815225"/>
              <a:gd name="connsiteY7" fmla="*/ 2219325 h 2219325"/>
              <a:gd name="connsiteX0" fmla="*/ 14000 w 9815225"/>
              <a:gd name="connsiteY0" fmla="*/ 2076450 h 2219325"/>
              <a:gd name="connsiteX1" fmla="*/ 0 w 9815225"/>
              <a:gd name="connsiteY1" fmla="*/ 2012561 h 2219325"/>
              <a:gd name="connsiteX2" fmla="*/ 4332919 w 9815225"/>
              <a:gd name="connsiteY2" fmla="*/ 966384 h 2219325"/>
              <a:gd name="connsiteX3" fmla="*/ 7035300 w 9815225"/>
              <a:gd name="connsiteY3" fmla="*/ 676250 h 2219325"/>
              <a:gd name="connsiteX4" fmla="*/ 8399884 w 9815225"/>
              <a:gd name="connsiteY4" fmla="*/ 391767 h 2219325"/>
              <a:gd name="connsiteX5" fmla="*/ 9767600 w 9815225"/>
              <a:gd name="connsiteY5" fmla="*/ 0 h 2219325"/>
              <a:gd name="connsiteX6" fmla="*/ 9815225 w 9815225"/>
              <a:gd name="connsiteY6" fmla="*/ 2200275 h 2219325"/>
              <a:gd name="connsiteX7" fmla="*/ 14000 w 9815225"/>
              <a:gd name="connsiteY7" fmla="*/ 2219325 h 2219325"/>
              <a:gd name="connsiteX0" fmla="*/ 0 w 9801225"/>
              <a:gd name="connsiteY0" fmla="*/ 2076450 h 2219325"/>
              <a:gd name="connsiteX1" fmla="*/ 4083 w 9801225"/>
              <a:gd name="connsiteY1" fmla="*/ 1930399 h 2219325"/>
              <a:gd name="connsiteX2" fmla="*/ 4318919 w 9801225"/>
              <a:gd name="connsiteY2" fmla="*/ 966384 h 2219325"/>
              <a:gd name="connsiteX3" fmla="*/ 7021300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318919 w 9801225"/>
              <a:gd name="connsiteY2" fmla="*/ 966384 h 2219325"/>
              <a:gd name="connsiteX3" fmla="*/ 7021300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021300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021300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265426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265426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184051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184051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184051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184051 w 9801225"/>
              <a:gd name="connsiteY3" fmla="*/ 676250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6976091 w 9801225"/>
              <a:gd name="connsiteY3" fmla="*/ 685379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6976091 w 9801225"/>
              <a:gd name="connsiteY3" fmla="*/ 685379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102675 w 9801225"/>
              <a:gd name="connsiteY3" fmla="*/ 721896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2076450 h 2219325"/>
              <a:gd name="connsiteX1" fmla="*/ 4083 w 9801225"/>
              <a:gd name="connsiteY1" fmla="*/ 1930399 h 2219325"/>
              <a:gd name="connsiteX2" fmla="*/ 4617296 w 9801225"/>
              <a:gd name="connsiteY2" fmla="*/ 948125 h 2219325"/>
              <a:gd name="connsiteX3" fmla="*/ 7102675 w 9801225"/>
              <a:gd name="connsiteY3" fmla="*/ 721896 h 2219325"/>
              <a:gd name="connsiteX4" fmla="*/ 8385884 w 9801225"/>
              <a:gd name="connsiteY4" fmla="*/ 391767 h 2219325"/>
              <a:gd name="connsiteX5" fmla="*/ 9753600 w 9801225"/>
              <a:gd name="connsiteY5" fmla="*/ 0 h 2219325"/>
              <a:gd name="connsiteX6" fmla="*/ 9801225 w 9801225"/>
              <a:gd name="connsiteY6" fmla="*/ 2200275 h 2219325"/>
              <a:gd name="connsiteX7" fmla="*/ 0 w 9801225"/>
              <a:gd name="connsiteY7" fmla="*/ 2219325 h 2219325"/>
              <a:gd name="connsiteX0" fmla="*/ 0 w 9801225"/>
              <a:gd name="connsiteY0" fmla="*/ 1994288 h 2137163"/>
              <a:gd name="connsiteX1" fmla="*/ 4083 w 9801225"/>
              <a:gd name="connsiteY1" fmla="*/ 1848237 h 2137163"/>
              <a:gd name="connsiteX2" fmla="*/ 4617296 w 9801225"/>
              <a:gd name="connsiteY2" fmla="*/ 865963 h 2137163"/>
              <a:gd name="connsiteX3" fmla="*/ 7102675 w 9801225"/>
              <a:gd name="connsiteY3" fmla="*/ 639734 h 2137163"/>
              <a:gd name="connsiteX4" fmla="*/ 838588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102675 w 9801225"/>
              <a:gd name="connsiteY3" fmla="*/ 639734 h 2137163"/>
              <a:gd name="connsiteX4" fmla="*/ 8422051 w 9801225"/>
              <a:gd name="connsiteY4" fmla="*/ 373509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102675 w 9801225"/>
              <a:gd name="connsiteY3" fmla="*/ 639734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102675 w 9801225"/>
              <a:gd name="connsiteY3" fmla="*/ 639734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202134 w 9801225"/>
              <a:gd name="connsiteY3" fmla="*/ 667121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202134 w 9801225"/>
              <a:gd name="connsiteY3" fmla="*/ 667121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202134 w 9801225"/>
              <a:gd name="connsiteY3" fmla="*/ 667121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202134 w 9801225"/>
              <a:gd name="connsiteY3" fmla="*/ 667121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202134 w 9801225"/>
              <a:gd name="connsiteY3" fmla="*/ 667121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6849507 w 9801225"/>
              <a:gd name="connsiteY3" fmla="*/ 731025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6849507 w 9801225"/>
              <a:gd name="connsiteY3" fmla="*/ 731025 h 2137163"/>
              <a:gd name="connsiteX4" fmla="*/ 8440134 w 9801225"/>
              <a:gd name="connsiteY4" fmla="*/ 30960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6849507 w 9801225"/>
              <a:gd name="connsiteY3" fmla="*/ 731025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6958008 w 9801225"/>
              <a:gd name="connsiteY3" fmla="*/ 731025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030342 w 9801225"/>
              <a:gd name="connsiteY3" fmla="*/ 745632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030342 w 9801225"/>
              <a:gd name="connsiteY3" fmla="*/ 745632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030342 w 9801225"/>
              <a:gd name="connsiteY3" fmla="*/ 745632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030342 w 9801225"/>
              <a:gd name="connsiteY3" fmla="*/ 745632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7030342 w 9801225"/>
              <a:gd name="connsiteY3" fmla="*/ 745632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6502306 w 9801225"/>
              <a:gd name="connsiteY3" fmla="*/ 891698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6502306 w 9801225"/>
              <a:gd name="connsiteY3" fmla="*/ 891698 h 2137163"/>
              <a:gd name="connsiteX4" fmla="*/ 8512468 w 9801225"/>
              <a:gd name="connsiteY4" fmla="*/ 355251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617296 w 9801225"/>
              <a:gd name="connsiteY2" fmla="*/ 865963 h 2137163"/>
              <a:gd name="connsiteX3" fmla="*/ 6502306 w 9801225"/>
              <a:gd name="connsiteY3" fmla="*/ 891698 h 2137163"/>
              <a:gd name="connsiteX4" fmla="*/ 8512468 w 9801225"/>
              <a:gd name="connsiteY4" fmla="*/ 306562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4546917 w 9801225"/>
              <a:gd name="connsiteY2" fmla="*/ 865963 h 2137163"/>
              <a:gd name="connsiteX3" fmla="*/ 6502306 w 9801225"/>
              <a:gd name="connsiteY3" fmla="*/ 891698 h 2137163"/>
              <a:gd name="connsiteX4" fmla="*/ 8512468 w 9801225"/>
              <a:gd name="connsiteY4" fmla="*/ 306562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2998584 w 9801225"/>
              <a:gd name="connsiteY2" fmla="*/ 626709 h 2137163"/>
              <a:gd name="connsiteX3" fmla="*/ 6502306 w 9801225"/>
              <a:gd name="connsiteY3" fmla="*/ 891698 h 2137163"/>
              <a:gd name="connsiteX4" fmla="*/ 8512468 w 9801225"/>
              <a:gd name="connsiteY4" fmla="*/ 306562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2998584 w 9801225"/>
              <a:gd name="connsiteY2" fmla="*/ 626709 h 2137163"/>
              <a:gd name="connsiteX3" fmla="*/ 6502306 w 9801225"/>
              <a:gd name="connsiteY3" fmla="*/ 891698 h 2137163"/>
              <a:gd name="connsiteX4" fmla="*/ 8449909 w 9801225"/>
              <a:gd name="connsiteY4" fmla="*/ 500955 h 2137163"/>
              <a:gd name="connsiteX5" fmla="*/ 9744558 w 9801225"/>
              <a:gd name="connsiteY5" fmla="*/ 0 h 2137163"/>
              <a:gd name="connsiteX6" fmla="*/ 9801225 w 9801225"/>
              <a:gd name="connsiteY6" fmla="*/ 2118113 h 2137163"/>
              <a:gd name="connsiteX7" fmla="*/ 0 w 9801225"/>
              <a:gd name="connsiteY7" fmla="*/ 2137163 h 2137163"/>
              <a:gd name="connsiteX0" fmla="*/ 0 w 9801225"/>
              <a:gd name="connsiteY0" fmla="*/ 1994288 h 2137163"/>
              <a:gd name="connsiteX1" fmla="*/ 4083 w 9801225"/>
              <a:gd name="connsiteY1" fmla="*/ 1848237 h 2137163"/>
              <a:gd name="connsiteX2" fmla="*/ 3894893 w 9801225"/>
              <a:gd name="connsiteY2" fmla="*/ 599646 h 2137163"/>
              <a:gd name="connsiteX3" fmla="*/ 6502306 w 9801225"/>
              <a:gd name="connsiteY3" fmla="*/ 891698 h 2137163"/>
              <a:gd name="connsiteX4" fmla="*/ 8449909 w 9801225"/>
              <a:gd name="connsiteY4" fmla="*/ 500955 h 2137163"/>
              <a:gd name="connsiteX5" fmla="*/ 9744558 w 9801225"/>
              <a:gd name="connsiteY5" fmla="*/ 0 h 2137163"/>
              <a:gd name="connsiteX6" fmla="*/ 9801225 w 9801225"/>
              <a:gd name="connsiteY6" fmla="*/ 2118113 h 2137163"/>
              <a:gd name="connsiteX7" fmla="*/ 0 w 9801225"/>
              <a:gd name="connsiteY7" fmla="*/ 2137163 h 213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01225" h="2137163">
                <a:moveTo>
                  <a:pt x="0" y="1994288"/>
                </a:moveTo>
                <a:lnTo>
                  <a:pt x="4083" y="1848237"/>
                </a:lnTo>
                <a:cubicBezTo>
                  <a:pt x="1237319" y="1607588"/>
                  <a:pt x="2589327" y="475129"/>
                  <a:pt x="3894893" y="599646"/>
                </a:cubicBezTo>
                <a:cubicBezTo>
                  <a:pt x="5433080" y="1195571"/>
                  <a:pt x="5743137" y="908146"/>
                  <a:pt x="6502306" y="891698"/>
                </a:cubicBezTo>
                <a:cubicBezTo>
                  <a:pt x="7261475" y="875250"/>
                  <a:pt x="8085465" y="550138"/>
                  <a:pt x="8449909" y="500955"/>
                </a:cubicBezTo>
                <a:lnTo>
                  <a:pt x="9744558" y="0"/>
                </a:lnTo>
                <a:lnTo>
                  <a:pt x="9801225" y="2118113"/>
                </a:lnTo>
                <a:lnTo>
                  <a:pt x="0" y="2137163"/>
                </a:lnTo>
              </a:path>
            </a:pathLst>
          </a:custGeom>
          <a:solidFill>
            <a:srgbClr val="C705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grpSp>
        <p:nvGrpSpPr>
          <p:cNvPr id="15" name="Group 14"/>
          <p:cNvGrpSpPr/>
          <p:nvPr/>
        </p:nvGrpSpPr>
        <p:grpSpPr>
          <a:xfrm>
            <a:off x="533997" y="3665874"/>
            <a:ext cx="8613577" cy="2128243"/>
            <a:chOff x="657225" y="3031967"/>
            <a:chExt cx="10601325" cy="2619375"/>
          </a:xfrm>
        </p:grpSpPr>
        <p:grpSp>
          <p:nvGrpSpPr>
            <p:cNvPr id="6" name="Group 5"/>
            <p:cNvGrpSpPr/>
            <p:nvPr/>
          </p:nvGrpSpPr>
          <p:grpSpPr>
            <a:xfrm>
              <a:off x="657225" y="3031967"/>
              <a:ext cx="10601325" cy="2619375"/>
              <a:chOff x="657225" y="3638572"/>
              <a:chExt cx="10601325" cy="2619375"/>
            </a:xfrm>
          </p:grpSpPr>
          <p:sp>
            <p:nvSpPr>
              <p:cNvPr id="5" name="Freeform 4"/>
              <p:cNvSpPr/>
              <p:nvPr/>
            </p:nvSpPr>
            <p:spPr>
              <a:xfrm>
                <a:off x="666750" y="3638572"/>
                <a:ext cx="10591800" cy="2619375"/>
              </a:xfrm>
              <a:custGeom>
                <a:avLst/>
                <a:gdLst>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3467100 w 10591800"/>
                  <a:gd name="connsiteY8" fmla="*/ 1819275 h 2619375"/>
                  <a:gd name="connsiteX9" fmla="*/ 3314700 w 10591800"/>
                  <a:gd name="connsiteY9" fmla="*/ 220027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3467100 w 10591800"/>
                  <a:gd name="connsiteY8" fmla="*/ 1819275 h 2619375"/>
                  <a:gd name="connsiteX9" fmla="*/ 1952625 w 10591800"/>
                  <a:gd name="connsiteY9" fmla="*/ 221932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2095500 w 10591800"/>
                  <a:gd name="connsiteY8" fmla="*/ 1828800 h 2619375"/>
                  <a:gd name="connsiteX9" fmla="*/ 1952625 w 10591800"/>
                  <a:gd name="connsiteY9" fmla="*/ 2219325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4667250 w 10591800"/>
                  <a:gd name="connsiteY7" fmla="*/ 182880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4886325 w 10591800"/>
                  <a:gd name="connsiteY6" fmla="*/ 1304925 h 2619375"/>
                  <a:gd name="connsiteX7" fmla="*/ 3581400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581400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571875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2095500 w 10591800"/>
                  <a:gd name="connsiteY8" fmla="*/ 1828800 h 2619375"/>
                  <a:gd name="connsiteX9" fmla="*/ 1933575 w 10591800"/>
                  <a:gd name="connsiteY9" fmla="*/ 220980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2095500 w 10591800"/>
                  <a:gd name="connsiteY8" fmla="*/ 182880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629025 w 10591800"/>
                  <a:gd name="connsiteY7" fmla="*/ 1847850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838575 w 10591800"/>
                  <a:gd name="connsiteY6" fmla="*/ 1543050 h 2619375"/>
                  <a:gd name="connsiteX7" fmla="*/ 3019425 w 10591800"/>
                  <a:gd name="connsiteY7" fmla="*/ 1857375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71600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7905750 w 10591800"/>
                  <a:gd name="connsiteY5" fmla="*/ 131445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8096250 w 10591800"/>
                  <a:gd name="connsiteY4" fmla="*/ 7905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6819900 w 10591800"/>
                  <a:gd name="connsiteY4" fmla="*/ 11334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228850 h 2619375"/>
                  <a:gd name="connsiteX10" fmla="*/ 0 w 10591800"/>
                  <a:gd name="connsiteY10" fmla="*/ 2209800 h 2619375"/>
                  <a:gd name="connsiteX0" fmla="*/ 0 w 10591800"/>
                  <a:gd name="connsiteY0" fmla="*/ 2209800 h 2619375"/>
                  <a:gd name="connsiteX1" fmla="*/ 9525 w 10591800"/>
                  <a:gd name="connsiteY1" fmla="*/ 2609850 h 2619375"/>
                  <a:gd name="connsiteX2" fmla="*/ 10591800 w 10591800"/>
                  <a:gd name="connsiteY2" fmla="*/ 2619375 h 2619375"/>
                  <a:gd name="connsiteX3" fmla="*/ 10591800 w 10591800"/>
                  <a:gd name="connsiteY3" fmla="*/ 0 h 2619375"/>
                  <a:gd name="connsiteX4" fmla="*/ 6819900 w 10591800"/>
                  <a:gd name="connsiteY4" fmla="*/ 1133475 h 2619375"/>
                  <a:gd name="connsiteX5" fmla="*/ 6191250 w 10591800"/>
                  <a:gd name="connsiteY5" fmla="*/ 1562100 h 2619375"/>
                  <a:gd name="connsiteX6" fmla="*/ 3171825 w 10591800"/>
                  <a:gd name="connsiteY6" fmla="*/ 1543050 h 2619375"/>
                  <a:gd name="connsiteX7" fmla="*/ 3019425 w 10591800"/>
                  <a:gd name="connsiteY7" fmla="*/ 1857375 h 2619375"/>
                  <a:gd name="connsiteX8" fmla="*/ 1600200 w 10591800"/>
                  <a:gd name="connsiteY8" fmla="*/ 1847850 h 2619375"/>
                  <a:gd name="connsiteX9" fmla="*/ 1381125 w 10591800"/>
                  <a:gd name="connsiteY9" fmla="*/ 2198705 h 2619375"/>
                  <a:gd name="connsiteX10" fmla="*/ 0 w 10591800"/>
                  <a:gd name="connsiteY10" fmla="*/ 220980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1800" h="2619375">
                    <a:moveTo>
                      <a:pt x="0" y="2209800"/>
                    </a:moveTo>
                    <a:lnTo>
                      <a:pt x="9525" y="2609850"/>
                    </a:lnTo>
                    <a:lnTo>
                      <a:pt x="10591800" y="2619375"/>
                    </a:lnTo>
                    <a:lnTo>
                      <a:pt x="10591800" y="0"/>
                    </a:lnTo>
                    <a:lnTo>
                      <a:pt x="6819900" y="1133475"/>
                    </a:lnTo>
                    <a:lnTo>
                      <a:pt x="6191250" y="1562100"/>
                    </a:lnTo>
                    <a:lnTo>
                      <a:pt x="3171825" y="1543050"/>
                    </a:lnTo>
                    <a:lnTo>
                      <a:pt x="3019425" y="1857375"/>
                    </a:lnTo>
                    <a:lnTo>
                      <a:pt x="1600200" y="1847850"/>
                    </a:lnTo>
                    <a:lnTo>
                      <a:pt x="1381125" y="2198705"/>
                    </a:lnTo>
                    <a:lnTo>
                      <a:pt x="0" y="2209800"/>
                    </a:lnTo>
                    <a:close/>
                  </a:path>
                </a:pathLst>
              </a:cu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13">
                  <a:defRPr/>
                </a:pPr>
                <a:endParaRPr lang="en-GB">
                  <a:solidFill>
                    <a:prstClr val="white"/>
                  </a:solidFill>
                  <a:latin typeface="Arial"/>
                </a:endParaRPr>
              </a:p>
            </p:txBody>
          </p:sp>
          <p:sp>
            <p:nvSpPr>
              <p:cNvPr id="25" name="TextBox 24"/>
              <p:cNvSpPr txBox="1"/>
              <p:nvPr/>
            </p:nvSpPr>
            <p:spPr>
              <a:xfrm>
                <a:off x="3815846" y="5183974"/>
                <a:ext cx="2316612" cy="378802"/>
              </a:xfrm>
              <a:prstGeom prst="rect">
                <a:avLst/>
              </a:prstGeom>
              <a:noFill/>
            </p:spPr>
            <p:txBody>
              <a:bodyPr wrap="none" rtlCol="0">
                <a:spAutoFit/>
              </a:bodyPr>
              <a:lstStyle/>
              <a:p>
                <a:pPr defTabSz="742913">
                  <a:defRPr/>
                </a:pPr>
                <a:r>
                  <a:rPr lang="en-GB" sz="1400" b="1" dirty="0">
                    <a:solidFill>
                      <a:prstClr val="white"/>
                    </a:solidFill>
                    <a:latin typeface="Arial"/>
                  </a:rPr>
                  <a:t>Initial phase activity</a:t>
                </a:r>
              </a:p>
            </p:txBody>
          </p:sp>
          <p:sp>
            <p:nvSpPr>
              <p:cNvPr id="26" name="TextBox 25"/>
              <p:cNvSpPr txBox="1"/>
              <p:nvPr/>
            </p:nvSpPr>
            <p:spPr>
              <a:xfrm>
                <a:off x="2201890" y="5493267"/>
                <a:ext cx="2302721" cy="378802"/>
              </a:xfrm>
              <a:prstGeom prst="rect">
                <a:avLst/>
              </a:prstGeom>
              <a:noFill/>
            </p:spPr>
            <p:txBody>
              <a:bodyPr wrap="none" rtlCol="0">
                <a:spAutoFit/>
              </a:bodyPr>
              <a:lstStyle/>
              <a:p>
                <a:pPr defTabSz="742913">
                  <a:defRPr/>
                </a:pPr>
                <a:r>
                  <a:rPr lang="en-GB" sz="1400" b="1">
                    <a:solidFill>
                      <a:prstClr val="white"/>
                    </a:solidFill>
                    <a:latin typeface="Arial"/>
                  </a:rPr>
                  <a:t>Enhanced Vigilance</a:t>
                </a:r>
              </a:p>
            </p:txBody>
          </p:sp>
          <p:sp>
            <p:nvSpPr>
              <p:cNvPr id="28" name="TextBox 27"/>
              <p:cNvSpPr txBox="1"/>
              <p:nvPr/>
            </p:nvSpPr>
            <p:spPr>
              <a:xfrm>
                <a:off x="657225" y="5854604"/>
                <a:ext cx="3237889" cy="378802"/>
              </a:xfrm>
              <a:prstGeom prst="rect">
                <a:avLst/>
              </a:prstGeom>
              <a:noFill/>
            </p:spPr>
            <p:txBody>
              <a:bodyPr wrap="none" rtlCol="0">
                <a:spAutoFit/>
              </a:bodyPr>
              <a:lstStyle/>
              <a:p>
                <a:pPr defTabSz="742913">
                  <a:defRPr/>
                </a:pPr>
                <a:r>
                  <a:rPr lang="en-GB" sz="1400" b="1" dirty="0">
                    <a:solidFill>
                      <a:prstClr val="white"/>
                    </a:solidFill>
                    <a:latin typeface="Arial"/>
                  </a:rPr>
                  <a:t>BACO – Peacetime Vigilance</a:t>
                </a:r>
              </a:p>
            </p:txBody>
          </p:sp>
          <p:pic>
            <p:nvPicPr>
              <p:cNvPr id="29" name="Picture 28"/>
              <p:cNvPicPr>
                <a:picLocks noChangeAspect="1"/>
              </p:cNvPicPr>
              <p:nvPr/>
            </p:nvPicPr>
            <p:blipFill>
              <a:blip r:embed="rId2"/>
              <a:stretch>
                <a:fillRect/>
              </a:stretch>
            </p:blipFill>
            <p:spPr>
              <a:xfrm>
                <a:off x="9204989" y="5361396"/>
                <a:ext cx="1084681" cy="542341"/>
              </a:xfrm>
              <a:prstGeom prst="rect">
                <a:avLst/>
              </a:prstGeom>
            </p:spPr>
          </p:pic>
        </p:grpSp>
        <p:sp>
          <p:nvSpPr>
            <p:cNvPr id="23" name="TextBox 22"/>
            <p:cNvSpPr txBox="1"/>
            <p:nvPr/>
          </p:nvSpPr>
          <p:spPr>
            <a:xfrm>
              <a:off x="7522478" y="4122806"/>
              <a:ext cx="2071968" cy="378802"/>
            </a:xfrm>
            <a:prstGeom prst="rect">
              <a:avLst/>
            </a:prstGeom>
            <a:noFill/>
          </p:spPr>
          <p:txBody>
            <a:bodyPr wrap="none" rtlCol="0">
              <a:spAutoFit/>
            </a:bodyPr>
            <a:lstStyle/>
            <a:p>
              <a:pPr defTabSz="742913">
                <a:defRPr/>
              </a:pPr>
              <a:r>
                <a:rPr lang="en-GB" sz="1400" b="1" dirty="0">
                  <a:solidFill>
                    <a:prstClr val="white"/>
                  </a:solidFill>
                  <a:latin typeface="Arial"/>
                </a:rPr>
                <a:t>Follow-on activity</a:t>
              </a:r>
            </a:p>
          </p:txBody>
        </p:sp>
      </p:grpSp>
      <p:grpSp>
        <p:nvGrpSpPr>
          <p:cNvPr id="30" name="Group 29"/>
          <p:cNvGrpSpPr/>
          <p:nvPr/>
        </p:nvGrpSpPr>
        <p:grpSpPr>
          <a:xfrm>
            <a:off x="134593" y="5931825"/>
            <a:ext cx="9621218" cy="361170"/>
            <a:chOff x="165651" y="5827744"/>
            <a:chExt cx="11841498" cy="444518"/>
          </a:xfrm>
        </p:grpSpPr>
        <p:sp>
          <p:nvSpPr>
            <p:cNvPr id="31" name="Rectangle 30"/>
            <p:cNvSpPr/>
            <p:nvPr/>
          </p:nvSpPr>
          <p:spPr>
            <a:xfrm>
              <a:off x="165651" y="5827744"/>
              <a:ext cx="11841498" cy="392883"/>
            </a:xfrm>
            <a:prstGeom prst="rect">
              <a:avLst/>
            </a:prstGeom>
            <a:gradFill flip="none" rotWithShape="1">
              <a:gsLst>
                <a:gs pos="22000">
                  <a:srgbClr val="65032D">
                    <a:alpha val="50000"/>
                  </a:srgbClr>
                </a:gs>
                <a:gs pos="80000">
                  <a:srgbClr val="190A84">
                    <a:lumMod val="100000"/>
                    <a:alpha val="50000"/>
                  </a:srgbClr>
                </a:gs>
                <a:gs pos="50000">
                  <a:srgbClr val="C70533">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3" spcCol="1080000" rtlCol="0" anchor="ctr"/>
            <a:lstStyle/>
            <a:p>
              <a:pPr algn="ctr" defTabSz="742913">
                <a:defRPr/>
              </a:pPr>
              <a:endParaRPr lang="en-GB">
                <a:solidFill>
                  <a:prstClr val="white"/>
                </a:solidFill>
                <a:latin typeface="Arial"/>
              </a:endParaRPr>
            </a:p>
          </p:txBody>
        </p:sp>
        <p:sp>
          <p:nvSpPr>
            <p:cNvPr id="32" name="TextBox 31"/>
            <p:cNvSpPr txBox="1"/>
            <p:nvPr/>
          </p:nvSpPr>
          <p:spPr>
            <a:xfrm>
              <a:off x="357087" y="5855579"/>
              <a:ext cx="2734875" cy="416683"/>
            </a:xfrm>
            <a:prstGeom prst="rect">
              <a:avLst/>
            </a:prstGeom>
            <a:noFill/>
          </p:spPr>
          <p:txBody>
            <a:bodyPr wrap="square" rtlCol="0">
              <a:spAutoFit/>
            </a:bodyPr>
            <a:lstStyle/>
            <a:p>
              <a:pPr algn="ctr" defTabSz="742913">
                <a:defRPr/>
              </a:pPr>
              <a:r>
                <a:rPr lang="en-GB" sz="1600" dirty="0">
                  <a:solidFill>
                    <a:prstClr val="white"/>
                  </a:solidFill>
                  <a:latin typeface="Arial"/>
                </a:rPr>
                <a:t>COMPETITION</a:t>
              </a:r>
            </a:p>
          </p:txBody>
        </p:sp>
        <p:sp>
          <p:nvSpPr>
            <p:cNvPr id="33" name="TextBox 32"/>
            <p:cNvSpPr txBox="1"/>
            <p:nvPr/>
          </p:nvSpPr>
          <p:spPr>
            <a:xfrm>
              <a:off x="4441862" y="5836471"/>
              <a:ext cx="2734875" cy="416683"/>
            </a:xfrm>
            <a:prstGeom prst="rect">
              <a:avLst/>
            </a:prstGeom>
            <a:noFill/>
          </p:spPr>
          <p:txBody>
            <a:bodyPr wrap="square" rtlCol="0">
              <a:spAutoFit/>
            </a:bodyPr>
            <a:lstStyle/>
            <a:p>
              <a:pPr algn="ctr" defTabSz="742913">
                <a:defRPr/>
              </a:pPr>
              <a:r>
                <a:rPr lang="en-GB" sz="1600">
                  <a:solidFill>
                    <a:prstClr val="white"/>
                  </a:solidFill>
                  <a:latin typeface="Arial"/>
                </a:rPr>
                <a:t>CRISIS</a:t>
              </a:r>
            </a:p>
          </p:txBody>
        </p:sp>
        <p:sp>
          <p:nvSpPr>
            <p:cNvPr id="34" name="TextBox 33"/>
            <p:cNvSpPr txBox="1"/>
            <p:nvPr/>
          </p:nvSpPr>
          <p:spPr>
            <a:xfrm>
              <a:off x="7987169" y="5836474"/>
              <a:ext cx="3562524" cy="416683"/>
            </a:xfrm>
            <a:prstGeom prst="rect">
              <a:avLst/>
            </a:prstGeom>
            <a:noFill/>
          </p:spPr>
          <p:txBody>
            <a:bodyPr wrap="square" rtlCol="0">
              <a:spAutoFit/>
            </a:bodyPr>
            <a:lstStyle/>
            <a:p>
              <a:pPr algn="ctr" defTabSz="742913">
                <a:defRPr/>
              </a:pPr>
              <a:r>
                <a:rPr lang="en-GB" sz="1600">
                  <a:solidFill>
                    <a:prstClr val="white"/>
                  </a:solidFill>
                  <a:latin typeface="Arial"/>
                </a:rPr>
                <a:t>Transition to CONFLICT</a:t>
              </a:r>
            </a:p>
          </p:txBody>
        </p:sp>
      </p:grpSp>
      <p:sp>
        <p:nvSpPr>
          <p:cNvPr id="4" name="Title 3">
            <a:extLst>
              <a:ext uri="{FF2B5EF4-FFF2-40B4-BE49-F238E27FC236}">
                <a16:creationId xmlns:a16="http://schemas.microsoft.com/office/drawing/2014/main" id="{A85F6F79-88A2-1184-18B2-07D7805DA960}"/>
              </a:ext>
            </a:extLst>
          </p:cNvPr>
          <p:cNvSpPr>
            <a:spLocks noGrp="1"/>
          </p:cNvSpPr>
          <p:nvPr>
            <p:ph type="title"/>
          </p:nvPr>
        </p:nvSpPr>
        <p:spPr/>
        <p:txBody>
          <a:bodyPr/>
          <a:lstStyle/>
          <a:p>
            <a:r>
              <a:rPr lang="en-GB" dirty="0">
                <a:solidFill>
                  <a:schemeClr val="bg1">
                    <a:lumMod val="50000"/>
                  </a:schemeClr>
                </a:solidFill>
              </a:rPr>
              <a:t>Practice | </a:t>
            </a:r>
            <a:r>
              <a:rPr lang="en-GB" dirty="0"/>
              <a:t>Context</a:t>
            </a:r>
          </a:p>
        </p:txBody>
      </p:sp>
    </p:spTree>
    <p:extLst>
      <p:ext uri="{BB962C8B-B14F-4D97-AF65-F5344CB8AC3E}">
        <p14:creationId xmlns:p14="http://schemas.microsoft.com/office/powerpoint/2010/main" val="1774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75F0BB2-D63B-AA7E-F22F-D8DD8CE67E9E}"/>
              </a:ext>
            </a:extLst>
          </p:cNvPr>
          <p:cNvGrpSpPr/>
          <p:nvPr/>
        </p:nvGrpSpPr>
        <p:grpSpPr>
          <a:xfrm>
            <a:off x="0" y="1202400"/>
            <a:ext cx="9906000" cy="5096948"/>
            <a:chOff x="0" y="642940"/>
            <a:chExt cx="9906000" cy="5096948"/>
          </a:xfrm>
        </p:grpSpPr>
        <p:sp>
          <p:nvSpPr>
            <p:cNvPr id="13" name="Rectangle 12"/>
            <p:cNvSpPr/>
            <p:nvPr/>
          </p:nvSpPr>
          <p:spPr>
            <a:xfrm>
              <a:off x="0" y="642940"/>
              <a:ext cx="9906000" cy="50969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5949482" y="1235644"/>
              <a:ext cx="3674616" cy="4442286"/>
              <a:chOff x="7347298" y="729482"/>
              <a:chExt cx="4522604" cy="5467429"/>
            </a:xfrm>
          </p:grpSpPr>
          <p:sp>
            <p:nvSpPr>
              <p:cNvPr id="44" name="Rectangle 43"/>
              <p:cNvSpPr/>
              <p:nvPr/>
            </p:nvSpPr>
            <p:spPr>
              <a:xfrm>
                <a:off x="7347298" y="729482"/>
                <a:ext cx="4522604" cy="5467429"/>
              </a:xfrm>
              <a:prstGeom prst="rect">
                <a:avLst/>
              </a:prstGeom>
              <a:solidFill>
                <a:srgbClr val="190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1950">
                  <a:solidFill>
                    <a:schemeClr val="bg1"/>
                  </a:solidFill>
                </a:endParaRPr>
              </a:p>
            </p:txBody>
          </p:sp>
          <p:grpSp>
            <p:nvGrpSpPr>
              <p:cNvPr id="19" name="Group 18"/>
              <p:cNvGrpSpPr/>
              <p:nvPr/>
            </p:nvGrpSpPr>
            <p:grpSpPr>
              <a:xfrm>
                <a:off x="8831789" y="2618328"/>
                <a:ext cx="1678476" cy="1678474"/>
                <a:chOff x="8831789" y="2618328"/>
                <a:chExt cx="1678476" cy="1678474"/>
              </a:xfrm>
            </p:grpSpPr>
            <p:sp>
              <p:nvSpPr>
                <p:cNvPr id="4" name="Oval 3"/>
                <p:cNvSpPr>
                  <a:spLocks noChangeAspect="1"/>
                </p:cNvSpPr>
                <p:nvPr/>
              </p:nvSpPr>
              <p:spPr>
                <a:xfrm>
                  <a:off x="9130815" y="2910789"/>
                  <a:ext cx="1080000" cy="10800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513604" y="2843599"/>
                  <a:ext cx="311534" cy="128342"/>
                </a:xfrm>
                <a:prstGeom prst="rect">
                  <a:avLst/>
                </a:prstGeom>
                <a:solidFill>
                  <a:srgbClr val="190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p:cNvSpPr/>
                <p:nvPr/>
              </p:nvSpPr>
              <p:spPr>
                <a:xfrm>
                  <a:off x="9513416" y="3933164"/>
                  <a:ext cx="311534" cy="128342"/>
                </a:xfrm>
                <a:prstGeom prst="rect">
                  <a:avLst/>
                </a:prstGeom>
                <a:solidFill>
                  <a:srgbClr val="190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p:cNvSpPr/>
                <p:nvPr/>
              </p:nvSpPr>
              <p:spPr>
                <a:xfrm rot="5400000">
                  <a:off x="10046874" y="3391399"/>
                  <a:ext cx="311534" cy="128342"/>
                </a:xfrm>
                <a:prstGeom prst="rect">
                  <a:avLst/>
                </a:prstGeom>
                <a:solidFill>
                  <a:srgbClr val="190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p:cNvSpPr/>
                <p:nvPr/>
              </p:nvSpPr>
              <p:spPr>
                <a:xfrm rot="5400000">
                  <a:off x="8985312" y="3396800"/>
                  <a:ext cx="311534" cy="128342"/>
                </a:xfrm>
                <a:prstGeom prst="rect">
                  <a:avLst/>
                </a:prstGeom>
                <a:solidFill>
                  <a:srgbClr val="190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p:cNvGrpSpPr>
                  <a:grpSpLocks noChangeAspect="1"/>
                </p:cNvGrpSpPr>
                <p:nvPr/>
              </p:nvGrpSpPr>
              <p:grpSpPr>
                <a:xfrm>
                  <a:off x="8831789" y="2618328"/>
                  <a:ext cx="1678476" cy="1678474"/>
                  <a:chOff x="10111293" y="3202920"/>
                  <a:chExt cx="1136054" cy="1167883"/>
                </a:xfrm>
              </p:grpSpPr>
              <p:grpSp>
                <p:nvGrpSpPr>
                  <p:cNvPr id="79" name="Group 78"/>
                  <p:cNvGrpSpPr/>
                  <p:nvPr/>
                </p:nvGrpSpPr>
                <p:grpSpPr>
                  <a:xfrm>
                    <a:off x="10111294" y="3202921"/>
                    <a:ext cx="1136052" cy="1167882"/>
                    <a:chOff x="9550205" y="2697480"/>
                    <a:chExt cx="2331614" cy="2336210"/>
                  </a:xfrm>
                </p:grpSpPr>
                <p:grpSp>
                  <p:nvGrpSpPr>
                    <p:cNvPr id="88" name="Group 87"/>
                    <p:cNvGrpSpPr/>
                    <p:nvPr/>
                  </p:nvGrpSpPr>
                  <p:grpSpPr>
                    <a:xfrm>
                      <a:off x="10500354" y="2697480"/>
                      <a:ext cx="426724" cy="1168105"/>
                      <a:chOff x="10500354" y="2697480"/>
                      <a:chExt cx="426724" cy="1168105"/>
                    </a:xfrm>
                  </p:grpSpPr>
                  <p:sp>
                    <p:nvSpPr>
                      <p:cNvPr id="107" name="Right Triangle 106"/>
                      <p:cNvSpPr/>
                      <p:nvPr/>
                    </p:nvSpPr>
                    <p:spPr>
                      <a:xfrm>
                        <a:off x="10713717" y="2697480"/>
                        <a:ext cx="213361" cy="958303"/>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ight Triangle 107"/>
                      <p:cNvSpPr/>
                      <p:nvPr/>
                    </p:nvSpPr>
                    <p:spPr>
                      <a:xfrm flipH="1">
                        <a:off x="10500356" y="2697480"/>
                        <a:ext cx="213361" cy="9583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9" name="Group 108"/>
                      <p:cNvGrpSpPr/>
                      <p:nvPr/>
                    </p:nvGrpSpPr>
                    <p:grpSpPr>
                      <a:xfrm rot="10800000">
                        <a:off x="10500354" y="3655782"/>
                        <a:ext cx="426724" cy="209803"/>
                        <a:chOff x="10652756" y="3178551"/>
                        <a:chExt cx="426724" cy="629632"/>
                      </a:xfrm>
                    </p:grpSpPr>
                    <p:sp>
                      <p:nvSpPr>
                        <p:cNvPr id="110" name="Right Triangle 109"/>
                        <p:cNvSpPr/>
                        <p:nvPr/>
                      </p:nvSpPr>
                      <p:spPr>
                        <a:xfrm>
                          <a:off x="10866119" y="3178551"/>
                          <a:ext cx="213361" cy="6296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ight Triangle 110"/>
                        <p:cNvSpPr/>
                        <p:nvPr/>
                      </p:nvSpPr>
                      <p:spPr>
                        <a:xfrm flipH="1">
                          <a:off x="10652756" y="3178551"/>
                          <a:ext cx="213361" cy="629632"/>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9" name="Group 88"/>
                    <p:cNvGrpSpPr/>
                    <p:nvPr/>
                  </p:nvGrpSpPr>
                  <p:grpSpPr>
                    <a:xfrm rot="5400000">
                      <a:off x="11084405" y="3285091"/>
                      <a:ext cx="426724" cy="1168105"/>
                      <a:chOff x="10500354" y="2697480"/>
                      <a:chExt cx="426724" cy="1168105"/>
                    </a:xfrm>
                  </p:grpSpPr>
                  <p:sp>
                    <p:nvSpPr>
                      <p:cNvPr id="102" name="Right Triangle 101"/>
                      <p:cNvSpPr/>
                      <p:nvPr/>
                    </p:nvSpPr>
                    <p:spPr>
                      <a:xfrm>
                        <a:off x="10713717" y="2697480"/>
                        <a:ext cx="213361" cy="958303"/>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ight Triangle 102"/>
                      <p:cNvSpPr/>
                      <p:nvPr/>
                    </p:nvSpPr>
                    <p:spPr>
                      <a:xfrm flipH="1">
                        <a:off x="10500356" y="2697480"/>
                        <a:ext cx="213361" cy="9583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p:cNvGrpSpPr/>
                      <p:nvPr/>
                    </p:nvGrpSpPr>
                    <p:grpSpPr>
                      <a:xfrm rot="10800000">
                        <a:off x="10500354" y="3655782"/>
                        <a:ext cx="426724" cy="209803"/>
                        <a:chOff x="10652756" y="3178551"/>
                        <a:chExt cx="426724" cy="629632"/>
                      </a:xfrm>
                    </p:grpSpPr>
                    <p:sp>
                      <p:nvSpPr>
                        <p:cNvPr id="105" name="Right Triangle 104"/>
                        <p:cNvSpPr/>
                        <p:nvPr/>
                      </p:nvSpPr>
                      <p:spPr>
                        <a:xfrm>
                          <a:off x="10866119" y="3178551"/>
                          <a:ext cx="213361" cy="6296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ight Triangle 105"/>
                        <p:cNvSpPr/>
                        <p:nvPr/>
                      </p:nvSpPr>
                      <p:spPr>
                        <a:xfrm flipH="1">
                          <a:off x="10652756" y="3178551"/>
                          <a:ext cx="213361" cy="629632"/>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0" name="Group 89"/>
                    <p:cNvGrpSpPr/>
                    <p:nvPr/>
                  </p:nvGrpSpPr>
                  <p:grpSpPr>
                    <a:xfrm rot="10800000">
                      <a:off x="10500354" y="3865585"/>
                      <a:ext cx="426724" cy="1168105"/>
                      <a:chOff x="10500354" y="2697480"/>
                      <a:chExt cx="426724" cy="1168105"/>
                    </a:xfrm>
                  </p:grpSpPr>
                  <p:sp>
                    <p:nvSpPr>
                      <p:cNvPr id="97" name="Right Triangle 96"/>
                      <p:cNvSpPr/>
                      <p:nvPr/>
                    </p:nvSpPr>
                    <p:spPr>
                      <a:xfrm>
                        <a:off x="10713717" y="2697480"/>
                        <a:ext cx="213361" cy="958303"/>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ight Triangle 97"/>
                      <p:cNvSpPr/>
                      <p:nvPr/>
                    </p:nvSpPr>
                    <p:spPr>
                      <a:xfrm flipH="1">
                        <a:off x="10500356" y="2697480"/>
                        <a:ext cx="213361" cy="9583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9" name="Group 98"/>
                      <p:cNvGrpSpPr/>
                      <p:nvPr/>
                    </p:nvGrpSpPr>
                    <p:grpSpPr>
                      <a:xfrm rot="10800000">
                        <a:off x="10500354" y="3655782"/>
                        <a:ext cx="426724" cy="209803"/>
                        <a:chOff x="10652756" y="3178551"/>
                        <a:chExt cx="426724" cy="629632"/>
                      </a:xfrm>
                    </p:grpSpPr>
                    <p:sp>
                      <p:nvSpPr>
                        <p:cNvPr id="100" name="Right Triangle 99"/>
                        <p:cNvSpPr/>
                        <p:nvPr/>
                      </p:nvSpPr>
                      <p:spPr>
                        <a:xfrm>
                          <a:off x="10866119" y="3178551"/>
                          <a:ext cx="213361" cy="6296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ight Triangle 100"/>
                        <p:cNvSpPr/>
                        <p:nvPr/>
                      </p:nvSpPr>
                      <p:spPr>
                        <a:xfrm flipH="1">
                          <a:off x="10652756" y="3178551"/>
                          <a:ext cx="213361" cy="629632"/>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1" name="Group 90"/>
                    <p:cNvGrpSpPr/>
                    <p:nvPr/>
                  </p:nvGrpSpPr>
                  <p:grpSpPr>
                    <a:xfrm rot="16200000">
                      <a:off x="9920896" y="3290645"/>
                      <a:ext cx="426724" cy="1168105"/>
                      <a:chOff x="10500354" y="2697480"/>
                      <a:chExt cx="426724" cy="1168105"/>
                    </a:xfrm>
                  </p:grpSpPr>
                  <p:sp>
                    <p:nvSpPr>
                      <p:cNvPr id="92" name="Right Triangle 91"/>
                      <p:cNvSpPr/>
                      <p:nvPr/>
                    </p:nvSpPr>
                    <p:spPr>
                      <a:xfrm>
                        <a:off x="10713717" y="2697480"/>
                        <a:ext cx="213361" cy="958303"/>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ight Triangle 92"/>
                      <p:cNvSpPr/>
                      <p:nvPr/>
                    </p:nvSpPr>
                    <p:spPr>
                      <a:xfrm flipH="1">
                        <a:off x="10500356" y="2697480"/>
                        <a:ext cx="213361" cy="9583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p:cNvGrpSpPr/>
                      <p:nvPr/>
                    </p:nvGrpSpPr>
                    <p:grpSpPr>
                      <a:xfrm rot="10800000">
                        <a:off x="10500354" y="3655782"/>
                        <a:ext cx="426724" cy="209803"/>
                        <a:chOff x="10652756" y="3178551"/>
                        <a:chExt cx="426724" cy="629632"/>
                      </a:xfrm>
                    </p:grpSpPr>
                    <p:sp>
                      <p:nvSpPr>
                        <p:cNvPr id="95" name="Right Triangle 94"/>
                        <p:cNvSpPr/>
                        <p:nvPr/>
                      </p:nvSpPr>
                      <p:spPr>
                        <a:xfrm>
                          <a:off x="10866119" y="3178551"/>
                          <a:ext cx="213361" cy="6296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ight Triangle 95"/>
                        <p:cNvSpPr/>
                        <p:nvPr/>
                      </p:nvSpPr>
                      <p:spPr>
                        <a:xfrm flipH="1">
                          <a:off x="10652756" y="3178551"/>
                          <a:ext cx="213361" cy="629632"/>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cxnSp>
                <p:nvCxnSpPr>
                  <p:cNvPr id="80" name="Straight Connector 79"/>
                  <p:cNvCxnSpPr>
                    <a:stCxn id="97" idx="4"/>
                    <a:endCxn id="97" idx="0"/>
                  </p:cNvCxnSpPr>
                  <p:nvPr/>
                </p:nvCxnSpPr>
                <p:spPr>
                  <a:xfrm>
                    <a:off x="10574244" y="3891743"/>
                    <a:ext cx="103958" cy="4790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2" idx="4"/>
                    <a:endCxn id="93" idx="0"/>
                  </p:cNvCxnSpPr>
                  <p:nvPr/>
                </p:nvCxnSpPr>
                <p:spPr>
                  <a:xfrm flipH="1">
                    <a:off x="10111295" y="3684757"/>
                    <a:ext cx="466923" cy="1066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07" idx="0"/>
                    <a:endCxn id="103" idx="4"/>
                  </p:cNvCxnSpPr>
                  <p:nvPr/>
                </p:nvCxnSpPr>
                <p:spPr>
                  <a:xfrm>
                    <a:off x="10678203" y="3202921"/>
                    <a:ext cx="102222" cy="479061"/>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02" idx="0"/>
                    <a:endCxn id="98" idx="4"/>
                  </p:cNvCxnSpPr>
                  <p:nvPr/>
                </p:nvCxnSpPr>
                <p:spPr>
                  <a:xfrm flipH="1">
                    <a:off x="10782160" y="3788642"/>
                    <a:ext cx="465187" cy="103101"/>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97" idx="4"/>
                    <a:endCxn id="93" idx="0"/>
                  </p:cNvCxnSpPr>
                  <p:nvPr/>
                </p:nvCxnSpPr>
                <p:spPr>
                  <a:xfrm flipH="1" flipV="1">
                    <a:off x="10111293" y="3791417"/>
                    <a:ext cx="462948" cy="100326"/>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8" idx="4"/>
                    <a:endCxn id="97" idx="0"/>
                  </p:cNvCxnSpPr>
                  <p:nvPr/>
                </p:nvCxnSpPr>
                <p:spPr>
                  <a:xfrm flipH="1">
                    <a:off x="10678199" y="3891743"/>
                    <a:ext cx="103958" cy="4790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03" idx="0"/>
                    <a:endCxn id="103" idx="4"/>
                  </p:cNvCxnSpPr>
                  <p:nvPr/>
                </p:nvCxnSpPr>
                <p:spPr>
                  <a:xfrm flipH="1" flipV="1">
                    <a:off x="10780419" y="3681982"/>
                    <a:ext cx="466922" cy="1066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07" idx="0"/>
                    <a:endCxn id="108" idx="4"/>
                  </p:cNvCxnSpPr>
                  <p:nvPr/>
                </p:nvCxnSpPr>
                <p:spPr>
                  <a:xfrm flipH="1">
                    <a:off x="10574263" y="3202920"/>
                    <a:ext cx="103958" cy="4790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58" name="Group 157"/>
            <p:cNvGrpSpPr/>
            <p:nvPr/>
          </p:nvGrpSpPr>
          <p:grpSpPr>
            <a:xfrm>
              <a:off x="1392491" y="1227123"/>
              <a:ext cx="4527189" cy="4448537"/>
              <a:chOff x="5930593" y="439444"/>
              <a:chExt cx="5571925" cy="5475123"/>
            </a:xfrm>
          </p:grpSpPr>
          <p:sp>
            <p:nvSpPr>
              <p:cNvPr id="157" name="Freeform 156"/>
              <p:cNvSpPr/>
              <p:nvPr/>
            </p:nvSpPr>
            <p:spPr>
              <a:xfrm>
                <a:off x="5969000" y="444500"/>
                <a:ext cx="5486400" cy="5461000"/>
              </a:xfrm>
              <a:custGeom>
                <a:avLst/>
                <a:gdLst>
                  <a:gd name="connsiteX0" fmla="*/ 38100 w 5486400"/>
                  <a:gd name="connsiteY0" fmla="*/ 0 h 5461000"/>
                  <a:gd name="connsiteX1" fmla="*/ 1892300 w 5486400"/>
                  <a:gd name="connsiteY1" fmla="*/ 0 h 5461000"/>
                  <a:gd name="connsiteX2" fmla="*/ 5486400 w 5486400"/>
                  <a:gd name="connsiteY2" fmla="*/ 2641600 h 5461000"/>
                  <a:gd name="connsiteX3" fmla="*/ 5486400 w 5486400"/>
                  <a:gd name="connsiteY3" fmla="*/ 2819400 h 5461000"/>
                  <a:gd name="connsiteX4" fmla="*/ 1879600 w 5486400"/>
                  <a:gd name="connsiteY4" fmla="*/ 5448300 h 5461000"/>
                  <a:gd name="connsiteX5" fmla="*/ 50800 w 5486400"/>
                  <a:gd name="connsiteY5" fmla="*/ 5461000 h 5461000"/>
                  <a:gd name="connsiteX6" fmla="*/ 0 w 5486400"/>
                  <a:gd name="connsiteY6" fmla="*/ 5295900 h 5461000"/>
                  <a:gd name="connsiteX7" fmla="*/ 3429000 w 5486400"/>
                  <a:gd name="connsiteY7" fmla="*/ 2768600 h 5461000"/>
                  <a:gd name="connsiteX8" fmla="*/ 3441700 w 5486400"/>
                  <a:gd name="connsiteY8" fmla="*/ 2717800 h 5461000"/>
                  <a:gd name="connsiteX9" fmla="*/ 3429000 w 5486400"/>
                  <a:gd name="connsiteY9" fmla="*/ 2641600 h 5461000"/>
                  <a:gd name="connsiteX10" fmla="*/ 0 w 5486400"/>
                  <a:gd name="connsiteY10" fmla="*/ 152400 h 5461000"/>
                  <a:gd name="connsiteX11" fmla="*/ 38100 w 5486400"/>
                  <a:gd name="connsiteY11" fmla="*/ 0 h 546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5461000">
                    <a:moveTo>
                      <a:pt x="38100" y="0"/>
                    </a:moveTo>
                    <a:lnTo>
                      <a:pt x="1892300" y="0"/>
                    </a:lnTo>
                    <a:lnTo>
                      <a:pt x="5486400" y="2641600"/>
                    </a:lnTo>
                    <a:lnTo>
                      <a:pt x="5486400" y="2819400"/>
                    </a:lnTo>
                    <a:lnTo>
                      <a:pt x="1879600" y="5448300"/>
                    </a:lnTo>
                    <a:lnTo>
                      <a:pt x="50800" y="5461000"/>
                    </a:lnTo>
                    <a:lnTo>
                      <a:pt x="0" y="5295900"/>
                    </a:lnTo>
                    <a:lnTo>
                      <a:pt x="3429000" y="2768600"/>
                    </a:lnTo>
                    <a:lnTo>
                      <a:pt x="3441700" y="2717800"/>
                    </a:lnTo>
                    <a:lnTo>
                      <a:pt x="3429000" y="2641600"/>
                    </a:lnTo>
                    <a:lnTo>
                      <a:pt x="0" y="152400"/>
                    </a:lnTo>
                    <a:lnTo>
                      <a:pt x="38100" y="0"/>
                    </a:lnTo>
                    <a:close/>
                  </a:path>
                </a:pathLst>
              </a:custGeom>
              <a:solidFill>
                <a:srgbClr val="C705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6" name="Group 155"/>
              <p:cNvGrpSpPr/>
              <p:nvPr/>
            </p:nvGrpSpPr>
            <p:grpSpPr>
              <a:xfrm>
                <a:off x="5930593" y="439444"/>
                <a:ext cx="5571925" cy="5475123"/>
                <a:chOff x="3159790" y="426589"/>
                <a:chExt cx="5571925" cy="5475123"/>
              </a:xfrm>
            </p:grpSpPr>
            <p:sp>
              <p:nvSpPr>
                <p:cNvPr id="129" name="Arc 128"/>
                <p:cNvSpPr>
                  <a:spLocks noChangeAspect="1"/>
                </p:cNvSpPr>
                <p:nvPr/>
              </p:nvSpPr>
              <p:spPr>
                <a:xfrm rot="1655462">
                  <a:off x="6421258" y="3058931"/>
                  <a:ext cx="216000" cy="216000"/>
                </a:xfrm>
                <a:prstGeom prst="arc">
                  <a:avLst>
                    <a:gd name="adj1" fmla="val 16473480"/>
                    <a:gd name="adj2" fmla="val 1728146"/>
                  </a:avLst>
                </a:prstGeom>
                <a:noFill/>
                <a:ln w="50800" cap="rnd">
                  <a:solidFill>
                    <a:schemeClr val="bg1"/>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Arc 129"/>
                <p:cNvSpPr>
                  <a:spLocks noChangeAspect="1"/>
                </p:cNvSpPr>
                <p:nvPr/>
              </p:nvSpPr>
              <p:spPr>
                <a:xfrm rot="1655462">
                  <a:off x="8515715" y="3057159"/>
                  <a:ext cx="216000" cy="216000"/>
                </a:xfrm>
                <a:prstGeom prst="arc">
                  <a:avLst>
                    <a:gd name="adj1" fmla="val 16473480"/>
                    <a:gd name="adj2" fmla="val 1728146"/>
                  </a:avLst>
                </a:prstGeom>
                <a:solidFill>
                  <a:srgbClr val="C70533">
                    <a:alpha val="50000"/>
                  </a:srgbClr>
                </a:solidFill>
                <a:ln w="50800" cap="rnd">
                  <a:solidFill>
                    <a:schemeClr val="bg1"/>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Arc 140"/>
                <p:cNvSpPr>
                  <a:spLocks noChangeAspect="1"/>
                </p:cNvSpPr>
                <p:nvPr/>
              </p:nvSpPr>
              <p:spPr>
                <a:xfrm rot="19944538" flipH="1">
                  <a:off x="3159790" y="5713841"/>
                  <a:ext cx="187871" cy="187871"/>
                </a:xfrm>
                <a:prstGeom prst="arc">
                  <a:avLst>
                    <a:gd name="adj1" fmla="val 16473480"/>
                    <a:gd name="adj2" fmla="val 4239535"/>
                  </a:avLst>
                </a:prstGeom>
                <a:solidFill>
                  <a:srgbClr val="C70533">
                    <a:alpha val="50000"/>
                  </a:srgbClr>
                </a:solidFill>
                <a:ln w="50800" cap="rnd">
                  <a:solidFill>
                    <a:schemeClr val="bg1"/>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Arc 141"/>
                <p:cNvSpPr>
                  <a:spLocks noChangeAspect="1"/>
                </p:cNvSpPr>
                <p:nvPr/>
              </p:nvSpPr>
              <p:spPr>
                <a:xfrm rot="742890" flipH="1">
                  <a:off x="3164624" y="427963"/>
                  <a:ext cx="187871" cy="187871"/>
                </a:xfrm>
                <a:prstGeom prst="arc">
                  <a:avLst>
                    <a:gd name="adj1" fmla="val 16473480"/>
                    <a:gd name="adj2" fmla="val 4239535"/>
                  </a:avLst>
                </a:prstGeom>
                <a:solidFill>
                  <a:srgbClr val="C70533">
                    <a:alpha val="50000"/>
                  </a:srgbClr>
                </a:solidFill>
                <a:ln w="50800" cap="rnd">
                  <a:solidFill>
                    <a:schemeClr val="bg1"/>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4" name="Straight Connector 143"/>
                <p:cNvCxnSpPr>
                  <a:stCxn id="142" idx="0"/>
                </p:cNvCxnSpPr>
                <p:nvPr/>
              </p:nvCxnSpPr>
              <p:spPr>
                <a:xfrm flipV="1">
                  <a:off x="3271347" y="426589"/>
                  <a:ext cx="1803573" cy="2248"/>
                </a:xfrm>
                <a:prstGeom prst="line">
                  <a:avLst/>
                </a:prstGeom>
                <a:ln w="50800" cap="rnd">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30" idx="0"/>
                </p:cNvCxnSpPr>
                <p:nvPr/>
              </p:nvCxnSpPr>
              <p:spPr>
                <a:xfrm flipH="1" flipV="1">
                  <a:off x="5074920" y="426589"/>
                  <a:ext cx="3606265" cy="2647131"/>
                </a:xfrm>
                <a:prstGeom prst="line">
                  <a:avLst/>
                </a:prstGeom>
                <a:ln w="50800" cap="rnd">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1" idx="0"/>
                  <a:endCxn id="129" idx="2"/>
                </p:cNvCxnSpPr>
                <p:nvPr/>
              </p:nvCxnSpPr>
              <p:spPr>
                <a:xfrm flipV="1">
                  <a:off x="3203741" y="3256879"/>
                  <a:ext cx="3385294" cy="2471365"/>
                </a:xfrm>
                <a:prstGeom prst="line">
                  <a:avLst/>
                </a:prstGeom>
                <a:ln w="50800" cap="rnd">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29" idx="0"/>
                  <a:endCxn id="142" idx="2"/>
                </p:cNvCxnSpPr>
                <p:nvPr/>
              </p:nvCxnSpPr>
              <p:spPr>
                <a:xfrm flipH="1" flipV="1">
                  <a:off x="3209168" y="601801"/>
                  <a:ext cx="3377560" cy="2473691"/>
                </a:xfrm>
                <a:prstGeom prst="line">
                  <a:avLst/>
                </a:prstGeom>
                <a:ln w="50800" cap="rnd">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30" idx="2"/>
                </p:cNvCxnSpPr>
                <p:nvPr/>
              </p:nvCxnSpPr>
              <p:spPr>
                <a:xfrm flipH="1">
                  <a:off x="5074920" y="3255107"/>
                  <a:ext cx="3608572" cy="2640783"/>
                </a:xfrm>
                <a:prstGeom prst="line">
                  <a:avLst/>
                </a:prstGeom>
                <a:ln w="50800" cap="rnd">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1" idx="2"/>
                </p:cNvCxnSpPr>
                <p:nvPr/>
              </p:nvCxnSpPr>
              <p:spPr>
                <a:xfrm flipV="1">
                  <a:off x="3267205" y="5895890"/>
                  <a:ext cx="1807715" cy="4850"/>
                </a:xfrm>
                <a:prstGeom prst="line">
                  <a:avLst/>
                </a:prstGeom>
                <a:ln w="50800" cap="rnd">
                  <a:solidFill>
                    <a:schemeClr val="bg1"/>
                  </a:solidFill>
                  <a:bevel/>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307217" y="1213651"/>
              <a:ext cx="3908724" cy="4459917"/>
              <a:chOff x="-928212" y="557119"/>
              <a:chExt cx="4810737" cy="5489129"/>
            </a:xfrm>
          </p:grpSpPr>
          <p:sp>
            <p:nvSpPr>
              <p:cNvPr id="137" name="Freeform 136"/>
              <p:cNvSpPr/>
              <p:nvPr/>
            </p:nvSpPr>
            <p:spPr>
              <a:xfrm>
                <a:off x="-928212" y="559848"/>
                <a:ext cx="4746171" cy="5486400"/>
              </a:xfrm>
              <a:custGeom>
                <a:avLst/>
                <a:gdLst>
                  <a:gd name="connsiteX0" fmla="*/ 0 w 4746171"/>
                  <a:gd name="connsiteY0" fmla="*/ 0 h 5486400"/>
                  <a:gd name="connsiteX1" fmla="*/ 1132114 w 4746171"/>
                  <a:gd name="connsiteY1" fmla="*/ 14514 h 5486400"/>
                  <a:gd name="connsiteX2" fmla="*/ 4746171 w 4746171"/>
                  <a:gd name="connsiteY2" fmla="*/ 2641600 h 5486400"/>
                  <a:gd name="connsiteX3" fmla="*/ 4746171 w 4746171"/>
                  <a:gd name="connsiteY3" fmla="*/ 2844800 h 5486400"/>
                  <a:gd name="connsiteX4" fmla="*/ 1117600 w 4746171"/>
                  <a:gd name="connsiteY4" fmla="*/ 5471886 h 5486400"/>
                  <a:gd name="connsiteX5" fmla="*/ 14514 w 4746171"/>
                  <a:gd name="connsiteY5" fmla="*/ 5486400 h 5486400"/>
                  <a:gd name="connsiteX6" fmla="*/ 0 w 4746171"/>
                  <a:gd name="connsiteY6"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6171" h="5486400">
                    <a:moveTo>
                      <a:pt x="0" y="0"/>
                    </a:moveTo>
                    <a:lnTo>
                      <a:pt x="1132114" y="14514"/>
                    </a:lnTo>
                    <a:lnTo>
                      <a:pt x="4746171" y="2641600"/>
                    </a:lnTo>
                    <a:lnTo>
                      <a:pt x="4746171" y="2844800"/>
                    </a:lnTo>
                    <a:lnTo>
                      <a:pt x="1117600" y="5471886"/>
                    </a:lnTo>
                    <a:lnTo>
                      <a:pt x="14514" y="5486400"/>
                    </a:lnTo>
                    <a:lnTo>
                      <a:pt x="0" y="0"/>
                    </a:lnTo>
                    <a:close/>
                  </a:path>
                </a:pathLst>
              </a:custGeom>
              <a:solidFill>
                <a:srgbClr val="6503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5" name="Group 134"/>
              <p:cNvGrpSpPr/>
              <p:nvPr/>
            </p:nvGrpSpPr>
            <p:grpSpPr>
              <a:xfrm>
                <a:off x="-913698" y="557119"/>
                <a:ext cx="4796223" cy="5489129"/>
                <a:chOff x="390316" y="410637"/>
                <a:chExt cx="4796223" cy="5489129"/>
              </a:xfrm>
              <a:solidFill>
                <a:srgbClr val="4A0213"/>
              </a:solidFill>
            </p:grpSpPr>
            <p:cxnSp>
              <p:nvCxnSpPr>
                <p:cNvPr id="123" name="Straight Connector 122"/>
                <p:cNvCxnSpPr>
                  <a:endCxn id="137" idx="5"/>
                </p:cNvCxnSpPr>
                <p:nvPr/>
              </p:nvCxnSpPr>
              <p:spPr>
                <a:xfrm flipH="1">
                  <a:off x="390316" y="423597"/>
                  <a:ext cx="7073" cy="5476169"/>
                </a:xfrm>
                <a:prstGeom prst="line">
                  <a:avLst/>
                </a:prstGeom>
                <a:grpFill/>
                <a:ln w="50800" cap="sq">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cxnSpLocks/>
                </p:cNvCxnSpPr>
                <p:nvPr/>
              </p:nvCxnSpPr>
              <p:spPr>
                <a:xfrm>
                  <a:off x="397389" y="432276"/>
                  <a:ext cx="1106394" cy="0"/>
                </a:xfrm>
                <a:prstGeom prst="line">
                  <a:avLst/>
                </a:prstGeom>
                <a:grpFill/>
                <a:ln w="50800" cap="sq">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97389" y="5898575"/>
                  <a:ext cx="1106394" cy="0"/>
                </a:xfrm>
                <a:prstGeom prst="line">
                  <a:avLst/>
                </a:prstGeom>
                <a:grpFill/>
                <a:ln w="508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28" name="Arc 127"/>
                <p:cNvSpPr>
                  <a:spLocks noChangeAspect="1"/>
                </p:cNvSpPr>
                <p:nvPr/>
              </p:nvSpPr>
              <p:spPr>
                <a:xfrm rot="1655462">
                  <a:off x="4970539" y="3054178"/>
                  <a:ext cx="216000" cy="216000"/>
                </a:xfrm>
                <a:prstGeom prst="arc">
                  <a:avLst>
                    <a:gd name="adj1" fmla="val 16473480"/>
                    <a:gd name="adj2" fmla="val 1728146"/>
                  </a:avLst>
                </a:prstGeom>
                <a:grpFill/>
                <a:ln w="50800" cap="sq">
                  <a:solidFill>
                    <a:schemeClr val="bg1"/>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2" name="Straight Connector 131"/>
                <p:cNvCxnSpPr>
                  <a:cxnSpLocks/>
                  <a:endCxn id="128" idx="0"/>
                </p:cNvCxnSpPr>
                <p:nvPr/>
              </p:nvCxnSpPr>
              <p:spPr>
                <a:xfrm>
                  <a:off x="1503783" y="410637"/>
                  <a:ext cx="3632226" cy="2660102"/>
                </a:xfrm>
                <a:prstGeom prst="line">
                  <a:avLst/>
                </a:prstGeom>
                <a:grpFill/>
                <a:ln w="50800" cap="sq">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endCxn id="128" idx="2"/>
                </p:cNvCxnSpPr>
                <p:nvPr/>
              </p:nvCxnSpPr>
              <p:spPr>
                <a:xfrm flipV="1">
                  <a:off x="1503783" y="3252126"/>
                  <a:ext cx="3634533" cy="2646449"/>
                </a:xfrm>
                <a:prstGeom prst="line">
                  <a:avLst/>
                </a:prstGeom>
                <a:grpFill/>
                <a:ln w="50800" cap="sq">
                  <a:solidFill>
                    <a:schemeClr val="bg1"/>
                  </a:solidFill>
                  <a:bevel/>
                </a:ln>
              </p:spPr>
              <p:style>
                <a:lnRef idx="1">
                  <a:schemeClr val="accent1"/>
                </a:lnRef>
                <a:fillRef idx="0">
                  <a:schemeClr val="accent1"/>
                </a:fillRef>
                <a:effectRef idx="0">
                  <a:schemeClr val="accent1"/>
                </a:effectRef>
                <a:fontRef idx="minor">
                  <a:schemeClr val="tx1"/>
                </a:fontRef>
              </p:style>
            </p:cxnSp>
          </p:grpSp>
          <p:pic>
            <p:nvPicPr>
              <p:cNvPr id="139" name="Picture 138" descr="Ico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715" y="2582681"/>
                <a:ext cx="1630770" cy="1440735"/>
              </a:xfrm>
              <a:prstGeom prst="rect">
                <a:avLst/>
              </a:prstGeom>
              <a:noFill/>
              <a:ln>
                <a:noFill/>
              </a:ln>
            </p:spPr>
          </p:pic>
        </p:grpSp>
        <p:grpSp>
          <p:nvGrpSpPr>
            <p:cNvPr id="6" name="Group 5"/>
            <p:cNvGrpSpPr/>
            <p:nvPr/>
          </p:nvGrpSpPr>
          <p:grpSpPr>
            <a:xfrm>
              <a:off x="419723" y="1872622"/>
              <a:ext cx="1463862" cy="3305308"/>
              <a:chOff x="447571" y="1464714"/>
              <a:chExt cx="1801676" cy="4068070"/>
            </a:xfrm>
          </p:grpSpPr>
          <p:sp>
            <p:nvSpPr>
              <p:cNvPr id="5" name="TextBox 4"/>
              <p:cNvSpPr txBox="1"/>
              <p:nvPr/>
            </p:nvSpPr>
            <p:spPr>
              <a:xfrm>
                <a:off x="447571" y="1464714"/>
                <a:ext cx="1801676" cy="482972"/>
              </a:xfrm>
              <a:prstGeom prst="rect">
                <a:avLst/>
              </a:prstGeom>
              <a:noFill/>
            </p:spPr>
            <p:txBody>
              <a:bodyPr wrap="none" rtlCol="0">
                <a:spAutoFit/>
              </a:bodyPr>
              <a:lstStyle/>
              <a:p>
                <a:pPr algn="ctr"/>
                <a:r>
                  <a:rPr lang="en-GB" sz="1950">
                    <a:solidFill>
                      <a:schemeClr val="bg1"/>
                    </a:solidFill>
                  </a:rPr>
                  <a:t>Persistent </a:t>
                </a:r>
                <a:endParaRPr lang="en-GB" b="1">
                  <a:solidFill>
                    <a:schemeClr val="bg1"/>
                  </a:solidFill>
                </a:endParaRPr>
              </a:p>
            </p:txBody>
          </p:sp>
          <p:sp>
            <p:nvSpPr>
              <p:cNvPr id="50" name="TextBox 49"/>
              <p:cNvSpPr txBox="1"/>
              <p:nvPr/>
            </p:nvSpPr>
            <p:spPr>
              <a:xfrm>
                <a:off x="880172" y="5049812"/>
                <a:ext cx="978967" cy="482972"/>
              </a:xfrm>
              <a:prstGeom prst="rect">
                <a:avLst/>
              </a:prstGeom>
              <a:noFill/>
            </p:spPr>
            <p:txBody>
              <a:bodyPr wrap="none" rtlCol="0">
                <a:spAutoFit/>
              </a:bodyPr>
              <a:lstStyle/>
              <a:p>
                <a:r>
                  <a:rPr lang="en-GB" sz="1950">
                    <a:solidFill>
                      <a:schemeClr val="bg1"/>
                    </a:solidFill>
                  </a:rPr>
                  <a:t>JIOs </a:t>
                </a:r>
                <a:endParaRPr lang="en-GB" b="1">
                  <a:solidFill>
                    <a:schemeClr val="bg1"/>
                  </a:solidFill>
                </a:endParaRPr>
              </a:p>
            </p:txBody>
          </p:sp>
        </p:grpSp>
        <p:grpSp>
          <p:nvGrpSpPr>
            <p:cNvPr id="9" name="Group 8"/>
            <p:cNvGrpSpPr/>
            <p:nvPr/>
          </p:nvGrpSpPr>
          <p:grpSpPr>
            <a:xfrm>
              <a:off x="2628576" y="1876414"/>
              <a:ext cx="1380507" cy="3301515"/>
              <a:chOff x="2860819" y="1469383"/>
              <a:chExt cx="1699086" cy="4063401"/>
            </a:xfrm>
          </p:grpSpPr>
          <p:sp>
            <p:nvSpPr>
              <p:cNvPr id="49" name="TextBox 48"/>
              <p:cNvSpPr txBox="1"/>
              <p:nvPr/>
            </p:nvSpPr>
            <p:spPr>
              <a:xfrm>
                <a:off x="2860819" y="1469383"/>
                <a:ext cx="1699086" cy="482972"/>
              </a:xfrm>
              <a:prstGeom prst="rect">
                <a:avLst/>
              </a:prstGeom>
              <a:noFill/>
            </p:spPr>
            <p:txBody>
              <a:bodyPr wrap="none" rtlCol="0">
                <a:spAutoFit/>
              </a:bodyPr>
              <a:lstStyle/>
              <a:p>
                <a:pPr algn="ctr"/>
                <a:r>
                  <a:rPr lang="en-GB" sz="1950">
                    <a:solidFill>
                      <a:schemeClr val="bg1"/>
                    </a:solidFill>
                  </a:rPr>
                  <a:t>Proactive </a:t>
                </a:r>
                <a:endParaRPr lang="en-GB" b="1">
                  <a:solidFill>
                    <a:schemeClr val="bg1"/>
                  </a:solidFill>
                </a:endParaRPr>
              </a:p>
            </p:txBody>
          </p:sp>
          <p:sp>
            <p:nvSpPr>
              <p:cNvPr id="51" name="TextBox 50"/>
              <p:cNvSpPr txBox="1"/>
              <p:nvPr/>
            </p:nvSpPr>
            <p:spPr>
              <a:xfrm>
                <a:off x="3028921" y="5049812"/>
                <a:ext cx="1117072" cy="482972"/>
              </a:xfrm>
              <a:prstGeom prst="rect">
                <a:avLst/>
              </a:prstGeom>
              <a:noFill/>
            </p:spPr>
            <p:txBody>
              <a:bodyPr wrap="none" rtlCol="0">
                <a:spAutoFit/>
              </a:bodyPr>
              <a:lstStyle/>
              <a:p>
                <a:pPr algn="ctr"/>
                <a:r>
                  <a:rPr lang="en-GB" sz="1950">
                    <a:solidFill>
                      <a:schemeClr val="bg1"/>
                    </a:solidFill>
                  </a:rPr>
                  <a:t>JROs </a:t>
                </a:r>
                <a:endParaRPr lang="en-GB" b="1">
                  <a:solidFill>
                    <a:schemeClr val="bg1"/>
                  </a:solidFill>
                </a:endParaRPr>
              </a:p>
            </p:txBody>
          </p:sp>
        </p:grpSp>
        <p:sp>
          <p:nvSpPr>
            <p:cNvPr id="43" name="Isosceles Triangle 42"/>
            <p:cNvSpPr/>
            <p:nvPr/>
          </p:nvSpPr>
          <p:spPr>
            <a:xfrm rot="16200000">
              <a:off x="2098255" y="1823135"/>
              <a:ext cx="4440018" cy="3265031"/>
            </a:xfrm>
            <a:prstGeom prst="triangle">
              <a:avLst/>
            </a:prstGeom>
            <a:gradFill>
              <a:gsLst>
                <a:gs pos="56000">
                  <a:srgbClr val="190A84">
                    <a:alpha val="75000"/>
                  </a:srgbClr>
                </a:gs>
                <a:gs pos="83000">
                  <a:srgbClr val="190A84"/>
                </a:gs>
                <a:gs pos="16000">
                  <a:srgbClr val="190A84">
                    <a:alpha val="3000"/>
                  </a:srgbClr>
                </a:gs>
                <a:gs pos="31000">
                  <a:srgbClr val="190A84">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364831" y="1658892"/>
              <a:ext cx="9047613" cy="3005615"/>
            </a:xfrm>
            <a:custGeom>
              <a:avLst/>
              <a:gdLst>
                <a:gd name="connsiteX0" fmla="*/ 0 w 11091672"/>
                <a:gd name="connsiteY0" fmla="*/ 2551176 h 2551176"/>
                <a:gd name="connsiteX1" fmla="*/ 1399032 w 11091672"/>
                <a:gd name="connsiteY1" fmla="*/ 2478024 h 2551176"/>
                <a:gd name="connsiteX2" fmla="*/ 2770632 w 11091672"/>
                <a:gd name="connsiteY2" fmla="*/ 2331720 h 2551176"/>
                <a:gd name="connsiteX3" fmla="*/ 3849624 w 11091672"/>
                <a:gd name="connsiteY3" fmla="*/ 2103120 h 2551176"/>
                <a:gd name="connsiteX4" fmla="*/ 4928616 w 11091672"/>
                <a:gd name="connsiteY4" fmla="*/ 1847088 h 2551176"/>
                <a:gd name="connsiteX5" fmla="*/ 6190488 w 11091672"/>
                <a:gd name="connsiteY5" fmla="*/ 1517904 h 2551176"/>
                <a:gd name="connsiteX6" fmla="*/ 6812280 w 11091672"/>
                <a:gd name="connsiteY6" fmla="*/ 1353312 h 2551176"/>
                <a:gd name="connsiteX7" fmla="*/ 7315200 w 11091672"/>
                <a:gd name="connsiteY7" fmla="*/ 1271016 h 2551176"/>
                <a:gd name="connsiteX8" fmla="*/ 8019288 w 11091672"/>
                <a:gd name="connsiteY8" fmla="*/ 1252728 h 2551176"/>
                <a:gd name="connsiteX9" fmla="*/ 8503920 w 11091672"/>
                <a:gd name="connsiteY9" fmla="*/ 1225296 h 2551176"/>
                <a:gd name="connsiteX10" fmla="*/ 9299448 w 11091672"/>
                <a:gd name="connsiteY10" fmla="*/ 877824 h 2551176"/>
                <a:gd name="connsiteX11" fmla="*/ 11091672 w 11091672"/>
                <a:gd name="connsiteY11" fmla="*/ 0 h 2551176"/>
                <a:gd name="connsiteX12" fmla="*/ 11091672 w 11091672"/>
                <a:gd name="connsiteY12" fmla="*/ 0 h 255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91672" h="2551176">
                  <a:moveTo>
                    <a:pt x="0" y="2551176"/>
                  </a:moveTo>
                  <a:cubicBezTo>
                    <a:pt x="468630" y="2532888"/>
                    <a:pt x="937260" y="2514600"/>
                    <a:pt x="1399032" y="2478024"/>
                  </a:cubicBezTo>
                  <a:cubicBezTo>
                    <a:pt x="1860804" y="2441448"/>
                    <a:pt x="2362200" y="2394204"/>
                    <a:pt x="2770632" y="2331720"/>
                  </a:cubicBezTo>
                  <a:cubicBezTo>
                    <a:pt x="3179064" y="2269236"/>
                    <a:pt x="3489960" y="2183892"/>
                    <a:pt x="3849624" y="2103120"/>
                  </a:cubicBezTo>
                  <a:cubicBezTo>
                    <a:pt x="4209288" y="2022348"/>
                    <a:pt x="4538472" y="1944624"/>
                    <a:pt x="4928616" y="1847088"/>
                  </a:cubicBezTo>
                  <a:cubicBezTo>
                    <a:pt x="5318760" y="1749552"/>
                    <a:pt x="6190488" y="1517904"/>
                    <a:pt x="6190488" y="1517904"/>
                  </a:cubicBezTo>
                  <a:cubicBezTo>
                    <a:pt x="6504432" y="1435608"/>
                    <a:pt x="6624828" y="1394460"/>
                    <a:pt x="6812280" y="1353312"/>
                  </a:cubicBezTo>
                  <a:cubicBezTo>
                    <a:pt x="6999732" y="1312164"/>
                    <a:pt x="7114032" y="1287780"/>
                    <a:pt x="7315200" y="1271016"/>
                  </a:cubicBezTo>
                  <a:cubicBezTo>
                    <a:pt x="7516368" y="1254252"/>
                    <a:pt x="7821168" y="1260348"/>
                    <a:pt x="8019288" y="1252728"/>
                  </a:cubicBezTo>
                  <a:cubicBezTo>
                    <a:pt x="8217408" y="1245108"/>
                    <a:pt x="8290560" y="1287780"/>
                    <a:pt x="8503920" y="1225296"/>
                  </a:cubicBezTo>
                  <a:cubicBezTo>
                    <a:pt x="8717280" y="1162812"/>
                    <a:pt x="8868156" y="1082040"/>
                    <a:pt x="9299448" y="877824"/>
                  </a:cubicBezTo>
                  <a:cubicBezTo>
                    <a:pt x="9730740" y="673608"/>
                    <a:pt x="11091672" y="0"/>
                    <a:pt x="11091672" y="0"/>
                  </a:cubicBezTo>
                  <a:lnTo>
                    <a:pt x="11091672" y="0"/>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9" name="Group 118"/>
            <p:cNvGrpSpPr/>
            <p:nvPr/>
          </p:nvGrpSpPr>
          <p:grpSpPr>
            <a:xfrm>
              <a:off x="2744082" y="2301531"/>
              <a:ext cx="3218929" cy="2308516"/>
              <a:chOff x="3365230" y="1753610"/>
              <a:chExt cx="3961758" cy="2841250"/>
            </a:xfrm>
          </p:grpSpPr>
          <p:grpSp>
            <p:nvGrpSpPr>
              <p:cNvPr id="120" name="Group 119"/>
              <p:cNvGrpSpPr/>
              <p:nvPr/>
            </p:nvGrpSpPr>
            <p:grpSpPr>
              <a:xfrm>
                <a:off x="3365230" y="1753610"/>
                <a:ext cx="3961758" cy="2841250"/>
                <a:chOff x="3385391" y="1741560"/>
                <a:chExt cx="3961758" cy="2867208"/>
              </a:xfrm>
              <a:noFill/>
            </p:grpSpPr>
            <p:sp>
              <p:nvSpPr>
                <p:cNvPr id="140" name="Arc 139"/>
                <p:cNvSpPr>
                  <a:spLocks noChangeAspect="1"/>
                </p:cNvSpPr>
                <p:nvPr/>
              </p:nvSpPr>
              <p:spPr>
                <a:xfrm rot="1655462">
                  <a:off x="7131149" y="3053692"/>
                  <a:ext cx="216000" cy="216000"/>
                </a:xfrm>
                <a:prstGeom prst="arc">
                  <a:avLst>
                    <a:gd name="adj1" fmla="val 16510065"/>
                    <a:gd name="adj2" fmla="val 1638186"/>
                  </a:avLst>
                </a:prstGeom>
                <a:grp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Arc 142"/>
                <p:cNvSpPr>
                  <a:spLocks noChangeAspect="1"/>
                </p:cNvSpPr>
                <p:nvPr/>
              </p:nvSpPr>
              <p:spPr>
                <a:xfrm rot="19944538" flipH="1">
                  <a:off x="3385391" y="3061732"/>
                  <a:ext cx="216000" cy="216000"/>
                </a:xfrm>
                <a:prstGeom prst="arc">
                  <a:avLst>
                    <a:gd name="adj1" fmla="val 16473480"/>
                    <a:gd name="adj2" fmla="val 1728146"/>
                  </a:avLst>
                </a:prstGeom>
                <a:grp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5" name="Arc 144"/>
                <p:cNvSpPr>
                  <a:spLocks noChangeAspect="1"/>
                </p:cNvSpPr>
                <p:nvPr/>
              </p:nvSpPr>
              <p:spPr>
                <a:xfrm rot="2353016" flipH="1">
                  <a:off x="5329145" y="1741560"/>
                  <a:ext cx="216000" cy="216000"/>
                </a:xfrm>
                <a:prstGeom prst="arc">
                  <a:avLst>
                    <a:gd name="adj1" fmla="val 16351603"/>
                    <a:gd name="adj2" fmla="val 20695020"/>
                  </a:avLst>
                </a:prstGeom>
                <a:grp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Arc 146"/>
                <p:cNvSpPr>
                  <a:spLocks noChangeAspect="1"/>
                </p:cNvSpPr>
                <p:nvPr/>
              </p:nvSpPr>
              <p:spPr>
                <a:xfrm rot="19246984" flipH="1" flipV="1">
                  <a:off x="5307165" y="4392768"/>
                  <a:ext cx="216000" cy="216000"/>
                </a:xfrm>
                <a:prstGeom prst="arc">
                  <a:avLst>
                    <a:gd name="adj1" fmla="val 16165183"/>
                    <a:gd name="adj2" fmla="val 20695020"/>
                  </a:avLst>
                </a:prstGeom>
                <a:grp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8" name="Straight Connector 147"/>
                <p:cNvCxnSpPr>
                  <a:stCxn id="143" idx="0"/>
                  <a:endCxn id="145" idx="2"/>
                </p:cNvCxnSpPr>
                <p:nvPr/>
              </p:nvCxnSpPr>
              <p:spPr>
                <a:xfrm flipV="1">
                  <a:off x="3435921" y="1761855"/>
                  <a:ext cx="1938202" cy="1316438"/>
                </a:xfrm>
                <a:prstGeom prst="line">
                  <a:avLst/>
                </a:prstGeom>
                <a:grpFill/>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0" idx="0"/>
                  <a:endCxn id="145" idx="0"/>
                </p:cNvCxnSpPr>
                <p:nvPr/>
              </p:nvCxnSpPr>
              <p:spPr>
                <a:xfrm flipH="1" flipV="1">
                  <a:off x="5501674" y="1762957"/>
                  <a:ext cx="1795914" cy="1307912"/>
                </a:xfrm>
                <a:prstGeom prst="line">
                  <a:avLst/>
                </a:prstGeom>
                <a:grpFill/>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47" idx="0"/>
                  <a:endCxn id="140" idx="2"/>
                </p:cNvCxnSpPr>
                <p:nvPr/>
              </p:nvCxnSpPr>
              <p:spPr>
                <a:xfrm flipV="1">
                  <a:off x="5483667" y="3250682"/>
                  <a:ext cx="1817472" cy="1333065"/>
                </a:xfrm>
                <a:prstGeom prst="line">
                  <a:avLst/>
                </a:prstGeom>
                <a:grpFill/>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7" idx="2"/>
                  <a:endCxn id="143" idx="2"/>
                </p:cNvCxnSpPr>
                <p:nvPr/>
              </p:nvCxnSpPr>
              <p:spPr>
                <a:xfrm flipH="1" flipV="1">
                  <a:off x="3433741" y="3260310"/>
                  <a:ext cx="1918440" cy="1328910"/>
                </a:xfrm>
                <a:prstGeom prst="line">
                  <a:avLst/>
                </a:prstGeom>
                <a:grpFill/>
                <a:ln w="508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1" name="Straight Arrow Connector 120"/>
              <p:cNvCxnSpPr/>
              <p:nvPr/>
            </p:nvCxnSpPr>
            <p:spPr>
              <a:xfrm>
                <a:off x="6979089" y="2855826"/>
                <a:ext cx="311080" cy="224178"/>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5039246" y="4369594"/>
                <a:ext cx="297536" cy="208276"/>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3384295" y="3227812"/>
                <a:ext cx="311080" cy="224178"/>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5464314" y="1762179"/>
                <a:ext cx="311080" cy="224178"/>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5115049" y="1769267"/>
                <a:ext cx="241362" cy="164701"/>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3393976" y="2932428"/>
                <a:ext cx="241362" cy="164701"/>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7074730" y="3242649"/>
                <a:ext cx="213937" cy="154055"/>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5448181" y="4408881"/>
                <a:ext cx="243007" cy="171287"/>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3590058" y="3246130"/>
              <a:ext cx="1657826" cy="392415"/>
            </a:xfrm>
            <a:prstGeom prst="rect">
              <a:avLst/>
            </a:prstGeom>
            <a:noFill/>
          </p:spPr>
          <p:txBody>
            <a:bodyPr wrap="none" rtlCol="0">
              <a:spAutoFit/>
            </a:bodyPr>
            <a:lstStyle/>
            <a:p>
              <a:pPr algn="ctr"/>
              <a:r>
                <a:rPr lang="en-GB" sz="1950">
                  <a:solidFill>
                    <a:schemeClr val="bg1"/>
                  </a:solidFill>
                </a:rPr>
                <a:t>Responsive </a:t>
              </a:r>
              <a:endParaRPr lang="en-GB" b="1">
                <a:solidFill>
                  <a:schemeClr val="bg1"/>
                </a:solidFill>
              </a:endParaRPr>
            </a:p>
          </p:txBody>
        </p:sp>
        <p:sp>
          <p:nvSpPr>
            <p:cNvPr id="3" name="TextBox 2"/>
            <p:cNvSpPr txBox="1"/>
            <p:nvPr/>
          </p:nvSpPr>
          <p:spPr>
            <a:xfrm>
              <a:off x="6247981" y="4516319"/>
              <a:ext cx="3192949" cy="692497"/>
            </a:xfrm>
            <a:prstGeom prst="rect">
              <a:avLst/>
            </a:prstGeom>
            <a:noFill/>
          </p:spPr>
          <p:txBody>
            <a:bodyPr wrap="square" rtlCol="0">
              <a:spAutoFit/>
            </a:bodyPr>
            <a:lstStyle/>
            <a:p>
              <a:pPr algn="ctr"/>
              <a:r>
                <a:rPr lang="en-GB" sz="1950">
                  <a:solidFill>
                    <a:schemeClr val="bg1"/>
                  </a:solidFill>
                </a:rPr>
                <a:t>NATO</a:t>
              </a:r>
            </a:p>
            <a:p>
              <a:pPr algn="ctr"/>
              <a:r>
                <a:rPr lang="en-GB" sz="1950">
                  <a:solidFill>
                    <a:schemeClr val="bg1"/>
                  </a:solidFill>
                </a:rPr>
                <a:t>Collective Defence</a:t>
              </a:r>
            </a:p>
          </p:txBody>
        </p:sp>
        <p:sp>
          <p:nvSpPr>
            <p:cNvPr id="2" name="TextBox 1"/>
            <p:cNvSpPr txBox="1"/>
            <p:nvPr/>
          </p:nvSpPr>
          <p:spPr>
            <a:xfrm>
              <a:off x="2868938" y="3258809"/>
              <a:ext cx="2990975" cy="592470"/>
            </a:xfrm>
            <a:prstGeom prst="rect">
              <a:avLst/>
            </a:prstGeom>
            <a:noFill/>
          </p:spPr>
          <p:txBody>
            <a:bodyPr wrap="square" rtlCol="0">
              <a:spAutoFit/>
            </a:bodyPr>
            <a:lstStyle/>
            <a:p>
              <a:pPr algn="ctr"/>
              <a:r>
                <a:rPr lang="en-GB" sz="1625">
                  <a:solidFill>
                    <a:schemeClr val="bg1"/>
                  </a:solidFill>
                </a:rPr>
                <a:t>NATO/JEF Integration and Mutual Advantage</a:t>
              </a:r>
            </a:p>
          </p:txBody>
        </p:sp>
        <p:grpSp>
          <p:nvGrpSpPr>
            <p:cNvPr id="212" name="Group 211"/>
            <p:cNvGrpSpPr/>
            <p:nvPr/>
          </p:nvGrpSpPr>
          <p:grpSpPr>
            <a:xfrm>
              <a:off x="2768515" y="2309692"/>
              <a:ext cx="3218929" cy="2308516"/>
              <a:chOff x="228220" y="3056062"/>
              <a:chExt cx="3961758" cy="2841250"/>
            </a:xfrm>
          </p:grpSpPr>
          <p:grpSp>
            <p:nvGrpSpPr>
              <p:cNvPr id="213" name="Group 212"/>
              <p:cNvGrpSpPr/>
              <p:nvPr/>
            </p:nvGrpSpPr>
            <p:grpSpPr>
              <a:xfrm>
                <a:off x="228220" y="3056062"/>
                <a:ext cx="3961758" cy="2841250"/>
                <a:chOff x="228220" y="3056062"/>
                <a:chExt cx="3961758" cy="2841250"/>
              </a:xfrm>
            </p:grpSpPr>
            <p:sp>
              <p:nvSpPr>
                <p:cNvPr id="215" name="Freeform 214"/>
                <p:cNvSpPr/>
                <p:nvPr/>
              </p:nvSpPr>
              <p:spPr>
                <a:xfrm>
                  <a:off x="243315" y="3062906"/>
                  <a:ext cx="3933825" cy="2809875"/>
                </a:xfrm>
                <a:custGeom>
                  <a:avLst/>
                  <a:gdLst>
                    <a:gd name="connsiteX0" fmla="*/ 2019300 w 3933825"/>
                    <a:gd name="connsiteY0" fmla="*/ 0 h 2809875"/>
                    <a:gd name="connsiteX1" fmla="*/ 3933825 w 3933825"/>
                    <a:gd name="connsiteY1" fmla="*/ 1362075 h 2809875"/>
                    <a:gd name="connsiteX2" fmla="*/ 3933825 w 3933825"/>
                    <a:gd name="connsiteY2" fmla="*/ 1438275 h 2809875"/>
                    <a:gd name="connsiteX3" fmla="*/ 2057400 w 3933825"/>
                    <a:gd name="connsiteY3" fmla="*/ 2809875 h 2809875"/>
                    <a:gd name="connsiteX4" fmla="*/ 1924050 w 3933825"/>
                    <a:gd name="connsiteY4" fmla="*/ 2809875 h 2809875"/>
                    <a:gd name="connsiteX5" fmla="*/ 0 w 3933825"/>
                    <a:gd name="connsiteY5" fmla="*/ 1466850 h 2809875"/>
                    <a:gd name="connsiteX6" fmla="*/ 9525 w 3933825"/>
                    <a:gd name="connsiteY6" fmla="*/ 1352550 h 2809875"/>
                    <a:gd name="connsiteX7" fmla="*/ 1952625 w 3933825"/>
                    <a:gd name="connsiteY7" fmla="*/ 9525 h 2809875"/>
                    <a:gd name="connsiteX8" fmla="*/ 2019300 w 3933825"/>
                    <a:gd name="connsiteY8" fmla="*/ 0 h 28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825" h="2809875">
                      <a:moveTo>
                        <a:pt x="2019300" y="0"/>
                      </a:moveTo>
                      <a:lnTo>
                        <a:pt x="3933825" y="1362075"/>
                      </a:lnTo>
                      <a:lnTo>
                        <a:pt x="3933825" y="1438275"/>
                      </a:lnTo>
                      <a:lnTo>
                        <a:pt x="2057400" y="2809875"/>
                      </a:lnTo>
                      <a:lnTo>
                        <a:pt x="1924050" y="2809875"/>
                      </a:lnTo>
                      <a:lnTo>
                        <a:pt x="0" y="1466850"/>
                      </a:lnTo>
                      <a:lnTo>
                        <a:pt x="9525" y="1352550"/>
                      </a:lnTo>
                      <a:lnTo>
                        <a:pt x="1952625" y="9525"/>
                      </a:lnTo>
                      <a:lnTo>
                        <a:pt x="2019300" y="0"/>
                      </a:lnTo>
                      <a:close/>
                    </a:path>
                  </a:pathLst>
                </a:custGeom>
                <a:gradFill flip="none" rotWithShape="1">
                  <a:gsLst>
                    <a:gs pos="15000">
                      <a:srgbClr val="65032D"/>
                    </a:gs>
                    <a:gs pos="100000">
                      <a:srgbClr val="C70533"/>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Arc 215"/>
                <p:cNvSpPr>
                  <a:spLocks noChangeAspect="1"/>
                </p:cNvSpPr>
                <p:nvPr/>
              </p:nvSpPr>
              <p:spPr>
                <a:xfrm rot="1466868">
                  <a:off x="1880834" y="4372265"/>
                  <a:ext cx="216000" cy="214044"/>
                </a:xfrm>
                <a:prstGeom prst="arc">
                  <a:avLst>
                    <a:gd name="adj1" fmla="val 17185075"/>
                    <a:gd name="adj2" fmla="val 1260265"/>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17" name="Straight Connector 216"/>
                <p:cNvCxnSpPr>
                  <a:stCxn id="216" idx="0"/>
                </p:cNvCxnSpPr>
                <p:nvPr/>
              </p:nvCxnSpPr>
              <p:spPr>
                <a:xfrm flipH="1" flipV="1">
                  <a:off x="1180260" y="3753222"/>
                  <a:ext cx="878648" cy="64507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16" idx="2"/>
                </p:cNvCxnSpPr>
                <p:nvPr/>
              </p:nvCxnSpPr>
              <p:spPr>
                <a:xfrm flipH="1">
                  <a:off x="1180260" y="4556164"/>
                  <a:ext cx="884247" cy="64485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19" name="Freeform 218"/>
                <p:cNvSpPr/>
                <p:nvPr/>
              </p:nvSpPr>
              <p:spPr>
                <a:xfrm>
                  <a:off x="240321" y="3056215"/>
                  <a:ext cx="3933825" cy="2809875"/>
                </a:xfrm>
                <a:custGeom>
                  <a:avLst/>
                  <a:gdLst>
                    <a:gd name="connsiteX0" fmla="*/ 2019300 w 3933825"/>
                    <a:gd name="connsiteY0" fmla="*/ 0 h 2809875"/>
                    <a:gd name="connsiteX1" fmla="*/ 3933825 w 3933825"/>
                    <a:gd name="connsiteY1" fmla="*/ 1362075 h 2809875"/>
                    <a:gd name="connsiteX2" fmla="*/ 3933825 w 3933825"/>
                    <a:gd name="connsiteY2" fmla="*/ 1438275 h 2809875"/>
                    <a:gd name="connsiteX3" fmla="*/ 2057400 w 3933825"/>
                    <a:gd name="connsiteY3" fmla="*/ 2809875 h 2809875"/>
                    <a:gd name="connsiteX4" fmla="*/ 1924050 w 3933825"/>
                    <a:gd name="connsiteY4" fmla="*/ 2809875 h 2809875"/>
                    <a:gd name="connsiteX5" fmla="*/ 0 w 3933825"/>
                    <a:gd name="connsiteY5" fmla="*/ 1466850 h 2809875"/>
                    <a:gd name="connsiteX6" fmla="*/ 9525 w 3933825"/>
                    <a:gd name="connsiteY6" fmla="*/ 1352550 h 2809875"/>
                    <a:gd name="connsiteX7" fmla="*/ 1952625 w 3933825"/>
                    <a:gd name="connsiteY7" fmla="*/ 9525 h 2809875"/>
                    <a:gd name="connsiteX8" fmla="*/ 2019300 w 3933825"/>
                    <a:gd name="connsiteY8" fmla="*/ 0 h 28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825" h="2809875">
                      <a:moveTo>
                        <a:pt x="2019300" y="0"/>
                      </a:moveTo>
                      <a:lnTo>
                        <a:pt x="3933825" y="1362075"/>
                      </a:lnTo>
                      <a:lnTo>
                        <a:pt x="3933825" y="1438275"/>
                      </a:lnTo>
                      <a:lnTo>
                        <a:pt x="2057400" y="2809875"/>
                      </a:lnTo>
                      <a:lnTo>
                        <a:pt x="1924050" y="2809875"/>
                      </a:lnTo>
                      <a:lnTo>
                        <a:pt x="0" y="1466850"/>
                      </a:lnTo>
                      <a:lnTo>
                        <a:pt x="9525" y="1352550"/>
                      </a:lnTo>
                      <a:lnTo>
                        <a:pt x="1952625" y="9525"/>
                      </a:lnTo>
                      <a:lnTo>
                        <a:pt x="2019300" y="0"/>
                      </a:lnTo>
                      <a:close/>
                    </a:path>
                  </a:pathLst>
                </a:custGeom>
                <a:gradFill flip="none" rotWithShape="1">
                  <a:gsLst>
                    <a:gs pos="16000">
                      <a:srgbClr val="190A84">
                        <a:alpha val="3000"/>
                      </a:srgbClr>
                    </a:gs>
                    <a:gs pos="31000">
                      <a:srgbClr val="190A84">
                        <a:alpha val="50000"/>
                      </a:srgbClr>
                    </a:gs>
                    <a:gs pos="56000">
                      <a:srgbClr val="190A84">
                        <a:alpha val="75000"/>
                      </a:srgbClr>
                    </a:gs>
                    <a:gs pos="86000">
                      <a:srgbClr val="190A84"/>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Arc 219"/>
                <p:cNvSpPr>
                  <a:spLocks noChangeAspect="1"/>
                </p:cNvSpPr>
                <p:nvPr/>
              </p:nvSpPr>
              <p:spPr>
                <a:xfrm rot="1655462">
                  <a:off x="3973978" y="4370829"/>
                  <a:ext cx="216000" cy="214044"/>
                </a:xfrm>
                <a:prstGeom prst="arc">
                  <a:avLst>
                    <a:gd name="adj1" fmla="val 16510065"/>
                    <a:gd name="adj2" fmla="val 1638186"/>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1" name="Arc 220"/>
                <p:cNvSpPr>
                  <a:spLocks noChangeAspect="1"/>
                </p:cNvSpPr>
                <p:nvPr/>
              </p:nvSpPr>
              <p:spPr>
                <a:xfrm rot="19944538" flipH="1">
                  <a:off x="228220" y="4364282"/>
                  <a:ext cx="216000" cy="214044"/>
                </a:xfrm>
                <a:prstGeom prst="arc">
                  <a:avLst>
                    <a:gd name="adj1" fmla="val 16473480"/>
                    <a:gd name="adj2" fmla="val 1728146"/>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2" name="Arc 221"/>
                <p:cNvSpPr>
                  <a:spLocks noChangeAspect="1"/>
                </p:cNvSpPr>
                <p:nvPr/>
              </p:nvSpPr>
              <p:spPr>
                <a:xfrm rot="2353016" flipH="1">
                  <a:off x="2117999" y="3056062"/>
                  <a:ext cx="216000" cy="214044"/>
                </a:xfrm>
                <a:prstGeom prst="arc">
                  <a:avLst>
                    <a:gd name="adj1" fmla="val 16351603"/>
                    <a:gd name="adj2" fmla="val 20695020"/>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3" name="Arc 222"/>
                <p:cNvSpPr>
                  <a:spLocks noChangeAspect="1"/>
                </p:cNvSpPr>
                <p:nvPr/>
              </p:nvSpPr>
              <p:spPr>
                <a:xfrm rot="19161925" flipH="1" flipV="1">
                  <a:off x="2119041" y="5683268"/>
                  <a:ext cx="216000" cy="214044"/>
                </a:xfrm>
                <a:prstGeom prst="arc">
                  <a:avLst>
                    <a:gd name="adj1" fmla="val 16165183"/>
                    <a:gd name="adj2" fmla="val 20695020"/>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4" name="Straight Connector 223"/>
                <p:cNvCxnSpPr>
                  <a:stCxn id="221" idx="0"/>
                  <a:endCxn id="222" idx="2"/>
                </p:cNvCxnSpPr>
                <p:nvPr/>
              </p:nvCxnSpPr>
              <p:spPr>
                <a:xfrm flipV="1">
                  <a:off x="279268" y="3075433"/>
                  <a:ext cx="1883747" cy="1305253"/>
                </a:xfrm>
                <a:prstGeom prst="line">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20" idx="0"/>
                  <a:endCxn id="222" idx="0"/>
                </p:cNvCxnSpPr>
                <p:nvPr/>
              </p:nvCxnSpPr>
              <p:spPr>
                <a:xfrm flipH="1" flipV="1">
                  <a:off x="2289945" y="3077264"/>
                  <a:ext cx="1849947" cy="1310579"/>
                </a:xfrm>
                <a:prstGeom prst="line">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2283268" y="4566035"/>
                  <a:ext cx="1846411" cy="1304762"/>
                </a:xfrm>
                <a:prstGeom prst="line">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23" idx="2"/>
                  <a:endCxn id="221" idx="2"/>
                </p:cNvCxnSpPr>
                <p:nvPr/>
              </p:nvCxnSpPr>
              <p:spPr>
                <a:xfrm flipH="1" flipV="1">
                  <a:off x="276570" y="4561062"/>
                  <a:ext cx="1889675" cy="1318410"/>
                </a:xfrm>
                <a:prstGeom prst="line">
                  <a:avLst/>
                </a:prstGeom>
                <a:noFill/>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3842079" y="4174153"/>
                  <a:ext cx="311080" cy="224178"/>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1856448" y="5663231"/>
                  <a:ext cx="343324" cy="231377"/>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247285" y="4530264"/>
                  <a:ext cx="311080" cy="224178"/>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a:off x="2273329" y="3064631"/>
                  <a:ext cx="356231" cy="249654"/>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H="1">
                  <a:off x="1933589" y="3068544"/>
                  <a:ext cx="241362" cy="164701"/>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276093" y="4238055"/>
                  <a:ext cx="209535" cy="145806"/>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3950420" y="4545101"/>
                  <a:ext cx="213937" cy="154055"/>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2280218" y="5711333"/>
                  <a:ext cx="243007" cy="171287"/>
                </a:xfrm>
                <a:prstGeom prst="straightConnector1">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4" name="TextBox 213"/>
              <p:cNvSpPr txBox="1"/>
              <p:nvPr/>
            </p:nvSpPr>
            <p:spPr>
              <a:xfrm>
                <a:off x="362798" y="4192664"/>
                <a:ext cx="3681199" cy="729194"/>
              </a:xfrm>
              <a:prstGeom prst="rect">
                <a:avLst/>
              </a:prstGeom>
              <a:noFill/>
            </p:spPr>
            <p:txBody>
              <a:bodyPr wrap="square" rtlCol="0">
                <a:spAutoFit/>
              </a:bodyPr>
              <a:lstStyle/>
              <a:p>
                <a:pPr algn="ctr"/>
                <a:r>
                  <a:rPr lang="en-GB" sz="1625">
                    <a:solidFill>
                      <a:schemeClr val="bg1"/>
                    </a:solidFill>
                  </a:rPr>
                  <a:t>NATO/JEF Integration and Mutual Advantage</a:t>
                </a:r>
              </a:p>
            </p:txBody>
          </p:sp>
        </p:grpSp>
        <p:sp>
          <p:nvSpPr>
            <p:cNvPr id="7" name="Title 1">
              <a:extLst>
                <a:ext uri="{FF2B5EF4-FFF2-40B4-BE49-F238E27FC236}">
                  <a16:creationId xmlns:a16="http://schemas.microsoft.com/office/drawing/2014/main" id="{17F3A0C6-1878-9B0F-73BB-F17745CF421C}"/>
                </a:ext>
              </a:extLst>
            </p:cNvPr>
            <p:cNvSpPr txBox="1">
              <a:spLocks/>
            </p:cNvSpPr>
            <p:nvPr/>
          </p:nvSpPr>
          <p:spPr>
            <a:xfrm>
              <a:off x="19814" y="672307"/>
              <a:ext cx="9013265" cy="598441"/>
            </a:xfrm>
            <a:prstGeom prst="rect">
              <a:avLst/>
            </a:prstGeom>
          </p:spPr>
          <p:txBody>
            <a:bodyPr vert="horz" lIns="74295" tIns="37148" rIns="74295" bIns="37148" rtlCol="0" anchor="ctr">
              <a:normAutofit/>
            </a:bodyPr>
            <a:lstStyle>
              <a:lvl1pPr algn="l" defTabSz="914377" rtl="0" eaLnBrk="1" latinLnBrk="0" hangingPunct="1">
                <a:lnSpc>
                  <a:spcPct val="100000"/>
                </a:lnSpc>
                <a:spcBef>
                  <a:spcPct val="0"/>
                </a:spcBef>
                <a:buNone/>
                <a:defRPr sz="3200" b="1" kern="1200" cap="none" baseline="0">
                  <a:solidFill>
                    <a:schemeClr val="tx1"/>
                  </a:solidFill>
                  <a:latin typeface="Arial" panose="020B0604020202020204" pitchFamily="34" charset="0"/>
                  <a:ea typeface="+mj-ea"/>
                  <a:cs typeface="+mj-cs"/>
                </a:defRPr>
              </a:lvl1pPr>
            </a:lstStyle>
            <a:p>
              <a:pPr defTabSz="742895">
                <a:defRPr/>
              </a:pPr>
              <a:r>
                <a:rPr lang="en-GB" sz="2600">
                  <a:solidFill>
                    <a:srgbClr val="65032D"/>
                  </a:solidFill>
                </a:rPr>
                <a:t>JEF Operating Framework</a:t>
              </a:r>
            </a:p>
          </p:txBody>
        </p:sp>
      </p:grpSp>
      <p:sp>
        <p:nvSpPr>
          <p:cNvPr id="10" name="Title 9">
            <a:extLst>
              <a:ext uri="{FF2B5EF4-FFF2-40B4-BE49-F238E27FC236}">
                <a16:creationId xmlns:a16="http://schemas.microsoft.com/office/drawing/2014/main" id="{148B70C4-BFC9-F69D-2046-E8A1F758F96F}"/>
              </a:ext>
            </a:extLst>
          </p:cNvPr>
          <p:cNvSpPr>
            <a:spLocks noGrp="1"/>
          </p:cNvSpPr>
          <p:nvPr>
            <p:ph type="title"/>
          </p:nvPr>
        </p:nvSpPr>
        <p:spPr/>
        <p:txBody>
          <a:bodyPr/>
          <a:lstStyle/>
          <a:p>
            <a:r>
              <a:rPr lang="en-GB" dirty="0">
                <a:solidFill>
                  <a:schemeClr val="bg1">
                    <a:lumMod val="50000"/>
                  </a:schemeClr>
                </a:solidFill>
              </a:rPr>
              <a:t>Practice | </a:t>
            </a:r>
            <a:r>
              <a:rPr lang="en-GB" dirty="0"/>
              <a:t>Context</a:t>
            </a:r>
          </a:p>
        </p:txBody>
      </p:sp>
    </p:spTree>
    <p:extLst>
      <p:ext uri="{BB962C8B-B14F-4D97-AF65-F5344CB8AC3E}">
        <p14:creationId xmlns:p14="http://schemas.microsoft.com/office/powerpoint/2010/main" val="85486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551E0-A1DC-48E2-83F3-3B09FFC094C2}"/>
              </a:ext>
            </a:extLst>
          </p:cNvPr>
          <p:cNvSpPr>
            <a:spLocks noGrp="1"/>
          </p:cNvSpPr>
          <p:nvPr>
            <p:ph type="title"/>
          </p:nvPr>
        </p:nvSpPr>
        <p:spPr/>
        <p:txBody>
          <a:bodyPr/>
          <a:lstStyle/>
          <a:p>
            <a:r>
              <a:rPr lang="en-GB" dirty="0">
                <a:solidFill>
                  <a:schemeClr val="bg1">
                    <a:lumMod val="50000"/>
                  </a:schemeClr>
                </a:solidFill>
              </a:rPr>
              <a:t>Practice | </a:t>
            </a:r>
            <a:r>
              <a:rPr lang="en-GB" dirty="0"/>
              <a:t>Context</a:t>
            </a:r>
            <a:endParaRPr lang="en-GB" b="1" dirty="0"/>
          </a:p>
        </p:txBody>
      </p:sp>
      <p:sp>
        <p:nvSpPr>
          <p:cNvPr id="3" name="Footer Placeholder 2">
            <a:extLst>
              <a:ext uri="{FF2B5EF4-FFF2-40B4-BE49-F238E27FC236}">
                <a16:creationId xmlns:a16="http://schemas.microsoft.com/office/drawing/2014/main" id="{63F7EB64-E411-4DB5-A7EE-BA3C30CB2078}"/>
              </a:ext>
            </a:extLst>
          </p:cNvPr>
          <p:cNvSpPr>
            <a:spLocks noGrp="1"/>
          </p:cNvSpPr>
          <p:nvPr>
            <p:ph type="ftr" sz="quarter" idx="4294967295"/>
          </p:nvPr>
        </p:nvSpPr>
        <p:spPr>
          <a:xfrm>
            <a:off x="0" y="5956300"/>
            <a:ext cx="3343275" cy="296863"/>
          </a:xfrm>
          <a:prstGeom prst="rect">
            <a:avLst/>
          </a:prstGeom>
        </p:spPr>
        <p:txBody>
          <a:bodyPr/>
          <a:lstStyle>
            <a:defPPr>
              <a:defRPr lang="en-US"/>
            </a:defPPr>
            <a:lvl1pPr marL="0" algn="ctr" defTabSz="742950" rtl="0" eaLnBrk="1" latinLnBrk="0" hangingPunct="1">
              <a:defRPr sz="1463" kern="1200">
                <a:solidFill>
                  <a:schemeClr val="bg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a:lstStyle>
          <a:p>
            <a:pPr fontAlgn="auto">
              <a:spcBef>
                <a:spcPts val="0"/>
              </a:spcBef>
              <a:spcAft>
                <a:spcPts val="0"/>
              </a:spcAft>
              <a:defRPr/>
            </a:pPr>
            <a:r>
              <a:rPr lang="en-GB"/>
              <a:t>OFFICIAL SENSITIVE – LIMDIS CSFe MDT</a:t>
            </a:r>
            <a:endParaRPr lang="en-GB" b="0">
              <a:solidFill>
                <a:prstClr val="white"/>
              </a:solidFill>
              <a:latin typeface="Calibri" panose="020F0502020204030204"/>
            </a:endParaRPr>
          </a:p>
        </p:txBody>
      </p:sp>
      <p:pic>
        <p:nvPicPr>
          <p:cNvPr id="2" name="Picture 1" descr="Graphical user interface&#10;&#10;Description automatically generated">
            <a:extLst>
              <a:ext uri="{FF2B5EF4-FFF2-40B4-BE49-F238E27FC236}">
                <a16:creationId xmlns:a16="http://schemas.microsoft.com/office/drawing/2014/main" id="{A64BEF06-719E-5800-C8A3-6FC72BBE63C3}"/>
              </a:ext>
            </a:extLst>
          </p:cNvPr>
          <p:cNvPicPr>
            <a:picLocks noChangeAspect="1"/>
          </p:cNvPicPr>
          <p:nvPr/>
        </p:nvPicPr>
        <p:blipFill rotWithShape="1">
          <a:blip r:embed="rId2"/>
          <a:srcRect l="44806" t="44891" r="39302" b="15328"/>
          <a:stretch/>
        </p:blipFill>
        <p:spPr>
          <a:xfrm>
            <a:off x="1162812" y="1575695"/>
            <a:ext cx="6700376" cy="3564956"/>
          </a:xfrm>
          <a:prstGeom prst="rect">
            <a:avLst/>
          </a:prstGeom>
        </p:spPr>
      </p:pic>
      <p:pic>
        <p:nvPicPr>
          <p:cNvPr id="9" name="Picture 8">
            <a:extLst>
              <a:ext uri="{FF2B5EF4-FFF2-40B4-BE49-F238E27FC236}">
                <a16:creationId xmlns:a16="http://schemas.microsoft.com/office/drawing/2014/main" id="{EC6EDBAD-504B-DF73-0678-54E75A4453B5}"/>
              </a:ext>
            </a:extLst>
          </p:cNvPr>
          <p:cNvPicPr>
            <a:picLocks noChangeAspect="1"/>
          </p:cNvPicPr>
          <p:nvPr/>
        </p:nvPicPr>
        <p:blipFill rotWithShape="1">
          <a:blip r:embed="rId3"/>
          <a:srcRect l="42000" t="29000" r="19844" b="16059"/>
          <a:stretch/>
        </p:blipFill>
        <p:spPr>
          <a:xfrm>
            <a:off x="7018192" y="4041104"/>
            <a:ext cx="2857015" cy="2313997"/>
          </a:xfrm>
          <a:prstGeom prst="rect">
            <a:avLst/>
          </a:prstGeom>
        </p:spPr>
      </p:pic>
      <p:pic>
        <p:nvPicPr>
          <p:cNvPr id="5" name="Picture 4">
            <a:extLst>
              <a:ext uri="{FF2B5EF4-FFF2-40B4-BE49-F238E27FC236}">
                <a16:creationId xmlns:a16="http://schemas.microsoft.com/office/drawing/2014/main" id="{8EF4740E-D6F1-4A47-8E24-681E50D652DD}"/>
              </a:ext>
            </a:extLst>
          </p:cNvPr>
          <p:cNvPicPr>
            <a:picLocks noChangeAspect="1"/>
          </p:cNvPicPr>
          <p:nvPr/>
        </p:nvPicPr>
        <p:blipFill rotWithShape="1">
          <a:blip r:embed="rId4"/>
          <a:srcRect l="64311" t="56039" r="16529" b="28267"/>
          <a:stretch/>
        </p:blipFill>
        <p:spPr>
          <a:xfrm>
            <a:off x="562622" y="5041229"/>
            <a:ext cx="5482068" cy="1262922"/>
          </a:xfrm>
          <a:prstGeom prst="rect">
            <a:avLst/>
          </a:prstGeom>
          <a:ln>
            <a:solidFill>
              <a:schemeClr val="tx1"/>
            </a:solidFill>
          </a:ln>
          <a:effectLst>
            <a:outerShdw blurRad="50800" dist="38100" dir="2700000" sx="101000" sy="101000" algn="tl" rotWithShape="0">
              <a:prstClr val="black">
                <a:alpha val="40000"/>
              </a:prstClr>
            </a:outerShdw>
          </a:effectLst>
        </p:spPr>
      </p:pic>
      <p:sp>
        <p:nvSpPr>
          <p:cNvPr id="6" name="TextBox 5">
            <a:extLst>
              <a:ext uri="{FF2B5EF4-FFF2-40B4-BE49-F238E27FC236}">
                <a16:creationId xmlns:a16="http://schemas.microsoft.com/office/drawing/2014/main" id="{AEE4AD01-1D68-982D-C9E1-1FC0662C0CAA}"/>
              </a:ext>
            </a:extLst>
          </p:cNvPr>
          <p:cNvSpPr txBox="1"/>
          <p:nvPr/>
        </p:nvSpPr>
        <p:spPr>
          <a:xfrm>
            <a:off x="2384197" y="1206363"/>
            <a:ext cx="4323334" cy="369332"/>
          </a:xfrm>
          <a:prstGeom prst="rect">
            <a:avLst/>
          </a:prstGeom>
          <a:noFill/>
        </p:spPr>
        <p:txBody>
          <a:bodyPr wrap="square" rtlCol="0">
            <a:spAutoFit/>
          </a:bodyPr>
          <a:lstStyle/>
          <a:p>
            <a:pPr algn="ctr"/>
            <a:r>
              <a:rPr lang="en-GB" dirty="0">
                <a:solidFill>
                  <a:srgbClr val="C00000"/>
                </a:solidFill>
              </a:rPr>
              <a:t>Red Shoes = Red teaming</a:t>
            </a:r>
          </a:p>
        </p:txBody>
      </p:sp>
    </p:spTree>
    <p:extLst>
      <p:ext uri="{BB962C8B-B14F-4D97-AF65-F5344CB8AC3E}">
        <p14:creationId xmlns:p14="http://schemas.microsoft.com/office/powerpoint/2010/main" val="79633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764AA3-BE72-FB4B-3E15-CB11EE18CFF5}"/>
              </a:ext>
            </a:extLst>
          </p:cNvPr>
          <p:cNvPicPr>
            <a:picLocks noChangeAspect="1"/>
          </p:cNvPicPr>
          <p:nvPr/>
        </p:nvPicPr>
        <p:blipFill rotWithShape="1">
          <a:blip r:embed="rId2"/>
          <a:srcRect r="5673"/>
          <a:stretch/>
        </p:blipFill>
        <p:spPr>
          <a:xfrm>
            <a:off x="304801" y="1234943"/>
            <a:ext cx="9344082" cy="1852475"/>
          </a:xfrm>
          <a:prstGeom prst="rect">
            <a:avLst/>
          </a:prstGeom>
        </p:spPr>
      </p:pic>
      <p:sp>
        <p:nvSpPr>
          <p:cNvPr id="3" name="Content Placeholder 5">
            <a:extLst>
              <a:ext uri="{FF2B5EF4-FFF2-40B4-BE49-F238E27FC236}">
                <a16:creationId xmlns:a16="http://schemas.microsoft.com/office/drawing/2014/main" id="{686B706A-ABEB-2BB6-B818-3D814E98B967}"/>
              </a:ext>
            </a:extLst>
          </p:cNvPr>
          <p:cNvSpPr txBox="1">
            <a:spLocks/>
          </p:cNvSpPr>
          <p:nvPr/>
        </p:nvSpPr>
        <p:spPr>
          <a:xfrm>
            <a:off x="304801" y="3291696"/>
            <a:ext cx="2692258" cy="330274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3D176F"/>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400" kern="1200">
                <a:solidFill>
                  <a:srgbClr val="000000"/>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None/>
            </a:pPr>
            <a:r>
              <a:rPr lang="en-GB" sz="1400" dirty="0">
                <a:latin typeface="Verdana"/>
              </a:rPr>
              <a:t>What he knows</a:t>
            </a:r>
          </a:p>
          <a:p>
            <a:pPr fontAlgn="auto">
              <a:spcAft>
                <a:spcPts val="0"/>
              </a:spcAft>
            </a:pPr>
            <a:r>
              <a:rPr lang="en-GB" sz="1400" b="0" dirty="0">
                <a:latin typeface="Verdana"/>
              </a:rPr>
              <a:t>Infantry officer made a general of the air force</a:t>
            </a:r>
          </a:p>
          <a:p>
            <a:pPr fontAlgn="auto">
              <a:spcAft>
                <a:spcPts val="0"/>
              </a:spcAft>
            </a:pPr>
            <a:r>
              <a:rPr lang="en-GB" sz="1400" b="0" dirty="0">
                <a:latin typeface="Verdana"/>
              </a:rPr>
              <a:t>Working with…</a:t>
            </a:r>
          </a:p>
          <a:p>
            <a:pPr lvl="1" fontAlgn="auto">
              <a:spcAft>
                <a:spcPts val="0"/>
              </a:spcAft>
            </a:pPr>
            <a:r>
              <a:rPr lang="en-GB" sz="1200" b="0" dirty="0">
                <a:latin typeface="Verdana"/>
              </a:rPr>
              <a:t>Chechen units (‘</a:t>
            </a:r>
            <a:r>
              <a:rPr lang="en-GB" sz="1200" b="0" dirty="0" err="1">
                <a:latin typeface="Verdana"/>
              </a:rPr>
              <a:t>Zapad</a:t>
            </a:r>
            <a:r>
              <a:rPr lang="en-GB" sz="1200" b="0" dirty="0">
                <a:latin typeface="Verdana"/>
              </a:rPr>
              <a:t>’ and ‘Vostok’ battalions)</a:t>
            </a:r>
          </a:p>
          <a:p>
            <a:pPr lvl="1" fontAlgn="auto">
              <a:spcAft>
                <a:spcPts val="0"/>
              </a:spcAft>
            </a:pPr>
            <a:r>
              <a:rPr lang="en-GB" sz="1200" b="0" dirty="0">
                <a:latin typeface="Verdana"/>
              </a:rPr>
              <a:t>PMCs (Wagner)</a:t>
            </a:r>
          </a:p>
          <a:p>
            <a:pPr lvl="1" fontAlgn="auto">
              <a:spcAft>
                <a:spcPts val="0"/>
              </a:spcAft>
            </a:pPr>
            <a:r>
              <a:rPr lang="en-GB" sz="1200" b="0" dirty="0">
                <a:latin typeface="Verdana"/>
              </a:rPr>
              <a:t>Syrian Army and IRGC</a:t>
            </a:r>
          </a:p>
          <a:p>
            <a:pPr fontAlgn="auto">
              <a:spcAft>
                <a:spcPts val="0"/>
              </a:spcAft>
            </a:pPr>
            <a:r>
              <a:rPr lang="en-GB" sz="1400" b="0" dirty="0">
                <a:latin typeface="Verdana"/>
              </a:rPr>
              <a:t>Focussed on ‘preparation’ of enemy capability</a:t>
            </a:r>
          </a:p>
          <a:p>
            <a:pPr lvl="1" fontAlgn="auto">
              <a:spcAft>
                <a:spcPts val="0"/>
              </a:spcAft>
            </a:pPr>
            <a:r>
              <a:rPr lang="en-GB" sz="1000" b="0" dirty="0">
                <a:latin typeface="Verdana"/>
              </a:rPr>
              <a:t>Degraded ISIS oil facilities</a:t>
            </a:r>
          </a:p>
          <a:p>
            <a:pPr fontAlgn="auto">
              <a:spcAft>
                <a:spcPts val="0"/>
              </a:spcAft>
            </a:pPr>
            <a:r>
              <a:rPr lang="en-GB" sz="1400" b="0" dirty="0">
                <a:latin typeface="Verdana"/>
              </a:rPr>
              <a:t>Close coordination of ground and air forces</a:t>
            </a:r>
          </a:p>
          <a:p>
            <a:pPr fontAlgn="auto">
              <a:spcAft>
                <a:spcPts val="0"/>
              </a:spcAft>
            </a:pPr>
            <a:endParaRPr lang="en-GB" sz="1400" b="0" dirty="0">
              <a:latin typeface="Verdana"/>
            </a:endParaRPr>
          </a:p>
          <a:p>
            <a:pPr lvl="1" fontAlgn="auto">
              <a:spcAft>
                <a:spcPts val="0"/>
              </a:spcAft>
            </a:pPr>
            <a:endParaRPr lang="en-GB" sz="1200" b="0" dirty="0">
              <a:latin typeface="Verdana"/>
            </a:endParaRPr>
          </a:p>
        </p:txBody>
      </p:sp>
      <p:sp>
        <p:nvSpPr>
          <p:cNvPr id="4" name="Content Placeholder 5">
            <a:extLst>
              <a:ext uri="{FF2B5EF4-FFF2-40B4-BE49-F238E27FC236}">
                <a16:creationId xmlns:a16="http://schemas.microsoft.com/office/drawing/2014/main" id="{602E0C14-A4B9-205C-81E0-2932E0D04593}"/>
              </a:ext>
            </a:extLst>
          </p:cNvPr>
          <p:cNvSpPr txBox="1">
            <a:spLocks/>
          </p:cNvSpPr>
          <p:nvPr/>
        </p:nvSpPr>
        <p:spPr>
          <a:xfrm>
            <a:off x="3578510" y="3291695"/>
            <a:ext cx="1921365" cy="1268993"/>
          </a:xfrm>
          <a:prstGeom prst="rect">
            <a:avLst/>
          </a:prstGeom>
          <a:solidFill>
            <a:schemeClr val="bg2"/>
          </a:solidFill>
        </p:spPr>
        <p:txBody>
          <a:bodyPr vert="horz" lIns="91440" tIns="45720" rIns="91440" bIns="45720" rtlCol="0">
            <a:normAutofit/>
          </a:bodyPr>
          <a:lstStyle>
            <a:lvl1pPr marL="182880" indent="-182880" algn="l" defTabSz="914400" rtl="0" eaLnBrk="1" latinLnBrk="0" hangingPunct="1">
              <a:spcBef>
                <a:spcPct val="20000"/>
              </a:spcBef>
              <a:buClr>
                <a:srgbClr val="3D176F"/>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400" kern="1200">
                <a:solidFill>
                  <a:srgbClr val="000000"/>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None/>
            </a:pPr>
            <a:r>
              <a:rPr lang="en-GB" sz="1400" dirty="0">
                <a:latin typeface="Verdana"/>
              </a:rPr>
              <a:t>Media view</a:t>
            </a:r>
          </a:p>
          <a:p>
            <a:pPr fontAlgn="auto">
              <a:spcAft>
                <a:spcPts val="0"/>
              </a:spcAft>
            </a:pPr>
            <a:r>
              <a:rPr lang="en-GB" sz="1400" b="0" dirty="0">
                <a:latin typeface="Verdana"/>
              </a:rPr>
              <a:t>‘General Armageddon’</a:t>
            </a:r>
          </a:p>
          <a:p>
            <a:pPr fontAlgn="auto">
              <a:spcAft>
                <a:spcPts val="0"/>
              </a:spcAft>
            </a:pPr>
            <a:r>
              <a:rPr lang="en-GB" sz="1400" b="0" dirty="0">
                <a:latin typeface="Verdana"/>
              </a:rPr>
              <a:t>‘Goal is to inflict chaos and panic’</a:t>
            </a:r>
          </a:p>
        </p:txBody>
      </p:sp>
      <p:grpSp>
        <p:nvGrpSpPr>
          <p:cNvPr id="5" name="Group 4">
            <a:extLst>
              <a:ext uri="{FF2B5EF4-FFF2-40B4-BE49-F238E27FC236}">
                <a16:creationId xmlns:a16="http://schemas.microsoft.com/office/drawing/2014/main" id="{D23044C8-8845-A2F7-75ED-9D160E856C2F}"/>
              </a:ext>
            </a:extLst>
          </p:cNvPr>
          <p:cNvGrpSpPr/>
          <p:nvPr/>
        </p:nvGrpSpPr>
        <p:grpSpPr>
          <a:xfrm>
            <a:off x="3637714" y="3291695"/>
            <a:ext cx="5428979" cy="3302743"/>
            <a:chOff x="5863713" y="1143138"/>
            <a:chExt cx="5428979" cy="3302743"/>
          </a:xfrm>
        </p:grpSpPr>
        <p:sp>
          <p:nvSpPr>
            <p:cNvPr id="6" name="Content Placeholder 5">
              <a:extLst>
                <a:ext uri="{FF2B5EF4-FFF2-40B4-BE49-F238E27FC236}">
                  <a16:creationId xmlns:a16="http://schemas.microsoft.com/office/drawing/2014/main" id="{8924FDD1-6AE3-E08B-8274-4BBE3089DC4F}"/>
                </a:ext>
              </a:extLst>
            </p:cNvPr>
            <p:cNvSpPr txBox="1">
              <a:spLocks/>
            </p:cNvSpPr>
            <p:nvPr/>
          </p:nvSpPr>
          <p:spPr>
            <a:xfrm>
              <a:off x="8132716" y="1143138"/>
              <a:ext cx="3159976" cy="330274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3D176F"/>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400" kern="1200">
                  <a:solidFill>
                    <a:srgbClr val="000000"/>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None/>
              </a:pPr>
              <a:r>
                <a:rPr lang="en-GB" sz="1400" dirty="0">
                  <a:latin typeface="Verdana"/>
                </a:rPr>
                <a:t>Lessons being exploited?</a:t>
              </a:r>
            </a:p>
            <a:p>
              <a:pPr fontAlgn="auto">
                <a:spcAft>
                  <a:spcPts val="0"/>
                </a:spcAft>
              </a:pPr>
              <a:endParaRPr lang="en-GB" sz="1400" b="0" dirty="0">
                <a:latin typeface="Verdana"/>
              </a:endParaRPr>
            </a:p>
            <a:p>
              <a:pPr fontAlgn="auto">
                <a:spcAft>
                  <a:spcPts val="0"/>
                </a:spcAft>
              </a:pPr>
              <a:endParaRPr lang="en-GB" sz="1400" b="0" dirty="0">
                <a:latin typeface="Verdana"/>
              </a:endParaRPr>
            </a:p>
            <a:p>
              <a:pPr fontAlgn="auto">
                <a:spcAft>
                  <a:spcPts val="0"/>
                </a:spcAft>
              </a:pPr>
              <a:endParaRPr lang="en-GB" sz="1400" b="0" dirty="0">
                <a:latin typeface="Verdana"/>
              </a:endParaRPr>
            </a:p>
            <a:p>
              <a:pPr fontAlgn="auto">
                <a:spcAft>
                  <a:spcPts val="0"/>
                </a:spcAft>
              </a:pPr>
              <a:endParaRPr lang="en-GB" sz="1400" b="0" dirty="0">
                <a:latin typeface="Verdana"/>
              </a:endParaRPr>
            </a:p>
            <a:p>
              <a:pPr fontAlgn="auto">
                <a:spcAft>
                  <a:spcPts val="0"/>
                </a:spcAft>
              </a:pPr>
              <a:endParaRPr lang="en-GB" sz="1400" b="0" dirty="0">
                <a:latin typeface="Verdana"/>
              </a:endParaRPr>
            </a:p>
            <a:p>
              <a:pPr fontAlgn="auto">
                <a:spcAft>
                  <a:spcPts val="0"/>
                </a:spcAft>
              </a:pPr>
              <a:r>
                <a:rPr lang="en-GB" sz="1400" b="0" dirty="0">
                  <a:latin typeface="Verdana"/>
                </a:rPr>
                <a:t>Making use of Iranian drones</a:t>
              </a:r>
            </a:p>
            <a:p>
              <a:pPr fontAlgn="auto">
                <a:spcAft>
                  <a:spcPts val="0"/>
                </a:spcAft>
              </a:pPr>
              <a:r>
                <a:rPr lang="en-GB" sz="1400" b="0" dirty="0">
                  <a:latin typeface="Verdana"/>
                </a:rPr>
                <a:t>Attacking energy infrastructure in the approach to winter</a:t>
              </a:r>
            </a:p>
            <a:p>
              <a:pPr fontAlgn="auto">
                <a:spcAft>
                  <a:spcPts val="0"/>
                </a:spcAft>
              </a:pPr>
              <a:r>
                <a:rPr lang="en-GB" sz="1400" b="0" dirty="0">
                  <a:latin typeface="Verdana"/>
                </a:rPr>
                <a:t>Uses up AD missiles</a:t>
              </a:r>
              <a:endParaRPr lang="en-GB" sz="1000" b="0" dirty="0">
                <a:latin typeface="Verdana"/>
              </a:endParaRPr>
            </a:p>
            <a:p>
              <a:pPr fontAlgn="auto">
                <a:spcAft>
                  <a:spcPts val="0"/>
                </a:spcAft>
              </a:pPr>
              <a:r>
                <a:rPr lang="en-GB" sz="1400" b="0" dirty="0">
                  <a:latin typeface="Verdana"/>
                </a:rPr>
                <a:t>Allows greater freedom for air force to support ground forces</a:t>
              </a:r>
            </a:p>
            <a:p>
              <a:pPr fontAlgn="auto">
                <a:spcAft>
                  <a:spcPts val="0"/>
                </a:spcAft>
              </a:pPr>
              <a:endParaRPr lang="en-GB" sz="1400" b="0" dirty="0">
                <a:latin typeface="Verdana"/>
              </a:endParaRPr>
            </a:p>
            <a:p>
              <a:pPr lvl="1" fontAlgn="auto">
                <a:spcAft>
                  <a:spcPts val="0"/>
                </a:spcAft>
              </a:pPr>
              <a:endParaRPr lang="en-GB" sz="1200" b="0" dirty="0">
                <a:latin typeface="Verdana"/>
              </a:endParaRPr>
            </a:p>
          </p:txBody>
        </p:sp>
        <p:grpSp>
          <p:nvGrpSpPr>
            <p:cNvPr id="7" name="Group 6">
              <a:extLst>
                <a:ext uri="{FF2B5EF4-FFF2-40B4-BE49-F238E27FC236}">
                  <a16:creationId xmlns:a16="http://schemas.microsoft.com/office/drawing/2014/main" id="{2DFE6560-8922-5165-AE65-22C7710C3641}"/>
                </a:ext>
              </a:extLst>
            </p:cNvPr>
            <p:cNvGrpSpPr/>
            <p:nvPr/>
          </p:nvGrpSpPr>
          <p:grpSpPr>
            <a:xfrm>
              <a:off x="5863713" y="2774738"/>
              <a:ext cx="1742088" cy="1253357"/>
              <a:chOff x="4645404" y="4813738"/>
              <a:chExt cx="2060034" cy="1253357"/>
            </a:xfrm>
          </p:grpSpPr>
          <p:sp>
            <p:nvSpPr>
              <p:cNvPr id="8" name="Arrow: Right 7">
                <a:extLst>
                  <a:ext uri="{FF2B5EF4-FFF2-40B4-BE49-F238E27FC236}">
                    <a16:creationId xmlns:a16="http://schemas.microsoft.com/office/drawing/2014/main" id="{0FFA010D-29AC-A4E7-AEE8-D7C8BE6896A5}"/>
                  </a:ext>
                </a:extLst>
              </p:cNvPr>
              <p:cNvSpPr/>
              <p:nvPr/>
            </p:nvSpPr>
            <p:spPr bwMode="auto">
              <a:xfrm>
                <a:off x="4645408" y="4813738"/>
                <a:ext cx="2060026" cy="15765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9" name="Arrow: Right 8">
                <a:extLst>
                  <a:ext uri="{FF2B5EF4-FFF2-40B4-BE49-F238E27FC236}">
                    <a16:creationId xmlns:a16="http://schemas.microsoft.com/office/drawing/2014/main" id="{09309D23-8050-9AE4-E40A-111FF199DA9A}"/>
                  </a:ext>
                </a:extLst>
              </p:cNvPr>
              <p:cNvSpPr/>
              <p:nvPr/>
            </p:nvSpPr>
            <p:spPr bwMode="auto">
              <a:xfrm>
                <a:off x="4645408" y="5334000"/>
                <a:ext cx="2060030" cy="15765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0" name="Arrow: Right 9">
                <a:extLst>
                  <a:ext uri="{FF2B5EF4-FFF2-40B4-BE49-F238E27FC236}">
                    <a16:creationId xmlns:a16="http://schemas.microsoft.com/office/drawing/2014/main" id="{73DB5DAD-FF3F-B83C-BF84-DB5B789037D7}"/>
                  </a:ext>
                </a:extLst>
              </p:cNvPr>
              <p:cNvSpPr/>
              <p:nvPr/>
            </p:nvSpPr>
            <p:spPr bwMode="auto">
              <a:xfrm>
                <a:off x="4645404" y="5909440"/>
                <a:ext cx="2060026" cy="15765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grpSp>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Practice | </a:t>
            </a:r>
            <a:r>
              <a:rPr lang="en-GB" dirty="0"/>
              <a:t>Insights presented into current commanders</a:t>
            </a:r>
          </a:p>
        </p:txBody>
      </p:sp>
    </p:spTree>
    <p:extLst>
      <p:ext uri="{BB962C8B-B14F-4D97-AF65-F5344CB8AC3E}">
        <p14:creationId xmlns:p14="http://schemas.microsoft.com/office/powerpoint/2010/main" val="386489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Practice | </a:t>
            </a:r>
            <a:r>
              <a:rPr lang="en-GB" dirty="0"/>
              <a:t>Insights presented into current commanders</a:t>
            </a:r>
          </a:p>
        </p:txBody>
      </p:sp>
      <p:grpSp>
        <p:nvGrpSpPr>
          <p:cNvPr id="16" name="Group 15">
            <a:extLst>
              <a:ext uri="{FF2B5EF4-FFF2-40B4-BE49-F238E27FC236}">
                <a16:creationId xmlns:a16="http://schemas.microsoft.com/office/drawing/2014/main" id="{B1BB94D9-5048-4B44-8AF9-2DC010C8E8AD}"/>
              </a:ext>
            </a:extLst>
          </p:cNvPr>
          <p:cNvGrpSpPr/>
          <p:nvPr/>
        </p:nvGrpSpPr>
        <p:grpSpPr>
          <a:xfrm>
            <a:off x="304801" y="3290400"/>
            <a:ext cx="8837626" cy="2381286"/>
            <a:chOff x="2389486" y="3761625"/>
            <a:chExt cx="8837626" cy="2381286"/>
          </a:xfrm>
        </p:grpSpPr>
        <p:sp>
          <p:nvSpPr>
            <p:cNvPr id="15" name="Content Placeholder 5">
              <a:extLst>
                <a:ext uri="{FF2B5EF4-FFF2-40B4-BE49-F238E27FC236}">
                  <a16:creationId xmlns:a16="http://schemas.microsoft.com/office/drawing/2014/main" id="{A392ADAE-BC19-2F50-C6EB-84E13E98F1E0}"/>
                </a:ext>
              </a:extLst>
            </p:cNvPr>
            <p:cNvSpPr txBox="1">
              <a:spLocks/>
            </p:cNvSpPr>
            <p:nvPr/>
          </p:nvSpPr>
          <p:spPr>
            <a:xfrm>
              <a:off x="2389486" y="3761625"/>
              <a:ext cx="4614049" cy="238128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3D176F"/>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400" kern="1200">
                  <a:solidFill>
                    <a:srgbClr val="000000"/>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None/>
              </a:pPr>
              <a:r>
                <a:rPr lang="en-GB" sz="1400" dirty="0">
                  <a:latin typeface="Verdana"/>
                </a:rPr>
                <a:t>What he knows</a:t>
              </a:r>
            </a:p>
            <a:p>
              <a:pPr fontAlgn="auto">
                <a:spcAft>
                  <a:spcPts val="0"/>
                </a:spcAft>
              </a:pPr>
              <a:r>
                <a:rPr lang="en-GB" sz="1400" b="0" dirty="0">
                  <a:latin typeface="Verdana"/>
                </a:rPr>
                <a:t>Non-military background, technical education</a:t>
              </a:r>
            </a:p>
            <a:p>
              <a:pPr fontAlgn="auto">
                <a:spcAft>
                  <a:spcPts val="0"/>
                </a:spcAft>
              </a:pPr>
              <a:r>
                <a:rPr lang="en-GB" sz="1400" b="0" dirty="0">
                  <a:latin typeface="Verdana"/>
                </a:rPr>
                <a:t>Mainly submarine command and operations</a:t>
              </a:r>
            </a:p>
            <a:p>
              <a:pPr fontAlgn="auto">
                <a:spcAft>
                  <a:spcPts val="0"/>
                </a:spcAft>
              </a:pPr>
              <a:r>
                <a:rPr lang="en-GB" sz="1400" b="0" dirty="0">
                  <a:latin typeface="Verdana"/>
                </a:rPr>
                <a:t>Many tests and ‘firsts’</a:t>
              </a:r>
            </a:p>
            <a:p>
              <a:pPr lvl="1" fontAlgn="auto">
                <a:spcAft>
                  <a:spcPts val="0"/>
                </a:spcAft>
              </a:pPr>
              <a:r>
                <a:rPr lang="en-GB" sz="1200" b="0" dirty="0">
                  <a:latin typeface="Verdana"/>
                </a:rPr>
                <a:t>Commercial space launch from submarine</a:t>
              </a:r>
            </a:p>
            <a:p>
              <a:pPr lvl="1" fontAlgn="auto">
                <a:spcAft>
                  <a:spcPts val="0"/>
                </a:spcAft>
              </a:pPr>
              <a:r>
                <a:rPr lang="en-GB" sz="1200" b="0" dirty="0">
                  <a:latin typeface="Verdana"/>
                </a:rPr>
                <a:t>Reserve control systems</a:t>
              </a:r>
            </a:p>
            <a:p>
              <a:pPr lvl="1" fontAlgn="auto">
                <a:spcAft>
                  <a:spcPts val="0"/>
                </a:spcAft>
              </a:pPr>
              <a:r>
                <a:rPr lang="en-GB" sz="1200" b="0" dirty="0">
                  <a:latin typeface="Verdana"/>
                </a:rPr>
                <a:t>Ballistic missile launches from submarines</a:t>
              </a:r>
            </a:p>
            <a:p>
              <a:pPr fontAlgn="auto">
                <a:spcAft>
                  <a:spcPts val="0"/>
                </a:spcAft>
              </a:pPr>
              <a:r>
                <a:rPr lang="en-GB" sz="1400" b="0" dirty="0">
                  <a:latin typeface="Verdana"/>
                </a:rPr>
                <a:t>Kerch Strait incident</a:t>
              </a:r>
            </a:p>
            <a:p>
              <a:pPr fontAlgn="auto">
                <a:spcAft>
                  <a:spcPts val="0"/>
                </a:spcAft>
              </a:pPr>
              <a:r>
                <a:rPr lang="en-GB" sz="1400" b="0" dirty="0">
                  <a:latin typeface="Verdana"/>
                </a:rPr>
                <a:t>Development of naval and marine capability</a:t>
              </a:r>
            </a:p>
            <a:p>
              <a:pPr lvl="1" fontAlgn="auto">
                <a:spcAft>
                  <a:spcPts val="0"/>
                </a:spcAft>
              </a:pPr>
              <a:endParaRPr lang="en-GB" sz="1200" b="0" dirty="0">
                <a:latin typeface="Verdana"/>
              </a:endParaRPr>
            </a:p>
            <a:p>
              <a:pPr lvl="1" fontAlgn="auto">
                <a:spcAft>
                  <a:spcPts val="0"/>
                </a:spcAft>
              </a:pPr>
              <a:endParaRPr lang="en-GB" sz="1200" b="0" dirty="0">
                <a:latin typeface="Verdana"/>
              </a:endParaRPr>
            </a:p>
            <a:p>
              <a:pPr lvl="1" fontAlgn="auto">
                <a:spcAft>
                  <a:spcPts val="0"/>
                </a:spcAft>
              </a:pPr>
              <a:endParaRPr lang="en-GB" sz="1200" b="0" dirty="0">
                <a:latin typeface="Verdana"/>
              </a:endParaRPr>
            </a:p>
          </p:txBody>
        </p:sp>
        <p:sp>
          <p:nvSpPr>
            <p:cNvPr id="12" name="Content Placeholder 5">
              <a:extLst>
                <a:ext uri="{FF2B5EF4-FFF2-40B4-BE49-F238E27FC236}">
                  <a16:creationId xmlns:a16="http://schemas.microsoft.com/office/drawing/2014/main" id="{6D1B17EE-2B93-81C6-693A-DA4F849B8CB7}"/>
                </a:ext>
              </a:extLst>
            </p:cNvPr>
            <p:cNvSpPr txBox="1">
              <a:spLocks/>
            </p:cNvSpPr>
            <p:nvPr/>
          </p:nvSpPr>
          <p:spPr>
            <a:xfrm>
              <a:off x="8067136" y="3761625"/>
              <a:ext cx="3159976" cy="238128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3D176F"/>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400" kern="1200">
                  <a:solidFill>
                    <a:srgbClr val="000000"/>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None/>
              </a:pPr>
              <a:r>
                <a:rPr lang="en-GB" sz="1400" dirty="0">
                  <a:latin typeface="Verdana"/>
                </a:rPr>
                <a:t>Lessons being exploited?</a:t>
              </a:r>
            </a:p>
            <a:p>
              <a:pPr fontAlgn="auto">
                <a:spcAft>
                  <a:spcPts val="0"/>
                </a:spcAft>
              </a:pPr>
              <a:r>
                <a:rPr lang="en-GB" sz="1400" b="0" dirty="0">
                  <a:latin typeface="Verdana"/>
                </a:rPr>
                <a:t>??Gas pipelines??</a:t>
              </a:r>
            </a:p>
            <a:p>
              <a:pPr fontAlgn="auto">
                <a:spcAft>
                  <a:spcPts val="0"/>
                </a:spcAft>
              </a:pPr>
              <a:r>
                <a:rPr lang="en-GB" sz="1400" b="0" dirty="0">
                  <a:latin typeface="Verdana"/>
                </a:rPr>
                <a:t>??Communications cables??</a:t>
              </a:r>
            </a:p>
            <a:p>
              <a:pPr fontAlgn="auto">
                <a:spcAft>
                  <a:spcPts val="0"/>
                </a:spcAft>
              </a:pPr>
              <a:endParaRPr lang="en-GB" sz="1400" b="0" dirty="0">
                <a:latin typeface="Verdana"/>
              </a:endParaRPr>
            </a:p>
            <a:p>
              <a:pPr lvl="1" fontAlgn="auto">
                <a:spcAft>
                  <a:spcPts val="0"/>
                </a:spcAft>
              </a:pPr>
              <a:endParaRPr lang="en-GB" sz="1200" b="0" dirty="0">
                <a:latin typeface="Verdana"/>
              </a:endParaRPr>
            </a:p>
          </p:txBody>
        </p:sp>
      </p:grpSp>
      <p:pic>
        <p:nvPicPr>
          <p:cNvPr id="17" name="Picture 16">
            <a:extLst>
              <a:ext uri="{FF2B5EF4-FFF2-40B4-BE49-F238E27FC236}">
                <a16:creationId xmlns:a16="http://schemas.microsoft.com/office/drawing/2014/main" id="{ED5EF4E8-AC52-82FE-28D7-D4D275AA1FB6}"/>
              </a:ext>
            </a:extLst>
          </p:cNvPr>
          <p:cNvPicPr>
            <a:picLocks noChangeAspect="1"/>
          </p:cNvPicPr>
          <p:nvPr/>
        </p:nvPicPr>
        <p:blipFill rotWithShape="1">
          <a:blip r:embed="rId2"/>
          <a:srcRect r="5673"/>
          <a:stretch/>
        </p:blipFill>
        <p:spPr>
          <a:xfrm>
            <a:off x="304801" y="1234943"/>
            <a:ext cx="9344082" cy="1852475"/>
          </a:xfrm>
          <a:prstGeom prst="rect">
            <a:avLst/>
          </a:prstGeom>
        </p:spPr>
      </p:pic>
    </p:spTree>
    <p:extLst>
      <p:ext uri="{BB962C8B-B14F-4D97-AF65-F5344CB8AC3E}">
        <p14:creationId xmlns:p14="http://schemas.microsoft.com/office/powerpoint/2010/main" val="21244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Practice | </a:t>
            </a:r>
            <a:r>
              <a:rPr lang="en-GB" dirty="0"/>
              <a:t>Skill vs Will matrix</a:t>
            </a:r>
          </a:p>
        </p:txBody>
      </p:sp>
      <p:sp>
        <p:nvSpPr>
          <p:cNvPr id="3" name="Content Placeholder 2">
            <a:extLst>
              <a:ext uri="{FF2B5EF4-FFF2-40B4-BE49-F238E27FC236}">
                <a16:creationId xmlns:a16="http://schemas.microsoft.com/office/drawing/2014/main" id="{A86B38D3-4E07-4FCB-941A-7086F782B059}"/>
              </a:ext>
            </a:extLst>
          </p:cNvPr>
          <p:cNvSpPr>
            <a:spLocks noGrp="1"/>
          </p:cNvSpPr>
          <p:nvPr>
            <p:ph idx="1"/>
          </p:nvPr>
        </p:nvSpPr>
        <p:spPr>
          <a:xfrm>
            <a:off x="304800" y="1156139"/>
            <a:ext cx="9186041" cy="2272861"/>
          </a:xfrm>
        </p:spPr>
        <p:txBody>
          <a:bodyPr/>
          <a:lstStyle/>
          <a:p>
            <a:r>
              <a:rPr lang="en-GB" dirty="0"/>
              <a:t>Catalogue what they know</a:t>
            </a:r>
          </a:p>
          <a:p>
            <a:r>
              <a:rPr lang="en-GB" dirty="0"/>
              <a:t>Detect a decision maker’s learning cycle in terms of their</a:t>
            </a:r>
          </a:p>
          <a:p>
            <a:pPr lvl="1"/>
            <a:r>
              <a:rPr lang="en-GB" dirty="0"/>
              <a:t>Skill</a:t>
            </a:r>
          </a:p>
          <a:p>
            <a:pPr lvl="1"/>
            <a:r>
              <a:rPr lang="en-GB" dirty="0"/>
              <a:t>Will</a:t>
            </a:r>
          </a:p>
          <a:p>
            <a:r>
              <a:rPr lang="en-GB" i="1" dirty="0"/>
              <a:t>Inform</a:t>
            </a:r>
            <a:r>
              <a:rPr lang="en-GB" dirty="0"/>
              <a:t> which parts of your plan (or courses of action) provide risk or opportunity…</a:t>
            </a:r>
          </a:p>
          <a:p>
            <a:pPr lvl="1"/>
            <a:endParaRPr lang="en-GB" dirty="0"/>
          </a:p>
          <a:p>
            <a:endParaRPr lang="en-GB" dirty="0"/>
          </a:p>
          <a:p>
            <a:pPr lvl="2"/>
            <a:endParaRPr lang="en-GB" dirty="0"/>
          </a:p>
        </p:txBody>
      </p:sp>
      <p:sp>
        <p:nvSpPr>
          <p:cNvPr id="5" name="Rectangle 4">
            <a:extLst>
              <a:ext uri="{FF2B5EF4-FFF2-40B4-BE49-F238E27FC236}">
                <a16:creationId xmlns:a16="http://schemas.microsoft.com/office/drawing/2014/main" id="{4F22D1A2-7B0E-BA49-59E4-2121625C6C76}"/>
              </a:ext>
            </a:extLst>
          </p:cNvPr>
          <p:cNvSpPr/>
          <p:nvPr/>
        </p:nvSpPr>
        <p:spPr bwMode="auto">
          <a:xfrm>
            <a:off x="1891861" y="2757773"/>
            <a:ext cx="6222124" cy="300595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58F0A038-BE60-4F4E-2A58-759C98191002}"/>
              </a:ext>
            </a:extLst>
          </p:cNvPr>
          <p:cNvSpPr txBox="1"/>
          <p:nvPr/>
        </p:nvSpPr>
        <p:spPr>
          <a:xfrm>
            <a:off x="2427979" y="5773501"/>
            <a:ext cx="986167" cy="338554"/>
          </a:xfrm>
          <a:prstGeom prst="rect">
            <a:avLst/>
          </a:prstGeom>
          <a:noFill/>
        </p:spPr>
        <p:txBody>
          <a:bodyPr wrap="none" rtlCol="0">
            <a:spAutoFit/>
          </a:bodyPr>
          <a:lstStyle/>
          <a:p>
            <a:r>
              <a:rPr lang="en-GB" sz="1600" dirty="0"/>
              <a:t>Low will</a:t>
            </a:r>
          </a:p>
        </p:txBody>
      </p:sp>
      <p:sp>
        <p:nvSpPr>
          <p:cNvPr id="13" name="TextBox 12">
            <a:extLst>
              <a:ext uri="{FF2B5EF4-FFF2-40B4-BE49-F238E27FC236}">
                <a16:creationId xmlns:a16="http://schemas.microsoft.com/office/drawing/2014/main" id="{26A492C7-35F3-9EAF-FA77-CA236F4655A5}"/>
              </a:ext>
            </a:extLst>
          </p:cNvPr>
          <p:cNvSpPr txBox="1"/>
          <p:nvPr/>
        </p:nvSpPr>
        <p:spPr>
          <a:xfrm>
            <a:off x="6537775" y="5773501"/>
            <a:ext cx="1031051" cy="338554"/>
          </a:xfrm>
          <a:prstGeom prst="rect">
            <a:avLst/>
          </a:prstGeom>
          <a:noFill/>
        </p:spPr>
        <p:txBody>
          <a:bodyPr wrap="none" rtlCol="0">
            <a:spAutoFit/>
          </a:bodyPr>
          <a:lstStyle/>
          <a:p>
            <a:r>
              <a:rPr lang="en-GB" sz="1600" dirty="0"/>
              <a:t>High will</a:t>
            </a:r>
          </a:p>
        </p:txBody>
      </p:sp>
      <p:sp>
        <p:nvSpPr>
          <p:cNvPr id="14" name="TextBox 13">
            <a:extLst>
              <a:ext uri="{FF2B5EF4-FFF2-40B4-BE49-F238E27FC236}">
                <a16:creationId xmlns:a16="http://schemas.microsoft.com/office/drawing/2014/main" id="{46B18F7A-BFCD-D92A-2AF7-4E8FCD9FDC8C}"/>
              </a:ext>
            </a:extLst>
          </p:cNvPr>
          <p:cNvSpPr txBox="1"/>
          <p:nvPr/>
        </p:nvSpPr>
        <p:spPr>
          <a:xfrm>
            <a:off x="771952" y="5058813"/>
            <a:ext cx="1053494" cy="338554"/>
          </a:xfrm>
          <a:prstGeom prst="rect">
            <a:avLst/>
          </a:prstGeom>
          <a:noFill/>
        </p:spPr>
        <p:txBody>
          <a:bodyPr wrap="none" rtlCol="0">
            <a:spAutoFit/>
          </a:bodyPr>
          <a:lstStyle/>
          <a:p>
            <a:pPr algn="r"/>
            <a:r>
              <a:rPr lang="en-GB" sz="1600" dirty="0"/>
              <a:t>Low skill</a:t>
            </a:r>
          </a:p>
        </p:txBody>
      </p:sp>
      <p:sp>
        <p:nvSpPr>
          <p:cNvPr id="15" name="TextBox 14">
            <a:extLst>
              <a:ext uri="{FF2B5EF4-FFF2-40B4-BE49-F238E27FC236}">
                <a16:creationId xmlns:a16="http://schemas.microsoft.com/office/drawing/2014/main" id="{8C9C7B9E-630B-3642-AAE6-4F218206607D}"/>
              </a:ext>
            </a:extLst>
          </p:cNvPr>
          <p:cNvSpPr txBox="1"/>
          <p:nvPr/>
        </p:nvSpPr>
        <p:spPr>
          <a:xfrm>
            <a:off x="727068" y="3073073"/>
            <a:ext cx="1098378" cy="338554"/>
          </a:xfrm>
          <a:prstGeom prst="rect">
            <a:avLst/>
          </a:prstGeom>
          <a:noFill/>
        </p:spPr>
        <p:txBody>
          <a:bodyPr wrap="none" rtlCol="0">
            <a:spAutoFit/>
          </a:bodyPr>
          <a:lstStyle/>
          <a:p>
            <a:pPr algn="r"/>
            <a:r>
              <a:rPr lang="en-GB" sz="1600" dirty="0"/>
              <a:t>High skill</a:t>
            </a:r>
          </a:p>
        </p:txBody>
      </p:sp>
      <p:sp>
        <p:nvSpPr>
          <p:cNvPr id="6" name="TextBox 5">
            <a:extLst>
              <a:ext uri="{FF2B5EF4-FFF2-40B4-BE49-F238E27FC236}">
                <a16:creationId xmlns:a16="http://schemas.microsoft.com/office/drawing/2014/main" id="{D16C0CDF-784A-E253-0AAC-9F248CFB2851}"/>
              </a:ext>
            </a:extLst>
          </p:cNvPr>
          <p:cNvSpPr txBox="1"/>
          <p:nvPr/>
        </p:nvSpPr>
        <p:spPr>
          <a:xfrm>
            <a:off x="5360276" y="2843025"/>
            <a:ext cx="2639460" cy="830997"/>
          </a:xfrm>
          <a:prstGeom prst="rect">
            <a:avLst/>
          </a:prstGeom>
          <a:noFill/>
        </p:spPr>
        <p:txBody>
          <a:bodyPr wrap="square" rtlCol="0">
            <a:spAutoFit/>
          </a:bodyPr>
          <a:lstStyle/>
          <a:p>
            <a:pPr algn="ctr"/>
            <a:r>
              <a:rPr lang="en-GB" sz="1600" b="0" dirty="0"/>
              <a:t>Plan at risk due to unexpected ability to ‘cope’ with intended effects </a:t>
            </a:r>
          </a:p>
        </p:txBody>
      </p:sp>
      <p:sp>
        <p:nvSpPr>
          <p:cNvPr id="7" name="TextBox 6">
            <a:extLst>
              <a:ext uri="{FF2B5EF4-FFF2-40B4-BE49-F238E27FC236}">
                <a16:creationId xmlns:a16="http://schemas.microsoft.com/office/drawing/2014/main" id="{00CA5215-FA40-7A52-C974-E9FCDDB2C142}"/>
              </a:ext>
            </a:extLst>
          </p:cNvPr>
          <p:cNvSpPr txBox="1"/>
          <p:nvPr/>
        </p:nvSpPr>
        <p:spPr>
          <a:xfrm>
            <a:off x="1970690" y="2843025"/>
            <a:ext cx="2485697" cy="830997"/>
          </a:xfrm>
          <a:prstGeom prst="rect">
            <a:avLst/>
          </a:prstGeom>
          <a:noFill/>
        </p:spPr>
        <p:txBody>
          <a:bodyPr wrap="square" rtlCol="0">
            <a:spAutoFit/>
          </a:bodyPr>
          <a:lstStyle/>
          <a:p>
            <a:pPr algn="ctr"/>
            <a:r>
              <a:rPr lang="en-GB" sz="1600" b="0" dirty="0"/>
              <a:t>Potential for unexpected opportunities that could be exploited</a:t>
            </a:r>
          </a:p>
        </p:txBody>
      </p:sp>
      <p:sp>
        <p:nvSpPr>
          <p:cNvPr id="8" name="TextBox 7">
            <a:extLst>
              <a:ext uri="{FF2B5EF4-FFF2-40B4-BE49-F238E27FC236}">
                <a16:creationId xmlns:a16="http://schemas.microsoft.com/office/drawing/2014/main" id="{68E47D9F-B384-1D67-DF8A-D222934365DD}"/>
              </a:ext>
            </a:extLst>
          </p:cNvPr>
          <p:cNvSpPr txBox="1"/>
          <p:nvPr/>
        </p:nvSpPr>
        <p:spPr>
          <a:xfrm>
            <a:off x="5829982" y="4812591"/>
            <a:ext cx="1962126" cy="830997"/>
          </a:xfrm>
          <a:prstGeom prst="rect">
            <a:avLst/>
          </a:prstGeom>
          <a:noFill/>
        </p:spPr>
        <p:txBody>
          <a:bodyPr wrap="square" rtlCol="0">
            <a:spAutoFit/>
          </a:bodyPr>
          <a:lstStyle/>
          <a:p>
            <a:pPr algn="ctr"/>
            <a:r>
              <a:rPr lang="en-GB" sz="1600" b="0" dirty="0"/>
              <a:t>Risk of escalation to compensate for lack of capability</a:t>
            </a:r>
          </a:p>
        </p:txBody>
      </p:sp>
    </p:spTree>
    <p:extLst>
      <p:ext uri="{BB962C8B-B14F-4D97-AF65-F5344CB8AC3E}">
        <p14:creationId xmlns:p14="http://schemas.microsoft.com/office/powerpoint/2010/main" val="317437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ED83-8B30-34FB-0274-D929852DA844}"/>
              </a:ext>
            </a:extLst>
          </p:cNvPr>
          <p:cNvSpPr>
            <a:spLocks noGrp="1"/>
          </p:cNvSpPr>
          <p:nvPr>
            <p:ph type="title"/>
          </p:nvPr>
        </p:nvSpPr>
        <p:spPr/>
        <p:txBody>
          <a:bodyPr/>
          <a:lstStyle/>
          <a:p>
            <a:r>
              <a:rPr lang="en-GB" dirty="0">
                <a:solidFill>
                  <a:schemeClr val="bg1">
                    <a:lumMod val="50000"/>
                  </a:schemeClr>
                </a:solidFill>
              </a:rPr>
              <a:t>Outline</a:t>
            </a:r>
            <a:endParaRPr lang="en-GB" dirty="0"/>
          </a:p>
        </p:txBody>
      </p:sp>
      <p:sp>
        <p:nvSpPr>
          <p:cNvPr id="3" name="Content Placeholder 2">
            <a:extLst>
              <a:ext uri="{FF2B5EF4-FFF2-40B4-BE49-F238E27FC236}">
                <a16:creationId xmlns:a16="http://schemas.microsoft.com/office/drawing/2014/main" id="{D4858B54-6526-2640-2BF0-1D9F61C57E94}"/>
              </a:ext>
            </a:extLst>
          </p:cNvPr>
          <p:cNvSpPr>
            <a:spLocks noGrp="1"/>
          </p:cNvSpPr>
          <p:nvPr>
            <p:ph idx="1"/>
          </p:nvPr>
        </p:nvSpPr>
        <p:spPr/>
        <p:txBody>
          <a:bodyPr/>
          <a:lstStyle/>
          <a:p>
            <a:pPr marL="0" indent="0">
              <a:buNone/>
            </a:pPr>
            <a:r>
              <a:rPr lang="en-GB" dirty="0"/>
              <a:t>‘What Would Napoleon Do’ and ‘Red Shoes’ ideas (funded by Dstl IMMT project) first presented at ISMOR 38. </a:t>
            </a:r>
          </a:p>
          <a:p>
            <a:pPr marL="0" indent="0">
              <a:buNone/>
            </a:pPr>
            <a:r>
              <a:rPr lang="en-GB" dirty="0"/>
              <a:t>Detail of subsequent practical application presented here.</a:t>
            </a:r>
          </a:p>
          <a:p>
            <a:endParaRPr lang="en-GB" dirty="0"/>
          </a:p>
          <a:p>
            <a:r>
              <a:rPr lang="en-GB" dirty="0"/>
              <a:t>Theory</a:t>
            </a:r>
          </a:p>
          <a:p>
            <a:pPr lvl="1"/>
            <a:r>
              <a:rPr lang="en-GB" dirty="0"/>
              <a:t>Learning cycles</a:t>
            </a:r>
          </a:p>
          <a:p>
            <a:pPr lvl="1"/>
            <a:r>
              <a:rPr lang="en-GB" dirty="0"/>
              <a:t>Algorithm</a:t>
            </a:r>
          </a:p>
          <a:p>
            <a:pPr lvl="1"/>
            <a:r>
              <a:rPr lang="en-GB" dirty="0"/>
              <a:t>Output</a:t>
            </a:r>
          </a:p>
          <a:p>
            <a:endParaRPr lang="en-GB" dirty="0"/>
          </a:p>
          <a:p>
            <a:r>
              <a:rPr lang="en-GB" dirty="0"/>
              <a:t>Proof of concept</a:t>
            </a:r>
          </a:p>
          <a:p>
            <a:pPr lvl="1"/>
            <a:r>
              <a:rPr lang="en-GB" dirty="0"/>
              <a:t>Process</a:t>
            </a:r>
          </a:p>
          <a:p>
            <a:pPr lvl="1"/>
            <a:r>
              <a:rPr lang="en-GB" dirty="0"/>
              <a:t>4 historic commanders</a:t>
            </a:r>
          </a:p>
          <a:p>
            <a:pPr lvl="1"/>
            <a:r>
              <a:rPr lang="en-GB" dirty="0"/>
              <a:t>2 contemporary commanders</a:t>
            </a:r>
          </a:p>
          <a:p>
            <a:pPr lvl="1"/>
            <a:endParaRPr lang="en-GB" dirty="0"/>
          </a:p>
          <a:p>
            <a:r>
              <a:rPr lang="en-GB" dirty="0"/>
              <a:t>Practice</a:t>
            </a:r>
          </a:p>
          <a:p>
            <a:pPr lvl="1"/>
            <a:r>
              <a:rPr lang="en-GB" dirty="0"/>
              <a:t>Context</a:t>
            </a:r>
          </a:p>
          <a:p>
            <a:pPr lvl="1"/>
            <a:r>
              <a:rPr lang="en-GB" dirty="0"/>
              <a:t>Insights presented into current commanders</a:t>
            </a:r>
          </a:p>
          <a:p>
            <a:pPr lvl="1"/>
            <a:r>
              <a:rPr lang="en-GB" dirty="0"/>
              <a:t>Skill vs Will matrix</a:t>
            </a:r>
          </a:p>
          <a:p>
            <a:pPr lvl="1"/>
            <a:endParaRPr lang="en-GB" dirty="0"/>
          </a:p>
          <a:p>
            <a:r>
              <a:rPr lang="en-GB" dirty="0"/>
              <a:t>Conclusions</a:t>
            </a:r>
          </a:p>
        </p:txBody>
      </p:sp>
    </p:spTree>
    <p:extLst>
      <p:ext uri="{BB962C8B-B14F-4D97-AF65-F5344CB8AC3E}">
        <p14:creationId xmlns:p14="http://schemas.microsoft.com/office/powerpoint/2010/main" val="147850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Conclusions</a:t>
            </a:r>
            <a:endParaRPr lang="en-GB" dirty="0"/>
          </a:p>
        </p:txBody>
      </p:sp>
      <p:sp>
        <p:nvSpPr>
          <p:cNvPr id="3" name="Content Placeholder 2">
            <a:extLst>
              <a:ext uri="{FF2B5EF4-FFF2-40B4-BE49-F238E27FC236}">
                <a16:creationId xmlns:a16="http://schemas.microsoft.com/office/drawing/2014/main" id="{26228AAE-C7BC-7C56-19EE-3A4ADBE3F2EE}"/>
              </a:ext>
            </a:extLst>
          </p:cNvPr>
          <p:cNvSpPr>
            <a:spLocks noGrp="1"/>
          </p:cNvSpPr>
          <p:nvPr>
            <p:ph idx="1"/>
          </p:nvPr>
        </p:nvSpPr>
        <p:spPr/>
        <p:txBody>
          <a:bodyPr/>
          <a:lstStyle/>
          <a:p>
            <a:pPr marL="0" indent="0">
              <a:buNone/>
            </a:pPr>
            <a:r>
              <a:rPr lang="en-GB" b="1" i="1" dirty="0"/>
              <a:t>In theory there is no difference between theory and practice. In practice there is</a:t>
            </a:r>
          </a:p>
          <a:p>
            <a:pPr marL="0" indent="0">
              <a:buNone/>
            </a:pPr>
            <a:endParaRPr lang="en-GB" dirty="0"/>
          </a:p>
          <a:p>
            <a:r>
              <a:rPr lang="en-GB" dirty="0"/>
              <a:t>The scientifically interesting/challenging things are different to the most useful things</a:t>
            </a:r>
          </a:p>
          <a:p>
            <a:pPr lvl="1"/>
            <a:endParaRPr lang="en-GB" dirty="0"/>
          </a:p>
          <a:p>
            <a:pPr lvl="1"/>
            <a:r>
              <a:rPr lang="en-GB" dirty="0"/>
              <a:t>Few data points are ok as long as they are rich, adjacent, and any bias is consistent</a:t>
            </a:r>
          </a:p>
          <a:p>
            <a:pPr lvl="1"/>
            <a:endParaRPr lang="en-GB" dirty="0"/>
          </a:p>
          <a:p>
            <a:pPr lvl="1"/>
            <a:r>
              <a:rPr lang="en-GB" dirty="0"/>
              <a:t>Qualitative data (even if open source) can be used so long as it meets certain criteria</a:t>
            </a:r>
          </a:p>
          <a:p>
            <a:pPr lvl="1"/>
            <a:endParaRPr lang="en-GB" dirty="0"/>
          </a:p>
          <a:p>
            <a:pPr lvl="1"/>
            <a:r>
              <a:rPr lang="en-GB" dirty="0"/>
              <a:t>The most useful insight concerned the narrative of the Red commander’s interpretation of Blue’s intent</a:t>
            </a:r>
          </a:p>
          <a:p>
            <a:pPr lvl="1"/>
            <a:endParaRPr lang="en-GB" dirty="0"/>
          </a:p>
          <a:p>
            <a:pPr lvl="1"/>
            <a:r>
              <a:rPr lang="en-GB" dirty="0"/>
              <a:t>The numbers helped judge the extent to which the insight is trustworthy</a:t>
            </a:r>
          </a:p>
          <a:p>
            <a:endParaRPr lang="en-GB" dirty="0"/>
          </a:p>
          <a:p>
            <a:endParaRPr lang="en-GB" dirty="0"/>
          </a:p>
          <a:p>
            <a:r>
              <a:rPr lang="en-GB" dirty="0"/>
              <a:t>Users can see the best ways to fit it into the current process </a:t>
            </a:r>
          </a:p>
          <a:p>
            <a:pPr lvl="1"/>
            <a:endParaRPr lang="en-GB" dirty="0"/>
          </a:p>
          <a:p>
            <a:pPr lvl="1"/>
            <a:r>
              <a:rPr lang="en-GB" dirty="0"/>
              <a:t>Commander’s Approval and Guidance Board (CAGB): Inform course of action and messaging</a:t>
            </a:r>
          </a:p>
          <a:p>
            <a:pPr lvl="1"/>
            <a:endParaRPr lang="en-GB" dirty="0"/>
          </a:p>
          <a:p>
            <a:pPr lvl="1"/>
            <a:r>
              <a:rPr lang="en-GB" dirty="0"/>
              <a:t>J5 process: Which target MOEs should either be avoided or strongly managed </a:t>
            </a:r>
          </a:p>
          <a:p>
            <a:pPr lvl="1"/>
            <a:endParaRPr lang="en-GB" dirty="0"/>
          </a:p>
          <a:p>
            <a:pPr lvl="1"/>
            <a:r>
              <a:rPr lang="en-GB" dirty="0"/>
              <a:t>J3 process: Incorporate choice of options and their messaging as part of the core planning</a:t>
            </a:r>
          </a:p>
          <a:p>
            <a:pPr lvl="1"/>
            <a:endParaRPr lang="en-GB" dirty="0"/>
          </a:p>
          <a:p>
            <a:endParaRPr lang="en-GB" dirty="0"/>
          </a:p>
        </p:txBody>
      </p:sp>
    </p:spTree>
    <p:extLst>
      <p:ext uri="{BB962C8B-B14F-4D97-AF65-F5344CB8AC3E}">
        <p14:creationId xmlns:p14="http://schemas.microsoft.com/office/powerpoint/2010/main" val="409670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Theory | </a:t>
            </a:r>
            <a:r>
              <a:rPr lang="en-GB" dirty="0"/>
              <a:t>Learning cycles</a:t>
            </a:r>
          </a:p>
        </p:txBody>
      </p:sp>
      <p:sp>
        <p:nvSpPr>
          <p:cNvPr id="3" name="Content Placeholder 2">
            <a:extLst>
              <a:ext uri="{FF2B5EF4-FFF2-40B4-BE49-F238E27FC236}">
                <a16:creationId xmlns:a16="http://schemas.microsoft.com/office/drawing/2014/main" id="{A86B38D3-4E07-4FCB-941A-7086F782B059}"/>
              </a:ext>
            </a:extLst>
          </p:cNvPr>
          <p:cNvSpPr>
            <a:spLocks noGrp="1"/>
          </p:cNvSpPr>
          <p:nvPr>
            <p:ph idx="1"/>
          </p:nvPr>
        </p:nvSpPr>
        <p:spPr/>
        <p:txBody>
          <a:bodyPr/>
          <a:lstStyle/>
          <a:p>
            <a:r>
              <a:rPr lang="en-GB" sz="1800" dirty="0"/>
              <a:t>People do </a:t>
            </a:r>
            <a:r>
              <a:rPr lang="en-GB" sz="1800" i="1" dirty="0"/>
              <a:t>what</a:t>
            </a:r>
            <a:r>
              <a:rPr lang="en-GB" sz="1800" dirty="0"/>
              <a:t> they </a:t>
            </a:r>
            <a:r>
              <a:rPr lang="en-GB" sz="1800" i="1" dirty="0"/>
              <a:t>know</a:t>
            </a:r>
          </a:p>
          <a:p>
            <a:r>
              <a:rPr lang="en-GB" sz="1800" i="1" dirty="0"/>
              <a:t>How</a:t>
            </a:r>
            <a:r>
              <a:rPr lang="en-GB" sz="1800" dirty="0"/>
              <a:t> they do depends on what they </a:t>
            </a:r>
            <a:r>
              <a:rPr lang="en-GB" sz="1800" i="1" dirty="0"/>
              <a:t>learn</a:t>
            </a:r>
          </a:p>
          <a:p>
            <a:r>
              <a:rPr lang="en-GB" sz="1800" i="1" dirty="0"/>
              <a:t>Learning</a:t>
            </a:r>
            <a:r>
              <a:rPr lang="en-GB" sz="1800" dirty="0"/>
              <a:t> depends on how they </a:t>
            </a:r>
            <a:r>
              <a:rPr lang="en-GB" sz="1800" i="1" dirty="0"/>
              <a:t>did</a:t>
            </a:r>
            <a:r>
              <a:rPr lang="en-GB" sz="1800" dirty="0"/>
              <a:t> previously</a:t>
            </a:r>
          </a:p>
        </p:txBody>
      </p:sp>
      <p:pic>
        <p:nvPicPr>
          <p:cNvPr id="7" name="Picture 6">
            <a:extLst>
              <a:ext uri="{FF2B5EF4-FFF2-40B4-BE49-F238E27FC236}">
                <a16:creationId xmlns:a16="http://schemas.microsoft.com/office/drawing/2014/main" id="{8E04C78E-4383-E4C9-0464-2F9D2C684736}"/>
              </a:ext>
            </a:extLst>
          </p:cNvPr>
          <p:cNvPicPr>
            <a:picLocks noChangeAspect="1"/>
          </p:cNvPicPr>
          <p:nvPr/>
        </p:nvPicPr>
        <p:blipFill rotWithShape="1">
          <a:blip r:embed="rId2"/>
          <a:srcRect r="33793" b="34757"/>
          <a:stretch/>
        </p:blipFill>
        <p:spPr>
          <a:xfrm>
            <a:off x="200025" y="2478452"/>
            <a:ext cx="9598850" cy="3802457"/>
          </a:xfrm>
          <a:prstGeom prst="rect">
            <a:avLst/>
          </a:prstGeom>
        </p:spPr>
      </p:pic>
      <p:sp>
        <p:nvSpPr>
          <p:cNvPr id="5" name="Rectangle 4">
            <a:extLst>
              <a:ext uri="{FF2B5EF4-FFF2-40B4-BE49-F238E27FC236}">
                <a16:creationId xmlns:a16="http://schemas.microsoft.com/office/drawing/2014/main" id="{70D30010-5FF2-4CD4-132D-52C1D20C3206}"/>
              </a:ext>
            </a:extLst>
          </p:cNvPr>
          <p:cNvSpPr/>
          <p:nvPr/>
        </p:nvSpPr>
        <p:spPr bwMode="auto">
          <a:xfrm>
            <a:off x="6128281" y="1194735"/>
            <a:ext cx="3026981" cy="914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b="0" i="0" dirty="0">
                <a:solidFill>
                  <a:schemeClr val="bg1"/>
                </a:solidFill>
                <a:effectLst/>
                <a:latin typeface="helvetica neue"/>
              </a:rPr>
              <a:t>You must not fight too often with one enemy, or you will teach him all your art of war</a:t>
            </a:r>
            <a:r>
              <a:rPr kumimoji="0" lang="en-GB" sz="1600" b="1" i="0" u="none" strike="noStrike" cap="none" normalizeH="0" baseline="0" dirty="0">
                <a:ln>
                  <a:noFill/>
                </a:ln>
                <a:solidFill>
                  <a:schemeClr val="bg1"/>
                </a:solidFill>
                <a:effectLst/>
              </a:rPr>
              <a:t> </a:t>
            </a:r>
          </a:p>
        </p:txBody>
      </p:sp>
      <p:grpSp>
        <p:nvGrpSpPr>
          <p:cNvPr id="11" name="Group 10">
            <a:extLst>
              <a:ext uri="{FF2B5EF4-FFF2-40B4-BE49-F238E27FC236}">
                <a16:creationId xmlns:a16="http://schemas.microsoft.com/office/drawing/2014/main" id="{EDFBF57C-F393-6581-9CC4-C43EF616A8FC}"/>
              </a:ext>
            </a:extLst>
          </p:cNvPr>
          <p:cNvGrpSpPr/>
          <p:nvPr/>
        </p:nvGrpSpPr>
        <p:grpSpPr>
          <a:xfrm>
            <a:off x="1644438" y="3429000"/>
            <a:ext cx="6865521" cy="1795286"/>
            <a:chOff x="1644438" y="3429000"/>
            <a:chExt cx="6865521" cy="1795286"/>
          </a:xfrm>
        </p:grpSpPr>
        <p:sp>
          <p:nvSpPr>
            <p:cNvPr id="6" name="TextBox 5">
              <a:extLst>
                <a:ext uri="{FF2B5EF4-FFF2-40B4-BE49-F238E27FC236}">
                  <a16:creationId xmlns:a16="http://schemas.microsoft.com/office/drawing/2014/main" id="{FD6D0A13-9E20-92F0-8AC2-F1BE06E0D599}"/>
                </a:ext>
              </a:extLst>
            </p:cNvPr>
            <p:cNvSpPr txBox="1"/>
            <p:nvPr/>
          </p:nvSpPr>
          <p:spPr>
            <a:xfrm>
              <a:off x="1734207" y="3429000"/>
              <a:ext cx="1556836" cy="369332"/>
            </a:xfrm>
            <a:prstGeom prst="rect">
              <a:avLst/>
            </a:prstGeom>
            <a:noFill/>
          </p:spPr>
          <p:txBody>
            <a:bodyPr wrap="none" rtlCol="0">
              <a:spAutoFit/>
            </a:bodyPr>
            <a:lstStyle/>
            <a:p>
              <a:r>
                <a:rPr lang="en-GB" dirty="0"/>
                <a:t>Hubris cycle</a:t>
              </a:r>
            </a:p>
          </p:txBody>
        </p:sp>
        <p:sp>
          <p:nvSpPr>
            <p:cNvPr id="8" name="TextBox 7">
              <a:extLst>
                <a:ext uri="{FF2B5EF4-FFF2-40B4-BE49-F238E27FC236}">
                  <a16:creationId xmlns:a16="http://schemas.microsoft.com/office/drawing/2014/main" id="{06191FCC-C309-415C-4DB0-61265F00E066}"/>
                </a:ext>
              </a:extLst>
            </p:cNvPr>
            <p:cNvSpPr txBox="1"/>
            <p:nvPr/>
          </p:nvSpPr>
          <p:spPr>
            <a:xfrm>
              <a:off x="1644438" y="4854954"/>
              <a:ext cx="1736373" cy="369332"/>
            </a:xfrm>
            <a:prstGeom prst="rect">
              <a:avLst/>
            </a:prstGeom>
            <a:noFill/>
          </p:spPr>
          <p:txBody>
            <a:bodyPr wrap="none" rtlCol="0">
              <a:spAutoFit/>
            </a:bodyPr>
            <a:lstStyle/>
            <a:p>
              <a:r>
                <a:rPr lang="en-GB" dirty="0"/>
                <a:t>Humility cycle</a:t>
              </a:r>
            </a:p>
          </p:txBody>
        </p:sp>
        <p:sp>
          <p:nvSpPr>
            <p:cNvPr id="9" name="TextBox 8">
              <a:extLst>
                <a:ext uri="{FF2B5EF4-FFF2-40B4-BE49-F238E27FC236}">
                  <a16:creationId xmlns:a16="http://schemas.microsoft.com/office/drawing/2014/main" id="{3C7A8BC7-F7F4-645F-75BC-B92EBFF563C9}"/>
                </a:ext>
              </a:extLst>
            </p:cNvPr>
            <p:cNvSpPr txBox="1"/>
            <p:nvPr/>
          </p:nvSpPr>
          <p:spPr>
            <a:xfrm>
              <a:off x="6863355" y="3429000"/>
              <a:ext cx="1556836" cy="369332"/>
            </a:xfrm>
            <a:prstGeom prst="rect">
              <a:avLst/>
            </a:prstGeom>
            <a:noFill/>
          </p:spPr>
          <p:txBody>
            <a:bodyPr wrap="none" rtlCol="0">
              <a:spAutoFit/>
            </a:bodyPr>
            <a:lstStyle/>
            <a:p>
              <a:r>
                <a:rPr lang="en-GB" dirty="0"/>
                <a:t>Hubris cycle</a:t>
              </a:r>
            </a:p>
          </p:txBody>
        </p:sp>
        <p:sp>
          <p:nvSpPr>
            <p:cNvPr id="10" name="TextBox 9">
              <a:extLst>
                <a:ext uri="{FF2B5EF4-FFF2-40B4-BE49-F238E27FC236}">
                  <a16:creationId xmlns:a16="http://schemas.microsoft.com/office/drawing/2014/main" id="{42343726-D4A2-16E6-F27B-D4DCB4140A4D}"/>
                </a:ext>
              </a:extLst>
            </p:cNvPr>
            <p:cNvSpPr txBox="1"/>
            <p:nvPr/>
          </p:nvSpPr>
          <p:spPr>
            <a:xfrm>
              <a:off x="6773586" y="4854954"/>
              <a:ext cx="1736373" cy="369332"/>
            </a:xfrm>
            <a:prstGeom prst="rect">
              <a:avLst/>
            </a:prstGeom>
            <a:noFill/>
          </p:spPr>
          <p:txBody>
            <a:bodyPr wrap="none" rtlCol="0">
              <a:spAutoFit/>
            </a:bodyPr>
            <a:lstStyle/>
            <a:p>
              <a:r>
                <a:rPr lang="en-GB" dirty="0"/>
                <a:t>Humility cycle</a:t>
              </a:r>
            </a:p>
          </p:txBody>
        </p:sp>
      </p:grpSp>
    </p:spTree>
    <p:extLst>
      <p:ext uri="{BB962C8B-B14F-4D97-AF65-F5344CB8AC3E}">
        <p14:creationId xmlns:p14="http://schemas.microsoft.com/office/powerpoint/2010/main" val="24458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EACE5CE-B178-B667-8E62-601A136BBA1A}"/>
              </a:ext>
            </a:extLst>
          </p:cNvPr>
          <p:cNvGrpSpPr/>
          <p:nvPr/>
        </p:nvGrpSpPr>
        <p:grpSpPr>
          <a:xfrm>
            <a:off x="1644438" y="3429000"/>
            <a:ext cx="6865521" cy="1795286"/>
            <a:chOff x="1644438" y="3429000"/>
            <a:chExt cx="6865521" cy="1795286"/>
          </a:xfrm>
        </p:grpSpPr>
        <p:sp>
          <p:nvSpPr>
            <p:cNvPr id="14" name="TextBox 13">
              <a:extLst>
                <a:ext uri="{FF2B5EF4-FFF2-40B4-BE49-F238E27FC236}">
                  <a16:creationId xmlns:a16="http://schemas.microsoft.com/office/drawing/2014/main" id="{B760CAEF-E091-0C8C-9FC4-6B298282F710}"/>
                </a:ext>
              </a:extLst>
            </p:cNvPr>
            <p:cNvSpPr txBox="1"/>
            <p:nvPr/>
          </p:nvSpPr>
          <p:spPr>
            <a:xfrm>
              <a:off x="1734207" y="3429000"/>
              <a:ext cx="1556836" cy="369332"/>
            </a:xfrm>
            <a:prstGeom prst="rect">
              <a:avLst/>
            </a:prstGeom>
            <a:noFill/>
          </p:spPr>
          <p:txBody>
            <a:bodyPr wrap="none" rtlCol="0">
              <a:spAutoFit/>
            </a:bodyPr>
            <a:lstStyle/>
            <a:p>
              <a:r>
                <a:rPr lang="en-GB" dirty="0">
                  <a:solidFill>
                    <a:schemeClr val="bg1">
                      <a:lumMod val="75000"/>
                    </a:schemeClr>
                  </a:solidFill>
                </a:rPr>
                <a:t>Hubris cycle</a:t>
              </a:r>
            </a:p>
          </p:txBody>
        </p:sp>
        <p:sp>
          <p:nvSpPr>
            <p:cNvPr id="15" name="TextBox 14">
              <a:extLst>
                <a:ext uri="{FF2B5EF4-FFF2-40B4-BE49-F238E27FC236}">
                  <a16:creationId xmlns:a16="http://schemas.microsoft.com/office/drawing/2014/main" id="{85FBF529-6301-8402-25BE-299E00BC6A90}"/>
                </a:ext>
              </a:extLst>
            </p:cNvPr>
            <p:cNvSpPr txBox="1"/>
            <p:nvPr/>
          </p:nvSpPr>
          <p:spPr>
            <a:xfrm>
              <a:off x="1644438" y="4854954"/>
              <a:ext cx="1736373" cy="369332"/>
            </a:xfrm>
            <a:prstGeom prst="rect">
              <a:avLst/>
            </a:prstGeom>
            <a:noFill/>
          </p:spPr>
          <p:txBody>
            <a:bodyPr wrap="none" rtlCol="0">
              <a:spAutoFit/>
            </a:bodyPr>
            <a:lstStyle/>
            <a:p>
              <a:r>
                <a:rPr lang="en-GB" dirty="0">
                  <a:solidFill>
                    <a:schemeClr val="bg1">
                      <a:lumMod val="75000"/>
                    </a:schemeClr>
                  </a:solidFill>
                </a:rPr>
                <a:t>Humility cycle</a:t>
              </a:r>
            </a:p>
          </p:txBody>
        </p:sp>
        <p:sp>
          <p:nvSpPr>
            <p:cNvPr id="16" name="TextBox 15">
              <a:extLst>
                <a:ext uri="{FF2B5EF4-FFF2-40B4-BE49-F238E27FC236}">
                  <a16:creationId xmlns:a16="http://schemas.microsoft.com/office/drawing/2014/main" id="{EE96A68E-C322-94C3-C137-9F7590C08CAB}"/>
                </a:ext>
              </a:extLst>
            </p:cNvPr>
            <p:cNvSpPr txBox="1"/>
            <p:nvPr/>
          </p:nvSpPr>
          <p:spPr>
            <a:xfrm>
              <a:off x="6863355" y="3429000"/>
              <a:ext cx="1556836" cy="369332"/>
            </a:xfrm>
            <a:prstGeom prst="rect">
              <a:avLst/>
            </a:prstGeom>
            <a:noFill/>
          </p:spPr>
          <p:txBody>
            <a:bodyPr wrap="none" rtlCol="0">
              <a:spAutoFit/>
            </a:bodyPr>
            <a:lstStyle/>
            <a:p>
              <a:r>
                <a:rPr lang="en-GB" dirty="0">
                  <a:solidFill>
                    <a:schemeClr val="bg1">
                      <a:lumMod val="75000"/>
                    </a:schemeClr>
                  </a:solidFill>
                </a:rPr>
                <a:t>Hubris cycle</a:t>
              </a:r>
            </a:p>
          </p:txBody>
        </p:sp>
        <p:sp>
          <p:nvSpPr>
            <p:cNvPr id="17" name="TextBox 16">
              <a:extLst>
                <a:ext uri="{FF2B5EF4-FFF2-40B4-BE49-F238E27FC236}">
                  <a16:creationId xmlns:a16="http://schemas.microsoft.com/office/drawing/2014/main" id="{9B32E692-E7F3-375F-C135-59CD344F031E}"/>
                </a:ext>
              </a:extLst>
            </p:cNvPr>
            <p:cNvSpPr txBox="1"/>
            <p:nvPr/>
          </p:nvSpPr>
          <p:spPr>
            <a:xfrm>
              <a:off x="6773586" y="4854954"/>
              <a:ext cx="1736373" cy="369332"/>
            </a:xfrm>
            <a:prstGeom prst="rect">
              <a:avLst/>
            </a:prstGeom>
            <a:noFill/>
          </p:spPr>
          <p:txBody>
            <a:bodyPr wrap="none" rtlCol="0">
              <a:spAutoFit/>
            </a:bodyPr>
            <a:lstStyle/>
            <a:p>
              <a:r>
                <a:rPr lang="en-GB" dirty="0">
                  <a:solidFill>
                    <a:schemeClr val="bg1">
                      <a:lumMod val="75000"/>
                    </a:schemeClr>
                  </a:solidFill>
                </a:rPr>
                <a:t>Humility cycle</a:t>
              </a:r>
            </a:p>
          </p:txBody>
        </p:sp>
      </p:grpSp>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Theory | </a:t>
            </a:r>
            <a:r>
              <a:rPr lang="en-GB" dirty="0"/>
              <a:t>Learning cycles</a:t>
            </a:r>
          </a:p>
        </p:txBody>
      </p:sp>
      <p:sp>
        <p:nvSpPr>
          <p:cNvPr id="3" name="Content Placeholder 2">
            <a:extLst>
              <a:ext uri="{FF2B5EF4-FFF2-40B4-BE49-F238E27FC236}">
                <a16:creationId xmlns:a16="http://schemas.microsoft.com/office/drawing/2014/main" id="{A86B38D3-4E07-4FCB-941A-7086F782B059}"/>
              </a:ext>
            </a:extLst>
          </p:cNvPr>
          <p:cNvSpPr>
            <a:spLocks noGrp="1"/>
          </p:cNvSpPr>
          <p:nvPr>
            <p:ph idx="1"/>
          </p:nvPr>
        </p:nvSpPr>
        <p:spPr/>
        <p:txBody>
          <a:bodyPr/>
          <a:lstStyle/>
          <a:p>
            <a:r>
              <a:rPr lang="en-GB" dirty="0"/>
              <a:t>Positive assumption bias about the past</a:t>
            </a:r>
          </a:p>
          <a:p>
            <a:endParaRPr lang="en-GB" dirty="0"/>
          </a:p>
        </p:txBody>
      </p:sp>
      <p:pic>
        <p:nvPicPr>
          <p:cNvPr id="7" name="Picture 6">
            <a:extLst>
              <a:ext uri="{FF2B5EF4-FFF2-40B4-BE49-F238E27FC236}">
                <a16:creationId xmlns:a16="http://schemas.microsoft.com/office/drawing/2014/main" id="{8E04C78E-4383-E4C9-0464-2F9D2C684736}"/>
              </a:ext>
            </a:extLst>
          </p:cNvPr>
          <p:cNvPicPr>
            <a:picLocks noChangeAspect="1"/>
          </p:cNvPicPr>
          <p:nvPr/>
        </p:nvPicPr>
        <p:blipFill rotWithShape="1">
          <a:blip r:embed="rId2"/>
          <a:srcRect r="33793" b="34757"/>
          <a:stretch/>
        </p:blipFill>
        <p:spPr>
          <a:xfrm>
            <a:off x="200025" y="2478452"/>
            <a:ext cx="9598850" cy="3802457"/>
          </a:xfrm>
          <a:prstGeom prst="rect">
            <a:avLst/>
          </a:prstGeom>
        </p:spPr>
      </p:pic>
      <p:grpSp>
        <p:nvGrpSpPr>
          <p:cNvPr id="11" name="Group 10">
            <a:extLst>
              <a:ext uri="{FF2B5EF4-FFF2-40B4-BE49-F238E27FC236}">
                <a16:creationId xmlns:a16="http://schemas.microsoft.com/office/drawing/2014/main" id="{1E09D02E-AC04-8EE4-A2F3-F82EE8CB5E5D}"/>
              </a:ext>
            </a:extLst>
          </p:cNvPr>
          <p:cNvGrpSpPr/>
          <p:nvPr/>
        </p:nvGrpSpPr>
        <p:grpSpPr>
          <a:xfrm>
            <a:off x="308912" y="1943464"/>
            <a:ext cx="6934037" cy="2902102"/>
            <a:chOff x="308912" y="1943464"/>
            <a:chExt cx="6934037" cy="2902102"/>
          </a:xfrm>
        </p:grpSpPr>
        <p:sp>
          <p:nvSpPr>
            <p:cNvPr id="5" name="Oval 4">
              <a:extLst>
                <a:ext uri="{FF2B5EF4-FFF2-40B4-BE49-F238E27FC236}">
                  <a16:creationId xmlns:a16="http://schemas.microsoft.com/office/drawing/2014/main" id="{8C524926-FC50-1F1E-BCE8-FACD005EA7A9}"/>
                </a:ext>
              </a:extLst>
            </p:cNvPr>
            <p:cNvSpPr/>
            <p:nvPr/>
          </p:nvSpPr>
          <p:spPr bwMode="auto">
            <a:xfrm rot="1621259">
              <a:off x="1052356" y="3111958"/>
              <a:ext cx="6190593" cy="1733608"/>
            </a:xfrm>
            <a:prstGeom prst="ellipse">
              <a:avLst/>
            </a:prstGeom>
            <a:noFill/>
            <a:ln w="38100" cap="flat" cmpd="sng" algn="ctr">
              <a:solidFill>
                <a:schemeClr val="accent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116536A2-238A-862A-F437-F16A86B16989}"/>
                </a:ext>
              </a:extLst>
            </p:cNvPr>
            <p:cNvSpPr txBox="1"/>
            <p:nvPr/>
          </p:nvSpPr>
          <p:spPr>
            <a:xfrm>
              <a:off x="308912" y="1943464"/>
              <a:ext cx="4950138" cy="400110"/>
            </a:xfrm>
            <a:prstGeom prst="rect">
              <a:avLst/>
            </a:prstGeom>
            <a:noFill/>
          </p:spPr>
          <p:txBody>
            <a:bodyPr wrap="none" rtlCol="0">
              <a:spAutoFit/>
            </a:bodyPr>
            <a:lstStyle/>
            <a:p>
              <a:r>
                <a:rPr lang="en-GB" sz="2000" b="0" dirty="0">
                  <a:solidFill>
                    <a:srgbClr val="0070C0"/>
                  </a:solidFill>
                  <a:latin typeface="Calibri" panose="020F0502020204030204" pitchFamily="34" charset="0"/>
                  <a:cs typeface="Calibri" panose="020F0502020204030204" pitchFamily="34" charset="0"/>
                </a:rPr>
                <a:t>We assume consistency when things go well…</a:t>
              </a:r>
            </a:p>
          </p:txBody>
        </p:sp>
      </p:grpSp>
      <p:grpSp>
        <p:nvGrpSpPr>
          <p:cNvPr id="10" name="Group 9">
            <a:extLst>
              <a:ext uri="{FF2B5EF4-FFF2-40B4-BE49-F238E27FC236}">
                <a16:creationId xmlns:a16="http://schemas.microsoft.com/office/drawing/2014/main" id="{C81B7691-CF94-B1CC-2E30-E30467FC41FD}"/>
              </a:ext>
            </a:extLst>
          </p:cNvPr>
          <p:cNvGrpSpPr/>
          <p:nvPr/>
        </p:nvGrpSpPr>
        <p:grpSpPr>
          <a:xfrm>
            <a:off x="1311089" y="3989268"/>
            <a:ext cx="6147356" cy="2395239"/>
            <a:chOff x="1311089" y="3989268"/>
            <a:chExt cx="6147356" cy="2395239"/>
          </a:xfrm>
        </p:grpSpPr>
        <p:sp>
          <p:nvSpPr>
            <p:cNvPr id="8" name="Oval 7">
              <a:extLst>
                <a:ext uri="{FF2B5EF4-FFF2-40B4-BE49-F238E27FC236}">
                  <a16:creationId xmlns:a16="http://schemas.microsoft.com/office/drawing/2014/main" id="{52BED6A6-719A-F25C-7C12-B131A1BE75B1}"/>
                </a:ext>
              </a:extLst>
            </p:cNvPr>
            <p:cNvSpPr/>
            <p:nvPr/>
          </p:nvSpPr>
          <p:spPr bwMode="auto">
            <a:xfrm rot="19978741" flipH="1">
              <a:off x="1311089" y="3989268"/>
              <a:ext cx="5590467" cy="1733608"/>
            </a:xfrm>
            <a:prstGeom prst="ellipse">
              <a:avLst/>
            </a:prstGeom>
            <a:noFill/>
            <a:ln w="3810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C0704C86-41FB-D91F-1F65-098C641738A5}"/>
                </a:ext>
              </a:extLst>
            </p:cNvPr>
            <p:cNvSpPr txBox="1"/>
            <p:nvPr/>
          </p:nvSpPr>
          <p:spPr>
            <a:xfrm>
              <a:off x="3356745" y="5984397"/>
              <a:ext cx="4101700" cy="400110"/>
            </a:xfrm>
            <a:prstGeom prst="rect">
              <a:avLst/>
            </a:prstGeom>
            <a:noFill/>
          </p:spPr>
          <p:txBody>
            <a:bodyPr wrap="none" rtlCol="0">
              <a:spAutoFit/>
            </a:bodyPr>
            <a:lstStyle/>
            <a:p>
              <a:r>
                <a:rPr lang="en-GB" sz="2000" b="0" dirty="0">
                  <a:solidFill>
                    <a:srgbClr val="C00000"/>
                  </a:solidFill>
                  <a:latin typeface="Calibri" panose="020F0502020204030204" pitchFamily="34" charset="0"/>
                  <a:cs typeface="Calibri" panose="020F0502020204030204" pitchFamily="34" charset="0"/>
                </a:rPr>
                <a:t>…and variability when things go badly</a:t>
              </a:r>
            </a:p>
          </p:txBody>
        </p:sp>
      </p:grpSp>
    </p:spTree>
    <p:extLst>
      <p:ext uri="{BB962C8B-B14F-4D97-AF65-F5344CB8AC3E}">
        <p14:creationId xmlns:p14="http://schemas.microsoft.com/office/powerpoint/2010/main" val="24616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Theory | </a:t>
            </a:r>
            <a:r>
              <a:rPr lang="en-GB" dirty="0"/>
              <a:t>Algorithm</a:t>
            </a:r>
          </a:p>
        </p:txBody>
      </p:sp>
      <p:sp>
        <p:nvSpPr>
          <p:cNvPr id="3" name="Content Placeholder 2">
            <a:extLst>
              <a:ext uri="{FF2B5EF4-FFF2-40B4-BE49-F238E27FC236}">
                <a16:creationId xmlns:a16="http://schemas.microsoft.com/office/drawing/2014/main" id="{A86B38D3-4E07-4FCB-941A-7086F782B059}"/>
              </a:ext>
            </a:extLst>
          </p:cNvPr>
          <p:cNvSpPr>
            <a:spLocks noGrp="1"/>
          </p:cNvSpPr>
          <p:nvPr>
            <p:ph idx="1"/>
          </p:nvPr>
        </p:nvSpPr>
        <p:spPr>
          <a:xfrm>
            <a:off x="304800" y="1125538"/>
            <a:ext cx="9601200" cy="5176939"/>
          </a:xfrm>
        </p:spPr>
        <p:txBody>
          <a:bodyPr/>
          <a:lstStyle/>
          <a:p>
            <a:r>
              <a:rPr lang="en-GB" dirty="0"/>
              <a:t>Cyclical-regression of categorical outputs from mixed inputs (not mean-regression)</a:t>
            </a:r>
          </a:p>
          <a:p>
            <a:r>
              <a:rPr lang="en-GB" dirty="0"/>
              <a:t>Determines</a:t>
            </a:r>
          </a:p>
          <a:p>
            <a:pPr lvl="1"/>
            <a:r>
              <a:rPr lang="en-GB" dirty="0"/>
              <a:t>Which inputs are drivers (some categorical, some quantitative e.g. assets and losses)</a:t>
            </a:r>
          </a:p>
          <a:p>
            <a:pPr lvl="1"/>
            <a:r>
              <a:rPr lang="en-GB" dirty="0"/>
              <a:t>The time-window of input relevance</a:t>
            </a:r>
          </a:p>
          <a:p>
            <a:pPr lvl="1"/>
            <a:r>
              <a:rPr lang="en-GB" dirty="0"/>
              <a:t>Characteristic frequency of relevant inputs </a:t>
            </a:r>
          </a:p>
          <a:p>
            <a:r>
              <a:rPr lang="en-GB" dirty="0"/>
              <a:t>Predicts next output for planned inputs i.e. skill and will vs different effect/situation combination</a:t>
            </a:r>
          </a:p>
          <a:p>
            <a:endParaRPr lang="en-GB" dirty="0"/>
          </a:p>
        </p:txBody>
      </p:sp>
      <p:pic>
        <p:nvPicPr>
          <p:cNvPr id="4" name="Picture 3">
            <a:extLst>
              <a:ext uri="{FF2B5EF4-FFF2-40B4-BE49-F238E27FC236}">
                <a16:creationId xmlns:a16="http://schemas.microsoft.com/office/drawing/2014/main" id="{05709F99-6ACA-E752-1EA3-1BA30FB33CFC}"/>
              </a:ext>
            </a:extLst>
          </p:cNvPr>
          <p:cNvPicPr>
            <a:picLocks noChangeAspect="1"/>
          </p:cNvPicPr>
          <p:nvPr/>
        </p:nvPicPr>
        <p:blipFill>
          <a:blip r:embed="rId2"/>
          <a:stretch>
            <a:fillRect/>
          </a:stretch>
        </p:blipFill>
        <p:spPr>
          <a:xfrm>
            <a:off x="239295" y="3002300"/>
            <a:ext cx="9505950" cy="3106809"/>
          </a:xfrm>
          <a:prstGeom prst="rect">
            <a:avLst/>
          </a:prstGeom>
        </p:spPr>
      </p:pic>
    </p:spTree>
    <p:extLst>
      <p:ext uri="{BB962C8B-B14F-4D97-AF65-F5344CB8AC3E}">
        <p14:creationId xmlns:p14="http://schemas.microsoft.com/office/powerpoint/2010/main" val="234066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a:xfrm>
            <a:off x="304800" y="274638"/>
            <a:ext cx="9280633" cy="777875"/>
          </a:xfrm>
        </p:spPr>
        <p:txBody>
          <a:bodyPr/>
          <a:lstStyle/>
          <a:p>
            <a:r>
              <a:rPr lang="en-GB" dirty="0">
                <a:solidFill>
                  <a:schemeClr val="bg1">
                    <a:lumMod val="50000"/>
                  </a:schemeClr>
                </a:solidFill>
              </a:rPr>
              <a:t>Theory | </a:t>
            </a:r>
            <a:r>
              <a:rPr lang="en-GB" dirty="0"/>
              <a:t>Output</a:t>
            </a:r>
          </a:p>
        </p:txBody>
      </p:sp>
      <p:sp>
        <p:nvSpPr>
          <p:cNvPr id="3" name="Content Placeholder 2">
            <a:extLst>
              <a:ext uri="{FF2B5EF4-FFF2-40B4-BE49-F238E27FC236}">
                <a16:creationId xmlns:a16="http://schemas.microsoft.com/office/drawing/2014/main" id="{A86B38D3-4E07-4FCB-941A-7086F782B059}"/>
              </a:ext>
            </a:extLst>
          </p:cNvPr>
          <p:cNvSpPr>
            <a:spLocks noGrp="1"/>
          </p:cNvSpPr>
          <p:nvPr>
            <p:ph idx="1"/>
          </p:nvPr>
        </p:nvSpPr>
        <p:spPr/>
        <p:txBody>
          <a:bodyPr/>
          <a:lstStyle/>
          <a:p>
            <a:r>
              <a:rPr lang="en-GB" sz="1600" dirty="0"/>
              <a:t>Captures Lines of Operations, Decisive Conditions (DCs), Supporting Effects (SEs), Campaign Objectives, Red Centre of Gravity (COG) and desired end state</a:t>
            </a:r>
          </a:p>
          <a:p>
            <a:r>
              <a:rPr lang="en-GB" sz="1600" dirty="0"/>
              <a:t>Indicates overall ‘risks to effect’ for each DC and SE, overall ‘risk to outcome’ and the ‘plan value’, when facing a specific Red commander</a:t>
            </a:r>
          </a:p>
        </p:txBody>
      </p:sp>
      <p:pic>
        <p:nvPicPr>
          <p:cNvPr id="4" name="Picture 3">
            <a:extLst>
              <a:ext uri="{FF2B5EF4-FFF2-40B4-BE49-F238E27FC236}">
                <a16:creationId xmlns:a16="http://schemas.microsoft.com/office/drawing/2014/main" id="{09C00F51-22C6-F3A4-058C-CE957C8ACD47}"/>
              </a:ext>
            </a:extLst>
          </p:cNvPr>
          <p:cNvPicPr>
            <a:picLocks noChangeAspect="1"/>
          </p:cNvPicPr>
          <p:nvPr/>
        </p:nvPicPr>
        <p:blipFill>
          <a:blip r:embed="rId2"/>
          <a:stretch>
            <a:fillRect/>
          </a:stretch>
        </p:blipFill>
        <p:spPr>
          <a:xfrm>
            <a:off x="63061" y="2563043"/>
            <a:ext cx="9774193" cy="3418975"/>
          </a:xfrm>
          <a:prstGeom prst="rect">
            <a:avLst/>
          </a:prstGeom>
        </p:spPr>
      </p:pic>
    </p:spTree>
    <p:extLst>
      <p:ext uri="{BB962C8B-B14F-4D97-AF65-F5344CB8AC3E}">
        <p14:creationId xmlns:p14="http://schemas.microsoft.com/office/powerpoint/2010/main" val="16408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2787-D05A-6A20-C084-4A54D56E2766}"/>
              </a:ext>
            </a:extLst>
          </p:cNvPr>
          <p:cNvSpPr>
            <a:spLocks noGrp="1"/>
          </p:cNvSpPr>
          <p:nvPr>
            <p:ph type="title"/>
          </p:nvPr>
        </p:nvSpPr>
        <p:spPr/>
        <p:txBody>
          <a:bodyPr/>
          <a:lstStyle/>
          <a:p>
            <a:r>
              <a:rPr lang="en-GB" dirty="0">
                <a:solidFill>
                  <a:schemeClr val="bg1">
                    <a:lumMod val="50000"/>
                  </a:schemeClr>
                </a:solidFill>
              </a:rPr>
              <a:t>Proof of concept | </a:t>
            </a:r>
            <a:r>
              <a:rPr lang="en-GB" dirty="0"/>
              <a:t>Process</a:t>
            </a:r>
          </a:p>
        </p:txBody>
      </p:sp>
      <p:pic>
        <p:nvPicPr>
          <p:cNvPr id="4" name="Picture 3">
            <a:extLst>
              <a:ext uri="{FF2B5EF4-FFF2-40B4-BE49-F238E27FC236}">
                <a16:creationId xmlns:a16="http://schemas.microsoft.com/office/drawing/2014/main" id="{971B5491-4F03-2C65-2E96-A7441B86B84F}"/>
              </a:ext>
            </a:extLst>
          </p:cNvPr>
          <p:cNvPicPr>
            <a:picLocks noChangeAspect="1"/>
          </p:cNvPicPr>
          <p:nvPr/>
        </p:nvPicPr>
        <p:blipFill>
          <a:blip r:embed="rId2"/>
          <a:stretch>
            <a:fillRect/>
          </a:stretch>
        </p:blipFill>
        <p:spPr>
          <a:xfrm>
            <a:off x="375583" y="1509771"/>
            <a:ext cx="8919221" cy="4724809"/>
          </a:xfrm>
          <a:prstGeom prst="rect">
            <a:avLst/>
          </a:prstGeom>
        </p:spPr>
      </p:pic>
    </p:spTree>
    <p:extLst>
      <p:ext uri="{BB962C8B-B14F-4D97-AF65-F5344CB8AC3E}">
        <p14:creationId xmlns:p14="http://schemas.microsoft.com/office/powerpoint/2010/main" val="376650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2787-D05A-6A20-C084-4A54D56E2766}"/>
              </a:ext>
            </a:extLst>
          </p:cNvPr>
          <p:cNvSpPr>
            <a:spLocks noGrp="1"/>
          </p:cNvSpPr>
          <p:nvPr>
            <p:ph type="title"/>
          </p:nvPr>
        </p:nvSpPr>
        <p:spPr/>
        <p:txBody>
          <a:bodyPr/>
          <a:lstStyle/>
          <a:p>
            <a:r>
              <a:rPr lang="en-GB" dirty="0">
                <a:solidFill>
                  <a:schemeClr val="bg1">
                    <a:lumMod val="50000"/>
                  </a:schemeClr>
                </a:solidFill>
              </a:rPr>
              <a:t>Proof of concept | </a:t>
            </a:r>
            <a:r>
              <a:rPr lang="en-GB" dirty="0"/>
              <a:t>4 historic commanders</a:t>
            </a:r>
          </a:p>
        </p:txBody>
      </p:sp>
      <p:pic>
        <p:nvPicPr>
          <p:cNvPr id="3" name="Picture 2">
            <a:extLst>
              <a:ext uri="{FF2B5EF4-FFF2-40B4-BE49-F238E27FC236}">
                <a16:creationId xmlns:a16="http://schemas.microsoft.com/office/drawing/2014/main" id="{94A86B2E-4E85-9191-820B-CA1091CC664F}"/>
              </a:ext>
            </a:extLst>
          </p:cNvPr>
          <p:cNvPicPr>
            <a:picLocks noChangeAspect="1"/>
          </p:cNvPicPr>
          <p:nvPr/>
        </p:nvPicPr>
        <p:blipFill rotWithShape="1">
          <a:blip r:embed="rId2"/>
          <a:srcRect r="11812"/>
          <a:stretch/>
        </p:blipFill>
        <p:spPr>
          <a:xfrm>
            <a:off x="2846577" y="1145340"/>
            <a:ext cx="6817299" cy="1498180"/>
          </a:xfrm>
          <a:prstGeom prst="rect">
            <a:avLst/>
          </a:prstGeom>
        </p:spPr>
      </p:pic>
      <p:pic>
        <p:nvPicPr>
          <p:cNvPr id="5" name="Picture 4">
            <a:extLst>
              <a:ext uri="{FF2B5EF4-FFF2-40B4-BE49-F238E27FC236}">
                <a16:creationId xmlns:a16="http://schemas.microsoft.com/office/drawing/2014/main" id="{122FEB76-DB8D-98E8-0FF1-CF9A8E9B22C3}"/>
              </a:ext>
            </a:extLst>
          </p:cNvPr>
          <p:cNvPicPr>
            <a:picLocks noChangeAspect="1"/>
          </p:cNvPicPr>
          <p:nvPr/>
        </p:nvPicPr>
        <p:blipFill rotWithShape="1">
          <a:blip r:embed="rId3"/>
          <a:srcRect r="6521"/>
          <a:stretch/>
        </p:blipFill>
        <p:spPr>
          <a:xfrm>
            <a:off x="2145399" y="2398141"/>
            <a:ext cx="7226360" cy="1498180"/>
          </a:xfrm>
          <a:prstGeom prst="rect">
            <a:avLst/>
          </a:prstGeom>
        </p:spPr>
      </p:pic>
      <p:pic>
        <p:nvPicPr>
          <p:cNvPr id="6" name="Picture 5">
            <a:extLst>
              <a:ext uri="{FF2B5EF4-FFF2-40B4-BE49-F238E27FC236}">
                <a16:creationId xmlns:a16="http://schemas.microsoft.com/office/drawing/2014/main" id="{111B691E-23EF-DED0-578D-A34292F9893F}"/>
              </a:ext>
            </a:extLst>
          </p:cNvPr>
          <p:cNvPicPr>
            <a:picLocks noChangeAspect="1"/>
          </p:cNvPicPr>
          <p:nvPr/>
        </p:nvPicPr>
        <p:blipFill>
          <a:blip r:embed="rId4"/>
          <a:stretch>
            <a:fillRect/>
          </a:stretch>
        </p:blipFill>
        <p:spPr>
          <a:xfrm>
            <a:off x="1301221" y="3650942"/>
            <a:ext cx="7730416" cy="1498180"/>
          </a:xfrm>
          <a:prstGeom prst="rect">
            <a:avLst/>
          </a:prstGeom>
        </p:spPr>
      </p:pic>
      <p:pic>
        <p:nvPicPr>
          <p:cNvPr id="7" name="Picture 6">
            <a:extLst>
              <a:ext uri="{FF2B5EF4-FFF2-40B4-BE49-F238E27FC236}">
                <a16:creationId xmlns:a16="http://schemas.microsoft.com/office/drawing/2014/main" id="{0044DF14-B0FB-6CAE-58E2-E699C8A27BA2}"/>
              </a:ext>
            </a:extLst>
          </p:cNvPr>
          <p:cNvPicPr>
            <a:picLocks noChangeAspect="1"/>
          </p:cNvPicPr>
          <p:nvPr/>
        </p:nvPicPr>
        <p:blipFill rotWithShape="1">
          <a:blip r:embed="rId5"/>
          <a:srcRect r="12589"/>
          <a:stretch/>
        </p:blipFill>
        <p:spPr>
          <a:xfrm>
            <a:off x="616636" y="4903744"/>
            <a:ext cx="6757234" cy="1498180"/>
          </a:xfrm>
          <a:prstGeom prst="rect">
            <a:avLst/>
          </a:prstGeom>
        </p:spPr>
      </p:pic>
      <p:sp>
        <p:nvSpPr>
          <p:cNvPr id="8" name="Content Placeholder 25">
            <a:extLst>
              <a:ext uri="{FF2B5EF4-FFF2-40B4-BE49-F238E27FC236}">
                <a16:creationId xmlns:a16="http://schemas.microsoft.com/office/drawing/2014/main" id="{55AEF03C-3F7C-AC05-F670-F00783BFB1C5}"/>
              </a:ext>
            </a:extLst>
          </p:cNvPr>
          <p:cNvSpPr>
            <a:spLocks noGrp="1"/>
          </p:cNvSpPr>
          <p:nvPr>
            <p:ph idx="1"/>
          </p:nvPr>
        </p:nvSpPr>
        <p:spPr>
          <a:xfrm>
            <a:off x="326984" y="1145340"/>
            <a:ext cx="2227476" cy="2808312"/>
          </a:xfrm>
        </p:spPr>
        <p:txBody>
          <a:bodyPr>
            <a:normAutofit/>
          </a:bodyPr>
          <a:lstStyle/>
          <a:p>
            <a:r>
              <a:rPr lang="en-GB" sz="1600" dirty="0"/>
              <a:t>3 Chechen commanders from the Russian-Chechen wars</a:t>
            </a:r>
          </a:p>
          <a:p>
            <a:r>
              <a:rPr lang="en-GB" sz="1600" dirty="0"/>
              <a:t>1 Russian commander from WWII</a:t>
            </a:r>
          </a:p>
          <a:p>
            <a:endParaRPr lang="en-GB" sz="1600" dirty="0"/>
          </a:p>
        </p:txBody>
      </p:sp>
    </p:spTree>
    <p:extLst>
      <p:ext uri="{BB962C8B-B14F-4D97-AF65-F5344CB8AC3E}">
        <p14:creationId xmlns:p14="http://schemas.microsoft.com/office/powerpoint/2010/main" val="152628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D7E8-5813-4F9E-A6AC-4B604CF6C2DE}"/>
              </a:ext>
            </a:extLst>
          </p:cNvPr>
          <p:cNvSpPr>
            <a:spLocks noGrp="1"/>
          </p:cNvSpPr>
          <p:nvPr>
            <p:ph type="title"/>
          </p:nvPr>
        </p:nvSpPr>
        <p:spPr/>
        <p:txBody>
          <a:bodyPr/>
          <a:lstStyle/>
          <a:p>
            <a:r>
              <a:rPr lang="en-GB" dirty="0">
                <a:solidFill>
                  <a:schemeClr val="bg1">
                    <a:lumMod val="50000"/>
                  </a:schemeClr>
                </a:solidFill>
              </a:rPr>
              <a:t>Proof of concept | </a:t>
            </a:r>
            <a:r>
              <a:rPr lang="en-GB" dirty="0"/>
              <a:t>2 contemporary commanders</a:t>
            </a:r>
          </a:p>
        </p:txBody>
      </p:sp>
      <p:sp>
        <p:nvSpPr>
          <p:cNvPr id="4" name="Content Placeholder 3">
            <a:extLst>
              <a:ext uri="{FF2B5EF4-FFF2-40B4-BE49-F238E27FC236}">
                <a16:creationId xmlns:a16="http://schemas.microsoft.com/office/drawing/2014/main" id="{998A1994-AC8B-DCFE-BE2A-CE3621973FA0}"/>
              </a:ext>
            </a:extLst>
          </p:cNvPr>
          <p:cNvSpPr>
            <a:spLocks noGrp="1"/>
          </p:cNvSpPr>
          <p:nvPr>
            <p:ph idx="1"/>
          </p:nvPr>
        </p:nvSpPr>
        <p:spPr>
          <a:xfrm>
            <a:off x="304800" y="2827345"/>
            <a:ext cx="9401175" cy="3556623"/>
          </a:xfrm>
        </p:spPr>
        <p:txBody>
          <a:bodyPr/>
          <a:lstStyle/>
          <a:p>
            <a:r>
              <a:rPr lang="en-GB" dirty="0"/>
              <a:t>Limited time span, available data on forces and losses</a:t>
            </a:r>
          </a:p>
          <a:p>
            <a:r>
              <a:rPr lang="en-GB" dirty="0"/>
              <a:t>Mixture of combat, influence, and development experiences</a:t>
            </a:r>
          </a:p>
          <a:p>
            <a:r>
              <a:rPr lang="en-GB" dirty="0"/>
              <a:t>Outcomes versus expectation assessed on reported outcomes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Extensive time span, but little data re forces and losses</a:t>
            </a:r>
          </a:p>
          <a:p>
            <a:r>
              <a:rPr lang="en-GB" dirty="0"/>
              <a:t>Mixture of combat, influence and political experiences</a:t>
            </a:r>
          </a:p>
          <a:p>
            <a:r>
              <a:rPr lang="en-GB" dirty="0"/>
              <a:t>Outcomes versus expectation much harder to assess as politically sensitive so reports less reliable</a:t>
            </a:r>
          </a:p>
          <a:p>
            <a:endParaRPr lang="en-GB" dirty="0"/>
          </a:p>
          <a:p>
            <a:endParaRPr lang="en-GB" dirty="0"/>
          </a:p>
        </p:txBody>
      </p:sp>
      <p:pic>
        <p:nvPicPr>
          <p:cNvPr id="6" name="Picture 5">
            <a:extLst>
              <a:ext uri="{FF2B5EF4-FFF2-40B4-BE49-F238E27FC236}">
                <a16:creationId xmlns:a16="http://schemas.microsoft.com/office/drawing/2014/main" id="{2AAE15E5-4FA5-79E2-7970-A153C049D171}"/>
              </a:ext>
            </a:extLst>
          </p:cNvPr>
          <p:cNvPicPr>
            <a:picLocks noChangeAspect="1"/>
          </p:cNvPicPr>
          <p:nvPr/>
        </p:nvPicPr>
        <p:blipFill rotWithShape="1">
          <a:blip r:embed="rId2"/>
          <a:srcRect t="4262" b="43642"/>
          <a:stretch/>
        </p:blipFill>
        <p:spPr>
          <a:xfrm>
            <a:off x="398876" y="1150010"/>
            <a:ext cx="9108246" cy="1722216"/>
          </a:xfrm>
          <a:prstGeom prst="rect">
            <a:avLst/>
          </a:prstGeom>
        </p:spPr>
      </p:pic>
      <p:pic>
        <p:nvPicPr>
          <p:cNvPr id="7" name="Picture 6">
            <a:extLst>
              <a:ext uri="{FF2B5EF4-FFF2-40B4-BE49-F238E27FC236}">
                <a16:creationId xmlns:a16="http://schemas.microsoft.com/office/drawing/2014/main" id="{450B8E56-C739-8D37-DF2E-FD26D92D2F25}"/>
              </a:ext>
            </a:extLst>
          </p:cNvPr>
          <p:cNvPicPr>
            <a:picLocks noChangeAspect="1"/>
          </p:cNvPicPr>
          <p:nvPr/>
        </p:nvPicPr>
        <p:blipFill rotWithShape="1">
          <a:blip r:embed="rId3"/>
          <a:srcRect t="3666" b="51519"/>
          <a:stretch/>
        </p:blipFill>
        <p:spPr>
          <a:xfrm>
            <a:off x="398876" y="3849720"/>
            <a:ext cx="9108245" cy="1722217"/>
          </a:xfrm>
          <a:prstGeom prst="rect">
            <a:avLst/>
          </a:prstGeom>
        </p:spPr>
      </p:pic>
    </p:spTree>
    <p:extLst>
      <p:ext uri="{BB962C8B-B14F-4D97-AF65-F5344CB8AC3E}">
        <p14:creationId xmlns:p14="http://schemas.microsoft.com/office/powerpoint/2010/main" val="3234484303"/>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FIG Presentation (RS and DIGAR)" id="{C6EFB365-14ED-2646-8375-A5D8B897EACE}" vid="{36911CD4-529A-3F4F-987B-68D97F3DC27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D830101578E48AB83FC3C63FF1C79" ma:contentTypeVersion="19" ma:contentTypeDescription="Create a new document." ma:contentTypeScope="" ma:versionID="334a0b33cdb16be051394098a22f45c1">
  <xsd:schema xmlns:xsd="http://www.w3.org/2001/XMLSchema" xmlns:xs="http://www.w3.org/2001/XMLSchema" xmlns:p="http://schemas.microsoft.com/office/2006/metadata/properties" xmlns:ns2="532c7276-519e-4dfd-877f-a0b6e71f99d4" xmlns:ns3="4583d217-e6e7-4bd8-b25a-c1564e3c1da3" targetNamespace="http://schemas.microsoft.com/office/2006/metadata/properties" ma:root="true" ma:fieldsID="e29b1cdacb195f903eea44524ea65cef" ns2:_="" ns3:_="">
    <xsd:import namespace="532c7276-519e-4dfd-877f-a0b6e71f99d4"/>
    <xsd:import namespace="4583d217-e6e7-4bd8-b25a-c1564e3c1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c7276-519e-4dfd-877f-a0b6e71f9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d217-e6e7-4bd8-b25a-c1564e3c1d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da2942-1f22-429b-ab72-b8decbdd8506}" ma:internalName="TaxCatchAll" ma:showField="CatchAllData" ma:web="4583d217-e6e7-4bd8-b25a-c1564e3c1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6D1F70-1F64-451E-86F2-2741A760173E}"/>
</file>

<file path=customXml/itemProps2.xml><?xml version="1.0" encoding="utf-8"?>
<ds:datastoreItem xmlns:ds="http://schemas.openxmlformats.org/officeDocument/2006/customXml" ds:itemID="{D7311EC5-E324-4B55-A2C7-5D999A51A6CD}"/>
</file>

<file path=docProps/app.xml><?xml version="1.0" encoding="utf-8"?>
<Properties xmlns="http://schemas.openxmlformats.org/officeDocument/2006/extended-properties" xmlns:vt="http://schemas.openxmlformats.org/officeDocument/2006/docPropsVTypes">
  <Template>Default Design</Template>
  <TotalTime>0</TotalTime>
  <Words>1143</Words>
  <Application>Microsoft Office PowerPoint</Application>
  <PresentationFormat>A4 Paper (210x297 mm)</PresentationFormat>
  <Paragraphs>211</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.HelveticaNeueDeskInterface-Regular</vt:lpstr>
      <vt:lpstr>Arial</vt:lpstr>
      <vt:lpstr>Calibri</vt:lpstr>
      <vt:lpstr>helvetica neue</vt:lpstr>
      <vt:lpstr>Verdana</vt:lpstr>
      <vt:lpstr>Default Design</vt:lpstr>
      <vt:lpstr>Red’s Shoes An application of novel wargaming AI to operational planning</vt:lpstr>
      <vt:lpstr>Outline</vt:lpstr>
      <vt:lpstr>Theory | Learning cycles</vt:lpstr>
      <vt:lpstr>Theory | Learning cycles</vt:lpstr>
      <vt:lpstr>Theory | Algorithm</vt:lpstr>
      <vt:lpstr>Theory | Output</vt:lpstr>
      <vt:lpstr>Proof of concept | Process</vt:lpstr>
      <vt:lpstr>Proof of concept | 4 historic commanders</vt:lpstr>
      <vt:lpstr>Proof of concept | 2 contemporary commanders</vt:lpstr>
      <vt:lpstr>Proof of concept | 2 contemporary commanders</vt:lpstr>
      <vt:lpstr>Practice | Context</vt:lpstr>
      <vt:lpstr>Practice | Context</vt:lpstr>
      <vt:lpstr>Practice | Context</vt:lpstr>
      <vt:lpstr>Practice | Context</vt:lpstr>
      <vt:lpstr>Practice | Context</vt:lpstr>
      <vt:lpstr>Practice | Context</vt:lpstr>
      <vt:lpstr>Practice | Insights presented into current commanders</vt:lpstr>
      <vt:lpstr>Practice | Insights presented into current commanders</vt:lpstr>
      <vt:lpstr>Practice | Skill vs Will matrix</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 Behavioural Analytics: DIGAR &amp; WWNPD with Red Shoes</dc:title>
  <dc:creator>Justice Azubuike</dc:creator>
  <cp:lastModifiedBy>Dr Darrell Jaya-Ratnam</cp:lastModifiedBy>
  <cp:revision>100</cp:revision>
  <cp:lastPrinted>2022-07-07T09:43:55Z</cp:lastPrinted>
  <dcterms:created xsi:type="dcterms:W3CDTF">2019-10-22T08:39:42Z</dcterms:created>
  <dcterms:modified xsi:type="dcterms:W3CDTF">2023-07-14T13:40:55Z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28611e-2819-430a-bdf7-3581be6cbbdd_Enabled">
    <vt:lpwstr>true</vt:lpwstr>
  </property>
  <property fmtid="{D5CDD505-2E9C-101B-9397-08002B2CF9AE}" pid="3" name="MSIP_Label_8e28611e-2819-430a-bdf7-3581be6cbbdd_SetDate">
    <vt:lpwstr>2023-07-09T16:22:22Z</vt:lpwstr>
  </property>
  <property fmtid="{D5CDD505-2E9C-101B-9397-08002B2CF9AE}" pid="4" name="MSIP_Label_8e28611e-2819-430a-bdf7-3581be6cbbdd_Method">
    <vt:lpwstr>Privileged</vt:lpwstr>
  </property>
  <property fmtid="{D5CDD505-2E9C-101B-9397-08002B2CF9AE}" pid="5" name="MSIP_Label_8e28611e-2819-430a-bdf7-3581be6cbbdd_Name">
    <vt:lpwstr>MOD-1-NWR-‘NON-WORK  RELATED’</vt:lpwstr>
  </property>
  <property fmtid="{D5CDD505-2E9C-101B-9397-08002B2CF9AE}" pid="6" name="MSIP_Label_8e28611e-2819-430a-bdf7-3581be6cbbdd_SiteId">
    <vt:lpwstr>be7760ed-5953-484b-ae95-d0a16dfa09e5</vt:lpwstr>
  </property>
  <property fmtid="{D5CDD505-2E9C-101B-9397-08002B2CF9AE}" pid="7" name="MSIP_Label_8e28611e-2819-430a-bdf7-3581be6cbbdd_ActionId">
    <vt:lpwstr>04d4cb4d-e512-4475-8ed0-e0e88d92e706</vt:lpwstr>
  </property>
  <property fmtid="{D5CDD505-2E9C-101B-9397-08002B2CF9AE}" pid="8" name="MSIP_Label_8e28611e-2819-430a-bdf7-3581be6cbbdd_ContentBits">
    <vt:lpwstr>0</vt:lpwstr>
  </property>
</Properties>
</file>