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5"/>
  </p:sldMasterIdLst>
  <p:notesMasterIdLst>
    <p:notesMasterId r:id="rId35"/>
  </p:notesMasterIdLst>
  <p:handoutMasterIdLst>
    <p:handoutMasterId r:id="rId36"/>
  </p:handoutMasterIdLst>
  <p:sldIdLst>
    <p:sldId id="263" r:id="rId6"/>
    <p:sldId id="281" r:id="rId7"/>
    <p:sldId id="294" r:id="rId8"/>
    <p:sldId id="283" r:id="rId9"/>
    <p:sldId id="305" r:id="rId10"/>
    <p:sldId id="306" r:id="rId11"/>
    <p:sldId id="307" r:id="rId12"/>
    <p:sldId id="308" r:id="rId13"/>
    <p:sldId id="309" r:id="rId14"/>
    <p:sldId id="295" r:id="rId15"/>
    <p:sldId id="267" r:id="rId16"/>
    <p:sldId id="268" r:id="rId17"/>
    <p:sldId id="269" r:id="rId18"/>
    <p:sldId id="280" r:id="rId19"/>
    <p:sldId id="270" r:id="rId20"/>
    <p:sldId id="296" r:id="rId21"/>
    <p:sldId id="273" r:id="rId22"/>
    <p:sldId id="272" r:id="rId23"/>
    <p:sldId id="274" r:id="rId24"/>
    <p:sldId id="303" r:id="rId25"/>
    <p:sldId id="297" r:id="rId26"/>
    <p:sldId id="276" r:id="rId27"/>
    <p:sldId id="304" r:id="rId28"/>
    <p:sldId id="298" r:id="rId29"/>
    <p:sldId id="282" r:id="rId30"/>
    <p:sldId id="258" r:id="rId31"/>
    <p:sldId id="259" r:id="rId32"/>
    <p:sldId id="265" r:id="rId33"/>
    <p:sldId id="266" r:id="rId34"/>
  </p:sldIdLst>
  <p:sldSz cx="9144000" cy="5143500" type="screen16x9"/>
  <p:notesSz cx="6797675" cy="9928225"/>
  <p:defaultTextStyle>
    <a:defPPr>
      <a:defRPr lang="en-GB"/>
    </a:defPPr>
    <a:lvl1pPr algn="l" defTabSz="851942" rtl="0" fontAlgn="base">
      <a:spcBef>
        <a:spcPct val="0"/>
      </a:spcBef>
      <a:spcAft>
        <a:spcPct val="0"/>
      </a:spcAft>
      <a:defRPr sz="1700" kern="1200">
        <a:solidFill>
          <a:schemeClr val="tx1"/>
        </a:solidFill>
        <a:latin typeface="Arial" charset="0"/>
        <a:ea typeface="+mn-ea"/>
        <a:cs typeface="+mn-cs"/>
      </a:defRPr>
    </a:lvl1pPr>
    <a:lvl2pPr marL="425178" indent="31731" algn="l" defTabSz="851942" rtl="0" fontAlgn="base">
      <a:spcBef>
        <a:spcPct val="0"/>
      </a:spcBef>
      <a:spcAft>
        <a:spcPct val="0"/>
      </a:spcAft>
      <a:defRPr sz="1700" kern="1200">
        <a:solidFill>
          <a:schemeClr val="tx1"/>
        </a:solidFill>
        <a:latin typeface="Arial" charset="0"/>
        <a:ea typeface="+mn-ea"/>
        <a:cs typeface="+mn-cs"/>
      </a:defRPr>
    </a:lvl2pPr>
    <a:lvl3pPr marL="851942" indent="61873" algn="l" defTabSz="851942" rtl="0" fontAlgn="base">
      <a:spcBef>
        <a:spcPct val="0"/>
      </a:spcBef>
      <a:spcAft>
        <a:spcPct val="0"/>
      </a:spcAft>
      <a:defRPr sz="1700" kern="1200">
        <a:solidFill>
          <a:schemeClr val="tx1"/>
        </a:solidFill>
        <a:latin typeface="Arial" charset="0"/>
        <a:ea typeface="+mn-ea"/>
        <a:cs typeface="+mn-cs"/>
      </a:defRPr>
    </a:lvl3pPr>
    <a:lvl4pPr marL="1278703" indent="92016" algn="l" defTabSz="851942" rtl="0" fontAlgn="base">
      <a:spcBef>
        <a:spcPct val="0"/>
      </a:spcBef>
      <a:spcAft>
        <a:spcPct val="0"/>
      </a:spcAft>
      <a:defRPr sz="1700" kern="1200">
        <a:solidFill>
          <a:schemeClr val="tx1"/>
        </a:solidFill>
        <a:latin typeface="Arial" charset="0"/>
        <a:ea typeface="+mn-ea"/>
        <a:cs typeface="+mn-cs"/>
      </a:defRPr>
    </a:lvl4pPr>
    <a:lvl5pPr marL="1705470" indent="122159" algn="l" defTabSz="851942" rtl="0" fontAlgn="base">
      <a:spcBef>
        <a:spcPct val="0"/>
      </a:spcBef>
      <a:spcAft>
        <a:spcPct val="0"/>
      </a:spcAft>
      <a:defRPr sz="1700" kern="1200">
        <a:solidFill>
          <a:schemeClr val="tx1"/>
        </a:solidFill>
        <a:latin typeface="Arial" charset="0"/>
        <a:ea typeface="+mn-ea"/>
        <a:cs typeface="+mn-cs"/>
      </a:defRPr>
    </a:lvl5pPr>
    <a:lvl6pPr marL="2284536" algn="l" defTabSz="913814" rtl="0" eaLnBrk="1" latinLnBrk="0" hangingPunct="1">
      <a:defRPr sz="1700" kern="1200">
        <a:solidFill>
          <a:schemeClr val="tx1"/>
        </a:solidFill>
        <a:latin typeface="Arial" charset="0"/>
        <a:ea typeface="+mn-ea"/>
        <a:cs typeface="+mn-cs"/>
      </a:defRPr>
    </a:lvl6pPr>
    <a:lvl7pPr marL="2741442" algn="l" defTabSz="913814" rtl="0" eaLnBrk="1" latinLnBrk="0" hangingPunct="1">
      <a:defRPr sz="1700" kern="1200">
        <a:solidFill>
          <a:schemeClr val="tx1"/>
        </a:solidFill>
        <a:latin typeface="Arial" charset="0"/>
        <a:ea typeface="+mn-ea"/>
        <a:cs typeface="+mn-cs"/>
      </a:defRPr>
    </a:lvl7pPr>
    <a:lvl8pPr marL="3198350" algn="l" defTabSz="913814" rtl="0" eaLnBrk="1" latinLnBrk="0" hangingPunct="1">
      <a:defRPr sz="1700" kern="1200">
        <a:solidFill>
          <a:schemeClr val="tx1"/>
        </a:solidFill>
        <a:latin typeface="Arial" charset="0"/>
        <a:ea typeface="+mn-ea"/>
        <a:cs typeface="+mn-cs"/>
      </a:defRPr>
    </a:lvl8pPr>
    <a:lvl9pPr marL="3655257" algn="l" defTabSz="913814" rtl="0" eaLnBrk="1" latinLnBrk="0" hangingPunct="1">
      <a:defRPr sz="17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58E52EB3-C8A1-45DD-8755-F92B7B5455BE}">
          <p14:sldIdLst>
            <p14:sldId id="263"/>
            <p14:sldId id="281"/>
          </p14:sldIdLst>
        </p14:section>
        <p14:section name="The Space Domain" id="{AFE39D93-3E89-4E86-99C1-ED913C91C84C}">
          <p14:sldIdLst>
            <p14:sldId id="294"/>
            <p14:sldId id="283"/>
            <p14:sldId id="305"/>
            <p14:sldId id="306"/>
            <p14:sldId id="307"/>
            <p14:sldId id="308"/>
            <p14:sldId id="309"/>
          </p14:sldIdLst>
        </p14:section>
        <p14:section name="Space OA ~10 year Timeline" id="{9E7D92FC-E965-478B-893A-554151538B3B}">
          <p14:sldIdLst>
            <p14:sldId id="295"/>
            <p14:sldId id="267"/>
            <p14:sldId id="268"/>
            <p14:sldId id="269"/>
            <p14:sldId id="280"/>
            <p14:sldId id="270"/>
          </p14:sldIdLst>
        </p14:section>
        <p14:section name="Wargaming" id="{607AD591-1814-44EE-B289-A3DD9A87294C}">
          <p14:sldIdLst>
            <p14:sldId id="296"/>
            <p14:sldId id="273"/>
            <p14:sldId id="272"/>
            <p14:sldId id="274"/>
            <p14:sldId id="303"/>
            <p14:sldId id="297"/>
            <p14:sldId id="276"/>
            <p14:sldId id="304"/>
          </p14:sldIdLst>
        </p14:section>
        <p14:section name="Summary" id="{FFE0D35C-7DE1-44F5-BF28-5F17B8D3037F}">
          <p14:sldIdLst>
            <p14:sldId id="298"/>
            <p14:sldId id="282"/>
            <p14:sldId id="258"/>
            <p14:sldId id="259"/>
            <p14:sldId id="265"/>
            <p14:sldId id="266"/>
          </p14:sldIdLst>
        </p14:section>
      </p14:sectionLst>
    </p:ext>
    <p:ext uri="{EFAFB233-063F-42B5-8137-9DF3F51BA10A}">
      <p15:sldGuideLst xmlns:p15="http://schemas.microsoft.com/office/powerpoint/2012/main">
        <p15:guide id="1" orient="horz" pos="2041" userDrawn="1">
          <p15:clr>
            <a:srgbClr val="A4A3A4"/>
          </p15:clr>
        </p15:guide>
        <p15:guide id="2" pos="2721" userDrawn="1">
          <p15:clr>
            <a:srgbClr val="A4A3A4"/>
          </p15:clr>
        </p15:guide>
        <p15:guide id="3" orient="horz" pos="1620" userDrawn="1">
          <p15:clr>
            <a:srgbClr val="A4A3A4"/>
          </p15:clr>
        </p15:guide>
        <p15:guide id="4" pos="2879"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2456"/>
    <a:srgbClr val="FFFFFF"/>
    <a:srgbClr val="FDDD3E"/>
    <a:srgbClr val="13022D"/>
    <a:srgbClr val="120228"/>
    <a:srgbClr val="14022E"/>
    <a:srgbClr val="000000"/>
    <a:srgbClr val="A6A6A6"/>
    <a:srgbClr val="CE2256"/>
    <a:srgbClr val="005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29" autoAdjust="0"/>
    <p:restoredTop sz="76752" autoAdjust="0"/>
  </p:normalViewPr>
  <p:slideViewPr>
    <p:cSldViewPr snapToObjects="1">
      <p:cViewPr varScale="1">
        <p:scale>
          <a:sx n="122" d="100"/>
          <a:sy n="122" d="100"/>
        </p:scale>
        <p:origin x="894" y="90"/>
      </p:cViewPr>
      <p:guideLst>
        <p:guide orient="horz" pos="2041"/>
        <p:guide pos="2721"/>
        <p:guide orient="horz" pos="1620"/>
        <p:guide pos="2879"/>
      </p:guideLst>
    </p:cSldViewPr>
  </p:slideViewPr>
  <p:outlineViewPr>
    <p:cViewPr>
      <p:scale>
        <a:sx n="33" d="100"/>
        <a:sy n="33" d="100"/>
      </p:scale>
      <p:origin x="24"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49" d="100"/>
          <a:sy n="49" d="100"/>
        </p:scale>
        <p:origin x="2406" y="4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defTabSz="853318" fontAlgn="auto">
              <a:spcBef>
                <a:spcPts val="0"/>
              </a:spcBef>
              <a:spcAft>
                <a:spcPts val="0"/>
              </a:spcAft>
              <a:defRPr sz="1200">
                <a:latin typeface="+mn-lt"/>
              </a:defRPr>
            </a:lvl1pPr>
          </a:lstStyle>
          <a:p>
            <a:pPr>
              <a:defRPr/>
            </a:pPr>
            <a:r>
              <a:rPr lang="en-GB"/>
              <a:t>Uncontrolled copy when printed</a:t>
            </a: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defTabSz="853318" fontAlgn="auto">
              <a:spcBef>
                <a:spcPts val="0"/>
              </a:spcBef>
              <a:spcAft>
                <a:spcPts val="0"/>
              </a:spcAft>
              <a:defRPr sz="1200">
                <a:latin typeface="+mn-lt"/>
              </a:defRPr>
            </a:lvl1pPr>
          </a:lstStyle>
          <a:p>
            <a:pPr>
              <a:defRPr/>
            </a:pPr>
            <a:fld id="{9EBD1747-407F-43EF-BC75-4B6CAFD225D7}" type="datetime1">
              <a:rPr lang="en-GB" smtClean="0"/>
              <a:t>10/07/2023</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defTabSz="853318" fontAlgn="auto">
              <a:spcBef>
                <a:spcPts val="0"/>
              </a:spcBef>
              <a:spcAft>
                <a:spcPts val="0"/>
              </a:spcAft>
              <a:defRPr sz="1200">
                <a:latin typeface="+mn-lt"/>
              </a:defRPr>
            </a:lvl1pPr>
          </a:lstStyle>
          <a:p>
            <a:pPr>
              <a:defRPr/>
            </a:pPr>
            <a:r>
              <a:rPr lang="en-GB" smtClean="0"/>
              <a:t>© Crown copyright 2020 Dstl</a:t>
            </a:r>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defTabSz="853318" fontAlgn="auto">
              <a:spcBef>
                <a:spcPts val="0"/>
              </a:spcBef>
              <a:spcAft>
                <a:spcPts val="0"/>
              </a:spcAft>
              <a:defRPr sz="1200">
                <a:latin typeface="+mn-lt"/>
              </a:defRPr>
            </a:lvl1pPr>
          </a:lstStyle>
          <a:p>
            <a:pPr>
              <a:defRPr/>
            </a:pPr>
            <a:fld id="{89AD9203-612B-4DA4-921D-5039DF7F7E0C}" type="slidenum">
              <a:rPr lang="en-GB"/>
              <a:pPr>
                <a:defRPr/>
              </a:pPr>
              <a:t>‹#›</a:t>
            </a:fld>
            <a:endParaRPr lang="en-GB"/>
          </a:p>
        </p:txBody>
      </p:sp>
    </p:spTree>
    <p:extLst>
      <p:ext uri="{BB962C8B-B14F-4D97-AF65-F5344CB8AC3E}">
        <p14:creationId xmlns:p14="http://schemas.microsoft.com/office/powerpoint/2010/main" val="32737911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defTabSz="853318" fontAlgn="auto">
              <a:spcBef>
                <a:spcPts val="0"/>
              </a:spcBef>
              <a:spcAft>
                <a:spcPts val="0"/>
              </a:spcAft>
              <a:defRPr sz="1200">
                <a:latin typeface="Arial" pitchFamily="34" charset="0"/>
                <a:cs typeface="Arial" pitchFamily="34" charset="0"/>
              </a:defRPr>
            </a:lvl1pPr>
          </a:lstStyle>
          <a:p>
            <a:pPr>
              <a:defRPr/>
            </a:pPr>
            <a:r>
              <a:rPr lang="en-GB"/>
              <a:t>Uncontrolled copy when printed</a:t>
            </a:r>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defTabSz="853318" fontAlgn="auto">
              <a:spcBef>
                <a:spcPts val="0"/>
              </a:spcBef>
              <a:spcAft>
                <a:spcPts val="0"/>
              </a:spcAft>
              <a:defRPr sz="1200">
                <a:latin typeface="Arial" pitchFamily="34" charset="0"/>
                <a:cs typeface="Arial" pitchFamily="34" charset="0"/>
              </a:defRPr>
            </a:lvl1pPr>
          </a:lstStyle>
          <a:p>
            <a:pPr>
              <a:defRPr/>
            </a:pPr>
            <a:fld id="{63C7F269-31FF-49BB-A308-19E27FEE6816}" type="datetime1">
              <a:rPr lang="en-GB" smtClean="0"/>
              <a:t>10/07/2023</a:t>
            </a:fld>
            <a:endParaRPr lang="en-GB" dirty="0"/>
          </a:p>
        </p:txBody>
      </p:sp>
      <p:sp>
        <p:nvSpPr>
          <p:cNvPr id="4" name="Slide Image Placeholder 3"/>
          <p:cNvSpPr>
            <a:spLocks noGrp="1" noRot="1" noChangeAspect="1"/>
          </p:cNvSpPr>
          <p:nvPr>
            <p:ph type="sldImg" idx="2"/>
          </p:nvPr>
        </p:nvSpPr>
        <p:spPr>
          <a:xfrm>
            <a:off x="795338" y="742950"/>
            <a:ext cx="5207000" cy="293052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282575" y="3870325"/>
            <a:ext cx="6232525" cy="5313363"/>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defTabSz="853318" fontAlgn="auto">
              <a:spcBef>
                <a:spcPts val="0"/>
              </a:spcBef>
              <a:spcAft>
                <a:spcPts val="0"/>
              </a:spcAft>
              <a:defRPr sz="1200">
                <a:latin typeface="Arial" pitchFamily="34" charset="0"/>
                <a:cs typeface="Arial" pitchFamily="34" charset="0"/>
              </a:defRPr>
            </a:lvl1pPr>
          </a:lstStyle>
          <a:p>
            <a:pPr>
              <a:defRPr/>
            </a:pPr>
            <a:r>
              <a:rPr lang="en-GB" smtClean="0"/>
              <a:t>© Crown copyright 2020 Dstl</a:t>
            </a:r>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defTabSz="853318" fontAlgn="auto">
              <a:spcBef>
                <a:spcPts val="0"/>
              </a:spcBef>
              <a:spcAft>
                <a:spcPts val="0"/>
              </a:spcAft>
              <a:defRPr sz="1200">
                <a:latin typeface="Arial" pitchFamily="34" charset="0"/>
                <a:cs typeface="Arial" pitchFamily="34" charset="0"/>
              </a:defRPr>
            </a:lvl1pPr>
          </a:lstStyle>
          <a:p>
            <a:pPr>
              <a:defRPr/>
            </a:pPr>
            <a:fld id="{6AC03C9E-463D-47B2-8BF7-CCC2C082E4A8}" type="slidenum">
              <a:rPr lang="en-GB"/>
              <a:pPr>
                <a:defRPr/>
              </a:pPr>
              <a:t>‹#›</a:t>
            </a:fld>
            <a:endParaRPr lang="en-GB" dirty="0"/>
          </a:p>
        </p:txBody>
      </p:sp>
    </p:spTree>
    <p:extLst>
      <p:ext uri="{BB962C8B-B14F-4D97-AF65-F5344CB8AC3E}">
        <p14:creationId xmlns:p14="http://schemas.microsoft.com/office/powerpoint/2010/main" val="4078116230"/>
      </p:ext>
    </p:extLst>
  </p:cSld>
  <p:clrMap bg1="lt1" tx1="dk1" bg2="lt2" tx2="dk2" accent1="accent1" accent2="accent2" accent3="accent3" accent4="accent4" accent5="accent5" accent6="accent6" hlink="hlink" folHlink="folHlink"/>
  <p:hf/>
  <p:notesStyle>
    <a:lvl1pPr algn="l" defTabSz="851942" rtl="0" eaLnBrk="0" fontAlgn="base" hangingPunct="0">
      <a:spcBef>
        <a:spcPct val="30000"/>
      </a:spcBef>
      <a:spcAft>
        <a:spcPct val="0"/>
      </a:spcAft>
      <a:defRPr sz="1100" kern="1200">
        <a:solidFill>
          <a:schemeClr val="tx1"/>
        </a:solidFill>
        <a:latin typeface="Arial" pitchFamily="34" charset="0"/>
        <a:ea typeface="+mn-ea"/>
        <a:cs typeface="Arial" pitchFamily="34" charset="0"/>
      </a:defRPr>
    </a:lvl1pPr>
    <a:lvl2pPr marL="425178" algn="l" defTabSz="851942" rtl="0" eaLnBrk="0" fontAlgn="base" hangingPunct="0">
      <a:spcBef>
        <a:spcPct val="30000"/>
      </a:spcBef>
      <a:spcAft>
        <a:spcPct val="0"/>
      </a:spcAft>
      <a:defRPr sz="1100" kern="1200">
        <a:solidFill>
          <a:schemeClr val="tx1"/>
        </a:solidFill>
        <a:latin typeface="Arial" pitchFamily="34" charset="0"/>
        <a:ea typeface="+mn-ea"/>
        <a:cs typeface="Arial" pitchFamily="34" charset="0"/>
      </a:defRPr>
    </a:lvl2pPr>
    <a:lvl3pPr marL="851942" algn="l" defTabSz="851942" rtl="0" eaLnBrk="0" fontAlgn="base" hangingPunct="0">
      <a:spcBef>
        <a:spcPct val="30000"/>
      </a:spcBef>
      <a:spcAft>
        <a:spcPct val="0"/>
      </a:spcAft>
      <a:defRPr sz="1100" kern="1200">
        <a:solidFill>
          <a:schemeClr val="tx1"/>
        </a:solidFill>
        <a:latin typeface="Arial" pitchFamily="34" charset="0"/>
        <a:ea typeface="+mn-ea"/>
        <a:cs typeface="Arial" pitchFamily="34" charset="0"/>
      </a:defRPr>
    </a:lvl3pPr>
    <a:lvl4pPr marL="1278703" algn="l" defTabSz="851942" rtl="0" eaLnBrk="0" fontAlgn="base" hangingPunct="0">
      <a:spcBef>
        <a:spcPct val="30000"/>
      </a:spcBef>
      <a:spcAft>
        <a:spcPct val="0"/>
      </a:spcAft>
      <a:defRPr sz="1100" kern="1200">
        <a:solidFill>
          <a:schemeClr val="tx1"/>
        </a:solidFill>
        <a:latin typeface="Arial" pitchFamily="34" charset="0"/>
        <a:ea typeface="+mn-ea"/>
        <a:cs typeface="Arial" pitchFamily="34" charset="0"/>
      </a:defRPr>
    </a:lvl4pPr>
    <a:lvl5pPr marL="1705470" algn="l" defTabSz="851942" rtl="0" eaLnBrk="0" fontAlgn="base" hangingPunct="0">
      <a:spcBef>
        <a:spcPct val="30000"/>
      </a:spcBef>
      <a:spcAft>
        <a:spcPct val="0"/>
      </a:spcAft>
      <a:defRPr sz="1100" kern="1200">
        <a:solidFill>
          <a:schemeClr val="tx1"/>
        </a:solidFill>
        <a:latin typeface="Arial" pitchFamily="34" charset="0"/>
        <a:ea typeface="+mn-ea"/>
        <a:cs typeface="Arial" pitchFamily="34" charset="0"/>
      </a:defRPr>
    </a:lvl5pPr>
    <a:lvl6pPr marL="2131928" algn="l" defTabSz="852772" rtl="0" eaLnBrk="1" latinLnBrk="0" hangingPunct="1">
      <a:defRPr sz="1100" kern="1200">
        <a:solidFill>
          <a:schemeClr val="tx1"/>
        </a:solidFill>
        <a:latin typeface="+mn-lt"/>
        <a:ea typeface="+mn-ea"/>
        <a:cs typeface="+mn-cs"/>
      </a:defRPr>
    </a:lvl6pPr>
    <a:lvl7pPr marL="2558312" algn="l" defTabSz="852772" rtl="0" eaLnBrk="1" latinLnBrk="0" hangingPunct="1">
      <a:defRPr sz="1100" kern="1200">
        <a:solidFill>
          <a:schemeClr val="tx1"/>
        </a:solidFill>
        <a:latin typeface="+mn-lt"/>
        <a:ea typeface="+mn-ea"/>
        <a:cs typeface="+mn-cs"/>
      </a:defRPr>
    </a:lvl7pPr>
    <a:lvl8pPr marL="2984699" algn="l" defTabSz="852772" rtl="0" eaLnBrk="1" latinLnBrk="0" hangingPunct="1">
      <a:defRPr sz="1100" kern="1200">
        <a:solidFill>
          <a:schemeClr val="tx1"/>
        </a:solidFill>
        <a:latin typeface="+mn-lt"/>
        <a:ea typeface="+mn-ea"/>
        <a:cs typeface="+mn-cs"/>
      </a:defRPr>
    </a:lvl8pPr>
    <a:lvl9pPr marL="3411085" algn="l" defTabSz="85277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9D8505F7-65F2-4DFB-A2FA-547E6160E02F}"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1</a:t>
            </a:fld>
            <a:endParaRPr lang="en-GB" dirty="0"/>
          </a:p>
        </p:txBody>
      </p:sp>
    </p:spTree>
    <p:extLst>
      <p:ext uri="{BB962C8B-B14F-4D97-AF65-F5344CB8AC3E}">
        <p14:creationId xmlns:p14="http://schemas.microsoft.com/office/powerpoint/2010/main" val="257456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 2015 – 2023 onwards </a:t>
            </a:r>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10</a:t>
            </a:fld>
            <a:endParaRPr lang="en-GB" dirty="0"/>
          </a:p>
        </p:txBody>
      </p:sp>
    </p:spTree>
    <p:extLst>
      <p:ext uri="{BB962C8B-B14F-4D97-AF65-F5344CB8AC3E}">
        <p14:creationId xmlns:p14="http://schemas.microsoft.com/office/powerpoint/2010/main" val="3447812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buClr>
              <a:buSzPct val="110000"/>
            </a:pPr>
            <a:r>
              <a:rPr lang="en-GB" sz="1200" dirty="0" smtClean="0"/>
              <a:t>Up to 2015, access to Space domain for UK Defence had been…</a:t>
            </a:r>
          </a:p>
          <a:p>
            <a:pPr marL="109538" indent="-109538">
              <a:buClr>
                <a:schemeClr val="accent1"/>
              </a:buClr>
              <a:buSzPct val="110000"/>
              <a:buFont typeface="Arial" panose="020B0604020202020204" pitchFamily="34" charset="0"/>
              <a:buChar char="-"/>
            </a:pPr>
            <a:r>
              <a:rPr lang="en-GB" sz="1100" dirty="0" smtClean="0"/>
              <a:t>via allied and industrial partners (e.g. US, SKYNET PFI)</a:t>
            </a:r>
          </a:p>
          <a:p>
            <a:pPr marL="109538" indent="-109538">
              <a:buClr>
                <a:schemeClr val="accent1"/>
              </a:buClr>
              <a:buSzPct val="110000"/>
              <a:buFont typeface="Arial" panose="020B0604020202020204" pitchFamily="34" charset="0"/>
              <a:buChar char="-"/>
            </a:pPr>
            <a:r>
              <a:rPr lang="en-GB" sz="1100" dirty="0" smtClean="0"/>
              <a:t>critical to ops, and assumed to be relatively uncontested</a:t>
            </a:r>
          </a:p>
          <a:p>
            <a:pPr marL="109538" indent="-109538">
              <a:buClr>
                <a:schemeClr val="accent1"/>
              </a:buClr>
              <a:buSzPct val="110000"/>
              <a:buFont typeface="Arial" panose="020B0604020202020204" pitchFamily="34" charset="0"/>
              <a:buChar char="-"/>
            </a:pPr>
            <a:r>
              <a:rPr lang="en-GB" sz="1100" dirty="0" smtClean="0"/>
              <a:t>considered unaffordable for sovereign investment</a:t>
            </a:r>
          </a:p>
          <a:p>
            <a:pPr>
              <a:buClr>
                <a:schemeClr val="accent1"/>
              </a:buClr>
              <a:buSzPct val="110000"/>
            </a:pPr>
            <a:r>
              <a:rPr lang="en-GB" sz="1200" dirty="0" smtClean="0"/>
              <a:t>BUT…. Over several years</a:t>
            </a:r>
          </a:p>
          <a:p>
            <a:pPr marL="109538" indent="-109538">
              <a:buClr>
                <a:schemeClr val="accent1"/>
              </a:buClr>
              <a:buSzPct val="110000"/>
              <a:buFont typeface="Arial" panose="020B0604020202020204" pitchFamily="34" charset="0"/>
              <a:buChar char="-"/>
            </a:pPr>
            <a:r>
              <a:rPr lang="en-GB" sz="1100" dirty="0" smtClean="0"/>
              <a:t>Commercial interests=increasing options, reducing costs</a:t>
            </a:r>
          </a:p>
          <a:p>
            <a:pPr marL="109538" indent="-109538">
              <a:buClr>
                <a:schemeClr val="accent1"/>
              </a:buClr>
              <a:buSzPct val="110000"/>
              <a:buFont typeface="Arial" panose="020B0604020202020204" pitchFamily="34" charset="0"/>
              <a:buChar char="-"/>
            </a:pPr>
            <a:r>
              <a:rPr lang="en-GB" sz="1100" dirty="0" smtClean="0"/>
              <a:t>Increasing number of </a:t>
            </a:r>
            <a:r>
              <a:rPr lang="en-GB" sz="1100" dirty="0" err="1" smtClean="0"/>
              <a:t>govs</a:t>
            </a:r>
            <a:r>
              <a:rPr lang="en-GB" sz="1100" dirty="0" smtClean="0"/>
              <a:t> investing in capabilities</a:t>
            </a:r>
          </a:p>
          <a:p>
            <a:pPr marL="109538" indent="-109538">
              <a:buClr>
                <a:schemeClr val="accent1"/>
              </a:buClr>
              <a:buSzPct val="110000"/>
              <a:buFont typeface="Arial" panose="020B0604020202020204" pitchFamily="34" charset="0"/>
              <a:buChar char="-"/>
            </a:pPr>
            <a:r>
              <a:rPr lang="en-GB" sz="1100" dirty="0" smtClean="0"/>
              <a:t>Increasing threats, and willingness to use them</a:t>
            </a:r>
          </a:p>
          <a:p>
            <a:pPr marL="109538" indent="-109538">
              <a:buClr>
                <a:schemeClr val="accent1"/>
              </a:buClr>
              <a:buSzPct val="110000"/>
              <a:buFont typeface="Arial" panose="020B0604020202020204" pitchFamily="34" charset="0"/>
              <a:buChar char="-"/>
            </a:pPr>
            <a:r>
              <a:rPr lang="en-GB" sz="1100" dirty="0" smtClean="0"/>
              <a:t>Space changing into a more accessible, but contested, domain</a:t>
            </a:r>
          </a:p>
          <a:p>
            <a:r>
              <a:rPr lang="en-GB" sz="1400" dirty="0" smtClean="0">
                <a:solidFill>
                  <a:schemeClr val="accent1">
                    <a:lumMod val="50000"/>
                  </a:schemeClr>
                </a:solidFill>
              </a:rPr>
              <a:t>Several SDSR15 Space options put forward, mostly from S&amp;T area - all ultimately rejected</a:t>
            </a:r>
          </a:p>
          <a:p>
            <a:pPr marL="710928" lvl="1" indent="-285750">
              <a:buFont typeface="Arial" panose="020B0604020202020204" pitchFamily="34" charset="0"/>
              <a:buChar char="-"/>
            </a:pPr>
            <a:r>
              <a:rPr lang="en-GB" sz="1200" dirty="0" smtClean="0">
                <a:solidFill>
                  <a:schemeClr val="accent1">
                    <a:lumMod val="50000"/>
                  </a:schemeClr>
                </a:solidFill>
              </a:rPr>
              <a:t>Lack of broader understanding of opportunities and risks</a:t>
            </a:r>
          </a:p>
          <a:p>
            <a:pPr marL="710928" lvl="1" indent="-285750">
              <a:buFont typeface="Arial" panose="020B0604020202020204" pitchFamily="34" charset="0"/>
              <a:buChar char="-"/>
            </a:pPr>
            <a:r>
              <a:rPr lang="en-GB" sz="1200" dirty="0" smtClean="0">
                <a:solidFill>
                  <a:schemeClr val="accent1">
                    <a:lumMod val="50000"/>
                  </a:schemeClr>
                </a:solidFill>
              </a:rPr>
              <a:t>Lack of organisational ownership of Space domain consideration</a:t>
            </a:r>
          </a:p>
          <a:p>
            <a:pPr marL="710928" lvl="1" indent="-285750">
              <a:buFont typeface="Arial" panose="020B0604020202020204" pitchFamily="34" charset="0"/>
              <a:buChar char="-"/>
            </a:pPr>
            <a:r>
              <a:rPr lang="en-GB" sz="1200" dirty="0" smtClean="0">
                <a:solidFill>
                  <a:schemeClr val="accent1">
                    <a:lumMod val="50000"/>
                  </a:schemeClr>
                </a:solidFill>
              </a:rPr>
              <a:t>Lack of evidence or operational experience</a:t>
            </a:r>
          </a:p>
          <a:p>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11</a:t>
            </a:fld>
            <a:endParaRPr lang="en-GB" dirty="0"/>
          </a:p>
        </p:txBody>
      </p:sp>
    </p:spTree>
    <p:extLst>
      <p:ext uri="{BB962C8B-B14F-4D97-AF65-F5344CB8AC3E}">
        <p14:creationId xmlns:p14="http://schemas.microsoft.com/office/powerpoint/2010/main" val="3469938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12</a:t>
            </a:fld>
            <a:endParaRPr lang="en-GB" dirty="0"/>
          </a:p>
        </p:txBody>
      </p:sp>
    </p:spTree>
    <p:extLst>
      <p:ext uri="{BB962C8B-B14F-4D97-AF65-F5344CB8AC3E}">
        <p14:creationId xmlns:p14="http://schemas.microsoft.com/office/powerpoint/2010/main" val="3458685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13</a:t>
            </a:fld>
            <a:endParaRPr lang="en-GB" dirty="0"/>
          </a:p>
        </p:txBody>
      </p:sp>
    </p:spTree>
    <p:extLst>
      <p:ext uri="{BB962C8B-B14F-4D97-AF65-F5344CB8AC3E}">
        <p14:creationId xmlns:p14="http://schemas.microsoft.com/office/powerpoint/2010/main" val="352620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1942" rtl="0" eaLnBrk="0" fontAlgn="base" latinLnBrk="0" hangingPunct="0">
              <a:lnSpc>
                <a:spcPct val="100000"/>
              </a:lnSpc>
              <a:spcBef>
                <a:spcPct val="30000"/>
              </a:spcBef>
              <a:spcAft>
                <a:spcPct val="0"/>
              </a:spcAft>
              <a:buClrTx/>
              <a:buSzTx/>
              <a:buFontTx/>
              <a:buNone/>
              <a:tabLst/>
              <a:defRPr/>
            </a:pPr>
            <a:r>
              <a:rPr lang="en-GB" sz="800" i="1" dirty="0" smtClean="0"/>
              <a:t>Published doctrine updated to provide the military need for the UK and allies.</a:t>
            </a:r>
            <a:endParaRPr lang="en-GB" sz="1100" i="1" dirty="0" smtClean="0"/>
          </a:p>
          <a:p>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14</a:t>
            </a:fld>
            <a:endParaRPr lang="en-GB" dirty="0"/>
          </a:p>
        </p:txBody>
      </p:sp>
    </p:spTree>
    <p:extLst>
      <p:ext uri="{BB962C8B-B14F-4D97-AF65-F5344CB8AC3E}">
        <p14:creationId xmlns:p14="http://schemas.microsoft.com/office/powerpoint/2010/main" val="1624018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going into an example…wargaming as an OA tool for the UK Space Domain</a:t>
            </a:r>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15</a:t>
            </a:fld>
            <a:endParaRPr lang="en-GB" dirty="0"/>
          </a:p>
        </p:txBody>
      </p:sp>
    </p:spTree>
    <p:extLst>
      <p:ext uri="{BB962C8B-B14F-4D97-AF65-F5344CB8AC3E}">
        <p14:creationId xmlns:p14="http://schemas.microsoft.com/office/powerpoint/2010/main" val="2596665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going</a:t>
            </a:r>
            <a:r>
              <a:rPr lang="en-GB" baseline="0" dirty="0" smtClean="0"/>
              <a:t> to describe wargaming, but how space has been involved and analysis benefited from wargaming. How can we find space to play space in wargaming (given it’s a novel/ new domain with less experience as talked about before/ above)?</a:t>
            </a:r>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16</a:t>
            </a:fld>
            <a:endParaRPr lang="en-GB" dirty="0"/>
          </a:p>
        </p:txBody>
      </p:sp>
    </p:spTree>
    <p:extLst>
      <p:ext uri="{BB962C8B-B14F-4D97-AF65-F5344CB8AC3E}">
        <p14:creationId xmlns:p14="http://schemas.microsoft.com/office/powerpoint/2010/main" val="2186119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the process</a:t>
            </a:r>
            <a:r>
              <a:rPr lang="en-GB" baseline="0" dirty="0" smtClean="0"/>
              <a:t> of wargaming is not just the execute (play) stage. But the build up (AFS, playtests) which informs how the game will be undertaken as well as the analysis after the execute phases</a:t>
            </a:r>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17</a:t>
            </a:fld>
            <a:endParaRPr lang="en-GB" dirty="0"/>
          </a:p>
        </p:txBody>
      </p:sp>
    </p:spTree>
    <p:extLst>
      <p:ext uri="{BB962C8B-B14F-4D97-AF65-F5344CB8AC3E}">
        <p14:creationId xmlns:p14="http://schemas.microsoft.com/office/powerpoint/2010/main" val="1403516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Examplain</a:t>
            </a:r>
            <a:r>
              <a:rPr lang="en-GB" dirty="0" smtClean="0"/>
              <a:t> that WG</a:t>
            </a:r>
            <a:r>
              <a:rPr lang="en-GB" baseline="0" dirty="0" smtClean="0"/>
              <a:t> design spans continuum</a:t>
            </a:r>
            <a:endParaRPr lang="en-GB" dirty="0" smtClean="0"/>
          </a:p>
          <a:p>
            <a:r>
              <a:rPr lang="en-GB" dirty="0" smtClean="0"/>
              <a:t>Two examples talk through which span discovery to analytical</a:t>
            </a:r>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18</a:t>
            </a:fld>
            <a:endParaRPr lang="en-GB" dirty="0"/>
          </a:p>
        </p:txBody>
      </p:sp>
    </p:spTree>
    <p:extLst>
      <p:ext uri="{BB962C8B-B14F-4D97-AF65-F5344CB8AC3E}">
        <p14:creationId xmlns:p14="http://schemas.microsoft.com/office/powerpoint/2010/main" val="2707745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largest being Planned Force Testing</a:t>
            </a:r>
          </a:p>
          <a:p>
            <a:pPr lvl="1"/>
            <a:r>
              <a:rPr lang="en-GB" dirty="0" smtClean="0"/>
              <a:t>MOD Centre (FMC </a:t>
            </a:r>
            <a:r>
              <a:rPr lang="en-GB" dirty="0" err="1" smtClean="0"/>
              <a:t>CapStrat</a:t>
            </a:r>
            <a:r>
              <a:rPr lang="en-GB" dirty="0" smtClean="0"/>
              <a:t>) led activity (with extensive Dstl support) to explore ability of anticipated/planned force structure against specific policy requirements</a:t>
            </a:r>
          </a:p>
          <a:p>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20</a:t>
            </a:fld>
            <a:endParaRPr lang="en-GB" dirty="0"/>
          </a:p>
        </p:txBody>
      </p:sp>
    </p:spTree>
    <p:extLst>
      <p:ext uri="{BB962C8B-B14F-4D97-AF65-F5344CB8AC3E}">
        <p14:creationId xmlns:p14="http://schemas.microsoft.com/office/powerpoint/2010/main" val="1482700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 2015 – 2023 onwards </a:t>
            </a:r>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2</a:t>
            </a:fld>
            <a:endParaRPr lang="en-GB" dirty="0"/>
          </a:p>
        </p:txBody>
      </p:sp>
    </p:spTree>
    <p:extLst>
      <p:ext uri="{BB962C8B-B14F-4D97-AF65-F5344CB8AC3E}">
        <p14:creationId xmlns:p14="http://schemas.microsoft.com/office/powerpoint/2010/main" val="411555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pPr>
            <a:r>
              <a:rPr lang="en-GB" dirty="0" smtClean="0"/>
              <a:t>Test and evaluate the ability of IF30 to conduct a multi-domain, </a:t>
            </a:r>
            <a:r>
              <a:rPr lang="en-GB" b="1" dirty="0" smtClean="0"/>
              <a:t>medium scale intervention</a:t>
            </a:r>
            <a:r>
              <a:rPr lang="en-GB" dirty="0" smtClean="0"/>
              <a:t> against a major state actor</a:t>
            </a:r>
          </a:p>
          <a:p>
            <a:pPr fontAlgn="auto">
              <a:spcAft>
                <a:spcPts val="0"/>
              </a:spcAft>
            </a:pPr>
            <a:endParaRPr lang="en-GB" b="1" dirty="0" smtClean="0"/>
          </a:p>
          <a:p>
            <a:pPr fontAlgn="auto">
              <a:spcAft>
                <a:spcPts val="0"/>
              </a:spcAft>
            </a:pPr>
            <a:r>
              <a:rPr lang="en-GB" b="1" dirty="0" smtClean="0"/>
              <a:t>Investigate </a:t>
            </a:r>
            <a:r>
              <a:rPr lang="en-GB" dirty="0" smtClean="0"/>
              <a:t>Defence’s force elements and capabilities when operating across the </a:t>
            </a:r>
            <a:r>
              <a:rPr lang="en-GB" b="1" dirty="0" smtClean="0"/>
              <a:t>5 domains</a:t>
            </a:r>
            <a:r>
              <a:rPr lang="en-GB" dirty="0" smtClean="0"/>
              <a:t> (Land, Air, Maritime, Cyber and Space)</a:t>
            </a:r>
          </a:p>
          <a:p>
            <a:pPr fontAlgn="auto">
              <a:spcAft>
                <a:spcPts val="0"/>
              </a:spcAft>
            </a:pPr>
            <a:endParaRPr lang="en-GB" dirty="0" smtClean="0"/>
          </a:p>
          <a:p>
            <a:pPr fontAlgn="auto">
              <a:spcAft>
                <a:spcPts val="0"/>
              </a:spcAft>
            </a:pPr>
            <a:r>
              <a:rPr lang="en-GB" dirty="0" smtClean="0"/>
              <a:t>Generate </a:t>
            </a:r>
            <a:r>
              <a:rPr lang="en-GB" b="1" dirty="0" smtClean="0"/>
              <a:t>evidence</a:t>
            </a:r>
            <a:r>
              <a:rPr lang="en-GB" dirty="0" smtClean="0"/>
              <a:t> on the strengths and weaknesses of the</a:t>
            </a:r>
            <a:r>
              <a:rPr lang="en-GB" b="1" dirty="0" smtClean="0"/>
              <a:t> force structure</a:t>
            </a:r>
            <a:r>
              <a:rPr lang="en-GB" dirty="0" smtClean="0"/>
              <a:t>, that required to deliver medium scale operations</a:t>
            </a:r>
          </a:p>
          <a:p>
            <a:pPr fontAlgn="auto">
              <a:spcAft>
                <a:spcPts val="0"/>
              </a:spcAft>
            </a:pPr>
            <a:endParaRPr lang="en-GB" dirty="0" smtClean="0"/>
          </a:p>
          <a:p>
            <a:pPr fontAlgn="auto">
              <a:spcAft>
                <a:spcPts val="0"/>
              </a:spcAft>
            </a:pPr>
            <a:r>
              <a:rPr lang="en-GB" dirty="0" smtClean="0"/>
              <a:t>Operate turns after the Execute phase through a </a:t>
            </a:r>
            <a:r>
              <a:rPr lang="en-GB" b="1" dirty="0" smtClean="0"/>
              <a:t>simulated model </a:t>
            </a:r>
            <a:r>
              <a:rPr lang="en-GB" dirty="0" smtClean="0"/>
              <a:t>to give </a:t>
            </a:r>
            <a:r>
              <a:rPr lang="en-GB" b="1" dirty="0" smtClean="0"/>
              <a:t>analytical</a:t>
            </a:r>
            <a:r>
              <a:rPr lang="en-GB" dirty="0" smtClean="0"/>
              <a:t> outputs</a:t>
            </a:r>
            <a:endParaRPr lang="en-GB" b="1" dirty="0" smtClean="0"/>
          </a:p>
          <a:p>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21</a:t>
            </a:fld>
            <a:endParaRPr lang="en-GB" dirty="0"/>
          </a:p>
        </p:txBody>
      </p:sp>
    </p:spTree>
    <p:extLst>
      <p:ext uri="{BB962C8B-B14F-4D97-AF65-F5344CB8AC3E}">
        <p14:creationId xmlns:p14="http://schemas.microsoft.com/office/powerpoint/2010/main" val="1449865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Play and communicate mechanisms</a:t>
            </a:r>
          </a:p>
          <a:p>
            <a:r>
              <a:rPr lang="en-GB" dirty="0" smtClean="0"/>
              <a:t>So</a:t>
            </a:r>
            <a:r>
              <a:rPr lang="en-GB" baseline="0" dirty="0" smtClean="0"/>
              <a:t> what? Allowed space to be an active player. First educating on the domain and then providing tools in which to act with</a:t>
            </a:r>
          </a:p>
          <a:p>
            <a:endParaRPr lang="en-GB" baseline="0" dirty="0" smtClean="0"/>
          </a:p>
          <a:p>
            <a:r>
              <a:rPr lang="en-GB" baseline="0" dirty="0" smtClean="0"/>
              <a:t>Outputs of game above this classification but through model simulation we hope to analyse how, what’s happening in space, has an effect on wider war</a:t>
            </a:r>
          </a:p>
          <a:p>
            <a:r>
              <a:rPr lang="en-GB" baseline="0" dirty="0" smtClean="0"/>
              <a:t>Secondly, </a:t>
            </a:r>
            <a:r>
              <a:rPr lang="en-GB" sz="1600" baseline="0" dirty="0" smtClean="0"/>
              <a:t>s</a:t>
            </a:r>
            <a:r>
              <a:rPr lang="en-GB" sz="1600" dirty="0" smtClean="0"/>
              <a:t>trategic messaging and perceptions identified as critical,</a:t>
            </a:r>
            <a:r>
              <a:rPr lang="en-GB" sz="1600" baseline="0" dirty="0" smtClean="0"/>
              <a:t> particularly for space that is less well known (</a:t>
            </a:r>
            <a:r>
              <a:rPr lang="en-GB" sz="1400" dirty="0" smtClean="0"/>
              <a:t>Deterrence, escalation, misperceptions </a:t>
            </a:r>
            <a:r>
              <a:rPr lang="en-GB" sz="1400" dirty="0" err="1" smtClean="0"/>
              <a:t>etc</a:t>
            </a:r>
            <a:r>
              <a:rPr lang="en-GB" sz="1400" dirty="0" smtClean="0"/>
              <a:t>)</a:t>
            </a:r>
          </a:p>
          <a:p>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22</a:t>
            </a:fld>
            <a:endParaRPr lang="en-GB" dirty="0"/>
          </a:p>
        </p:txBody>
      </p:sp>
    </p:spTree>
    <p:extLst>
      <p:ext uri="{BB962C8B-B14F-4D97-AF65-F5344CB8AC3E}">
        <p14:creationId xmlns:p14="http://schemas.microsoft.com/office/powerpoint/2010/main" val="3629621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Importance of cooperation to enable MDI</a:t>
            </a:r>
          </a:p>
          <a:p>
            <a:r>
              <a:rPr lang="en-GB" sz="1800" dirty="0" smtClean="0"/>
              <a:t>Requirement of Doctrine to facilitate decision making </a:t>
            </a:r>
          </a:p>
          <a:p>
            <a:r>
              <a:rPr lang="en-GB" sz="1800" dirty="0" smtClean="0"/>
              <a:t>Understand of the Space domain</a:t>
            </a:r>
          </a:p>
          <a:p>
            <a:r>
              <a:rPr lang="en-GB" sz="1800" dirty="0" smtClean="0"/>
              <a:t>Not the time to test small scale Space interactions, as usually outweighed by the priorities of the game overall</a:t>
            </a:r>
          </a:p>
          <a:p>
            <a:r>
              <a:rPr lang="en-GB" sz="1800" dirty="0" smtClean="0"/>
              <a:t>Debate of classification; enough to have accurate representation without compromising on accessibility </a:t>
            </a:r>
          </a:p>
          <a:p>
            <a:r>
              <a:rPr lang="en-GB" sz="1800" dirty="0" smtClean="0"/>
              <a:t>Being involved in the whole process was a great benefit</a:t>
            </a:r>
          </a:p>
          <a:p>
            <a:r>
              <a:rPr lang="en-GB" sz="1800" dirty="0" smtClean="0"/>
              <a:t>Wargaming as a means to an end </a:t>
            </a:r>
          </a:p>
          <a:p>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23</a:t>
            </a:fld>
            <a:endParaRPr lang="en-GB" dirty="0"/>
          </a:p>
        </p:txBody>
      </p:sp>
    </p:spTree>
    <p:extLst>
      <p:ext uri="{BB962C8B-B14F-4D97-AF65-F5344CB8AC3E}">
        <p14:creationId xmlns:p14="http://schemas.microsoft.com/office/powerpoint/2010/main" val="3323617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progression of space in small and large </a:t>
            </a:r>
            <a:r>
              <a:rPr lang="en-GB" baseline="0" dirty="0" err="1" smtClean="0"/>
              <a:t>wargames</a:t>
            </a:r>
            <a:r>
              <a:rPr lang="en-GB" baseline="0" dirty="0" smtClean="0"/>
              <a:t> has improved the representation of Space for MOD Decision Making, so going in the right direction but still not treated the same as the traditional domains (Land, Mar, Air)</a:t>
            </a:r>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24</a:t>
            </a:fld>
            <a:endParaRPr lang="en-GB" dirty="0"/>
          </a:p>
        </p:txBody>
      </p:sp>
    </p:spTree>
    <p:extLst>
      <p:ext uri="{BB962C8B-B14F-4D97-AF65-F5344CB8AC3E}">
        <p14:creationId xmlns:p14="http://schemas.microsoft.com/office/powerpoint/2010/main" val="2050533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D65CC634-661D-48D9-B6C7-CE0787AC0D64}"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26</a:t>
            </a:fld>
            <a:endParaRPr lang="en-GB" dirty="0"/>
          </a:p>
        </p:txBody>
      </p:sp>
    </p:spTree>
    <p:extLst>
      <p:ext uri="{BB962C8B-B14F-4D97-AF65-F5344CB8AC3E}">
        <p14:creationId xmlns:p14="http://schemas.microsoft.com/office/powerpoint/2010/main" val="4072519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ABEB54CC-CBDB-4C35-AACD-6E1AC7EC8F6B}"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27</a:t>
            </a:fld>
            <a:endParaRPr lang="en-GB" dirty="0"/>
          </a:p>
        </p:txBody>
      </p:sp>
    </p:spTree>
    <p:extLst>
      <p:ext uri="{BB962C8B-B14F-4D97-AF65-F5344CB8AC3E}">
        <p14:creationId xmlns:p14="http://schemas.microsoft.com/office/powerpoint/2010/main" val="3412915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 2015 – 2023 onwards </a:t>
            </a:r>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3</a:t>
            </a:fld>
            <a:endParaRPr lang="en-GB" dirty="0"/>
          </a:p>
        </p:txBody>
      </p:sp>
    </p:spTree>
    <p:extLst>
      <p:ext uri="{BB962C8B-B14F-4D97-AF65-F5344CB8AC3E}">
        <p14:creationId xmlns:p14="http://schemas.microsoft.com/office/powerpoint/2010/main" val="40604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 it just this? (i.e. satellites)</a:t>
            </a:r>
          </a:p>
          <a:p>
            <a:r>
              <a:rPr lang="en-GB" dirty="0" smtClean="0"/>
              <a:t>How do we </a:t>
            </a:r>
            <a:r>
              <a:rPr lang="en-GB" i="1" dirty="0" smtClean="0"/>
              <a:t>ensure</a:t>
            </a:r>
            <a:r>
              <a:rPr lang="en-GB" i="1" baseline="0" dirty="0" smtClean="0"/>
              <a:t> our reliance </a:t>
            </a:r>
            <a:r>
              <a:rPr lang="en-GB" baseline="0" dirty="0" smtClean="0"/>
              <a:t>[will edit English on this phrase] on space (</a:t>
            </a:r>
            <a:r>
              <a:rPr lang="en-GB" baseline="0" dirty="0" err="1" smtClean="0"/>
              <a:t>ie</a:t>
            </a:r>
            <a:r>
              <a:rPr lang="en-GB" baseline="0" dirty="0" smtClean="0"/>
              <a:t>. soldiers using </a:t>
            </a:r>
            <a:r>
              <a:rPr lang="en-GB" baseline="0" dirty="0" err="1" smtClean="0"/>
              <a:t>satcom</a:t>
            </a:r>
            <a:r>
              <a:rPr lang="en-GB" baseline="0" dirty="0" smtClean="0"/>
              <a:t> and GEOINT)?</a:t>
            </a:r>
          </a:p>
          <a:p>
            <a:r>
              <a:rPr lang="en-GB" baseline="0" dirty="0" smtClean="0"/>
              <a:t>Therefore we need to understand the Space Domain</a:t>
            </a:r>
            <a:endParaRPr lang="en-GB"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4</a:t>
            </a:fld>
            <a:endParaRPr lang="en-GB" dirty="0"/>
          </a:p>
        </p:txBody>
      </p:sp>
    </p:spTree>
    <p:extLst>
      <p:ext uri="{BB962C8B-B14F-4D97-AF65-F5344CB8AC3E}">
        <p14:creationId xmlns:p14="http://schemas.microsoft.com/office/powerpoint/2010/main" val="82409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1942" rtl="0" eaLnBrk="0" fontAlgn="base" latinLnBrk="0" hangingPunct="0">
              <a:lnSpc>
                <a:spcPct val="100000"/>
              </a:lnSpc>
              <a:spcBef>
                <a:spcPct val="30000"/>
              </a:spcBef>
              <a:spcAft>
                <a:spcPct val="0"/>
              </a:spcAft>
              <a:buClrTx/>
              <a:buSzTx/>
              <a:buFontTx/>
              <a:buNone/>
              <a:tabLst/>
              <a:defRPr/>
            </a:pPr>
            <a:r>
              <a:rPr lang="en-GB" dirty="0" smtClean="0"/>
              <a:t>If we were to put The</a:t>
            </a:r>
            <a:r>
              <a:rPr lang="en-GB" baseline="0" dirty="0" smtClean="0"/>
              <a:t> Space Domain on a page, it might look like this</a:t>
            </a:r>
            <a:endParaRPr lang="en-GB" dirty="0" smtClean="0"/>
          </a:p>
          <a:p>
            <a:endParaRPr lang="en-GB" dirty="0" smtClean="0"/>
          </a:p>
          <a:p>
            <a:r>
              <a:rPr lang="en-GB" i="1" dirty="0" smtClean="0"/>
              <a:t>Then brief</a:t>
            </a:r>
            <a:r>
              <a:rPr lang="en-GB" i="1" baseline="0" dirty="0" smtClean="0"/>
              <a:t> in brief on the sections, stepping through</a:t>
            </a:r>
            <a:endParaRPr lang="en-GB" i="1"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5</a:t>
            </a:fld>
            <a:endParaRPr lang="en-GB" dirty="0"/>
          </a:p>
        </p:txBody>
      </p:sp>
    </p:spTree>
    <p:extLst>
      <p:ext uri="{BB962C8B-B14F-4D97-AF65-F5344CB8AC3E}">
        <p14:creationId xmlns:p14="http://schemas.microsoft.com/office/powerpoint/2010/main" val="2665251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1942" rtl="0" eaLnBrk="0" fontAlgn="base" latinLnBrk="0" hangingPunct="0">
              <a:lnSpc>
                <a:spcPct val="100000"/>
              </a:lnSpc>
              <a:spcBef>
                <a:spcPct val="30000"/>
              </a:spcBef>
              <a:spcAft>
                <a:spcPct val="0"/>
              </a:spcAft>
              <a:buClrTx/>
              <a:buSzTx/>
              <a:buFontTx/>
              <a:buNone/>
              <a:tabLst/>
              <a:defRPr/>
            </a:pPr>
            <a:r>
              <a:rPr lang="en-GB" dirty="0" smtClean="0"/>
              <a:t>If we were to put The</a:t>
            </a:r>
            <a:r>
              <a:rPr lang="en-GB" baseline="0" dirty="0" smtClean="0"/>
              <a:t> Space Domain on a page, it might look like this</a:t>
            </a:r>
            <a:endParaRPr lang="en-GB" dirty="0" smtClean="0"/>
          </a:p>
          <a:p>
            <a:endParaRPr lang="en-GB" dirty="0" smtClean="0"/>
          </a:p>
          <a:p>
            <a:r>
              <a:rPr lang="en-GB" i="1" dirty="0" smtClean="0"/>
              <a:t>Then brief</a:t>
            </a:r>
            <a:r>
              <a:rPr lang="en-GB" i="1" baseline="0" dirty="0" smtClean="0"/>
              <a:t> in brief on the sections, stepping through</a:t>
            </a:r>
            <a:endParaRPr lang="en-GB" i="1"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6</a:t>
            </a:fld>
            <a:endParaRPr lang="en-GB" dirty="0"/>
          </a:p>
        </p:txBody>
      </p:sp>
    </p:spTree>
    <p:extLst>
      <p:ext uri="{BB962C8B-B14F-4D97-AF65-F5344CB8AC3E}">
        <p14:creationId xmlns:p14="http://schemas.microsoft.com/office/powerpoint/2010/main" val="403740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1942" rtl="0" eaLnBrk="0" fontAlgn="base" latinLnBrk="0" hangingPunct="0">
              <a:lnSpc>
                <a:spcPct val="100000"/>
              </a:lnSpc>
              <a:spcBef>
                <a:spcPct val="30000"/>
              </a:spcBef>
              <a:spcAft>
                <a:spcPct val="0"/>
              </a:spcAft>
              <a:buClrTx/>
              <a:buSzTx/>
              <a:buFontTx/>
              <a:buNone/>
              <a:tabLst/>
              <a:defRPr/>
            </a:pPr>
            <a:r>
              <a:rPr lang="en-GB" dirty="0" smtClean="0"/>
              <a:t>If we were to put The</a:t>
            </a:r>
            <a:r>
              <a:rPr lang="en-GB" baseline="0" dirty="0" smtClean="0"/>
              <a:t> Space Domain on a page, it might look like this</a:t>
            </a:r>
            <a:endParaRPr lang="en-GB" dirty="0" smtClean="0"/>
          </a:p>
          <a:p>
            <a:endParaRPr lang="en-GB" dirty="0" smtClean="0"/>
          </a:p>
          <a:p>
            <a:r>
              <a:rPr lang="en-GB" i="1" dirty="0" smtClean="0"/>
              <a:t>Then brief</a:t>
            </a:r>
            <a:r>
              <a:rPr lang="en-GB" i="1" baseline="0" dirty="0" smtClean="0"/>
              <a:t> in brief on the sections, stepping through</a:t>
            </a:r>
          </a:p>
          <a:p>
            <a:pPr marL="0" marR="0" lvl="0" indent="0" algn="l" defTabSz="851942" rtl="0" eaLnBrk="0" fontAlgn="base" latinLnBrk="0" hangingPunct="0">
              <a:lnSpc>
                <a:spcPct val="100000"/>
              </a:lnSpc>
              <a:spcBef>
                <a:spcPct val="30000"/>
              </a:spcBef>
              <a:spcAft>
                <a:spcPct val="0"/>
              </a:spcAft>
              <a:buClrTx/>
              <a:buSzTx/>
              <a:buFontTx/>
              <a:buNone/>
              <a:tabLst/>
              <a:defRPr/>
            </a:pPr>
            <a:r>
              <a:rPr lang="en-GB" sz="1100" kern="1200" dirty="0" smtClean="0">
                <a:solidFill>
                  <a:schemeClr val="tx1"/>
                </a:solidFill>
                <a:effectLst/>
                <a:latin typeface="Arial" pitchFamily="34" charset="0"/>
                <a:ea typeface="+mn-ea"/>
                <a:cs typeface="Arial" pitchFamily="34" charset="0"/>
              </a:rPr>
              <a:t>One point to make re PNT is that Space is one form of PNT (I personally think they should not call it PNT in doctrine but rather GNSS) and the challenge here is how to add resilience to Space via PNT sources from other domains</a:t>
            </a:r>
          </a:p>
          <a:p>
            <a:endParaRPr lang="en-GB" i="1"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7</a:t>
            </a:fld>
            <a:endParaRPr lang="en-GB" dirty="0"/>
          </a:p>
        </p:txBody>
      </p:sp>
    </p:spTree>
    <p:extLst>
      <p:ext uri="{BB962C8B-B14F-4D97-AF65-F5344CB8AC3E}">
        <p14:creationId xmlns:p14="http://schemas.microsoft.com/office/powerpoint/2010/main" val="284923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1942" rtl="0" eaLnBrk="0" fontAlgn="base" latinLnBrk="0" hangingPunct="0">
              <a:lnSpc>
                <a:spcPct val="100000"/>
              </a:lnSpc>
              <a:spcBef>
                <a:spcPct val="30000"/>
              </a:spcBef>
              <a:spcAft>
                <a:spcPct val="0"/>
              </a:spcAft>
              <a:buClrTx/>
              <a:buSzTx/>
              <a:buFontTx/>
              <a:buNone/>
              <a:tabLst/>
              <a:defRPr/>
            </a:pPr>
            <a:r>
              <a:rPr lang="en-GB" dirty="0" smtClean="0"/>
              <a:t>If we were to put The</a:t>
            </a:r>
            <a:r>
              <a:rPr lang="en-GB" baseline="0" dirty="0" smtClean="0"/>
              <a:t> Space Domain on a page, it might look like this</a:t>
            </a:r>
            <a:endParaRPr lang="en-GB" dirty="0" smtClean="0"/>
          </a:p>
          <a:p>
            <a:endParaRPr lang="en-GB" dirty="0" smtClean="0"/>
          </a:p>
          <a:p>
            <a:r>
              <a:rPr lang="en-GB" i="1" dirty="0" smtClean="0"/>
              <a:t>Then brief</a:t>
            </a:r>
            <a:r>
              <a:rPr lang="en-GB" i="1" baseline="0" dirty="0" smtClean="0"/>
              <a:t> in brief on the sections, stepping through</a:t>
            </a:r>
            <a:endParaRPr lang="en-GB" i="1"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8</a:t>
            </a:fld>
            <a:endParaRPr lang="en-GB" dirty="0"/>
          </a:p>
        </p:txBody>
      </p:sp>
    </p:spTree>
    <p:extLst>
      <p:ext uri="{BB962C8B-B14F-4D97-AF65-F5344CB8AC3E}">
        <p14:creationId xmlns:p14="http://schemas.microsoft.com/office/powerpoint/2010/main" val="3412844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1942" rtl="0" eaLnBrk="0" fontAlgn="base" latinLnBrk="0" hangingPunct="0">
              <a:lnSpc>
                <a:spcPct val="100000"/>
              </a:lnSpc>
              <a:spcBef>
                <a:spcPct val="30000"/>
              </a:spcBef>
              <a:spcAft>
                <a:spcPct val="0"/>
              </a:spcAft>
              <a:buClrTx/>
              <a:buSzTx/>
              <a:buFontTx/>
              <a:buNone/>
              <a:tabLst/>
              <a:defRPr/>
            </a:pPr>
            <a:r>
              <a:rPr lang="en-GB" dirty="0" smtClean="0"/>
              <a:t>If we were to put The</a:t>
            </a:r>
            <a:r>
              <a:rPr lang="en-GB" baseline="0" dirty="0" smtClean="0"/>
              <a:t> Space Domain on a page, it might look like this</a:t>
            </a:r>
            <a:endParaRPr lang="en-GB" dirty="0" smtClean="0"/>
          </a:p>
          <a:p>
            <a:endParaRPr lang="en-GB" dirty="0" smtClean="0"/>
          </a:p>
          <a:p>
            <a:r>
              <a:rPr lang="en-GB" i="1" dirty="0" smtClean="0"/>
              <a:t>Then brief</a:t>
            </a:r>
            <a:r>
              <a:rPr lang="en-GB" i="1" baseline="0" dirty="0" smtClean="0"/>
              <a:t> in brief on the sections, stepping through</a:t>
            </a:r>
            <a:endParaRPr lang="en-GB" i="1" dirty="0"/>
          </a:p>
        </p:txBody>
      </p:sp>
      <p:sp>
        <p:nvSpPr>
          <p:cNvPr id="4" name="Header Placeholder 3"/>
          <p:cNvSpPr>
            <a:spLocks noGrp="1"/>
          </p:cNvSpPr>
          <p:nvPr>
            <p:ph type="hdr" sz="quarter" idx="10"/>
          </p:nvPr>
        </p:nvSpPr>
        <p:spPr/>
        <p:txBody>
          <a:bodyPr/>
          <a:lstStyle/>
          <a:p>
            <a:pPr>
              <a:defRPr/>
            </a:pPr>
            <a:r>
              <a:rPr lang="en-GB" smtClean="0"/>
              <a:t>Uncontrolled copy when printed</a:t>
            </a:r>
            <a:endParaRPr lang="en-GB" dirty="0"/>
          </a:p>
        </p:txBody>
      </p:sp>
      <p:sp>
        <p:nvSpPr>
          <p:cNvPr id="5" name="Date Placeholder 4"/>
          <p:cNvSpPr>
            <a:spLocks noGrp="1"/>
          </p:cNvSpPr>
          <p:nvPr>
            <p:ph type="dt" idx="11"/>
          </p:nvPr>
        </p:nvSpPr>
        <p:spPr/>
        <p:txBody>
          <a:bodyPr/>
          <a:lstStyle/>
          <a:p>
            <a:pPr>
              <a:defRPr/>
            </a:pPr>
            <a:fld id="{63C7F269-31FF-49BB-A308-19E27FEE6816}" type="datetime1">
              <a:rPr lang="en-GB" smtClean="0"/>
              <a:t>10/07/2023</a:t>
            </a:fld>
            <a:endParaRPr lang="en-GB" dirty="0"/>
          </a:p>
        </p:txBody>
      </p:sp>
      <p:sp>
        <p:nvSpPr>
          <p:cNvPr id="6" name="Footer Placeholder 5"/>
          <p:cNvSpPr>
            <a:spLocks noGrp="1"/>
          </p:cNvSpPr>
          <p:nvPr>
            <p:ph type="ftr" sz="quarter" idx="12"/>
          </p:nvPr>
        </p:nvSpPr>
        <p:spPr/>
        <p:txBody>
          <a:bodyPr/>
          <a:lstStyle/>
          <a:p>
            <a:pPr>
              <a:defRPr/>
            </a:pPr>
            <a:r>
              <a:rPr lang="en-GB" smtClean="0"/>
              <a:t>© Crown copyright 2020 Dstl</a:t>
            </a:r>
            <a:endParaRPr lang="en-GB"/>
          </a:p>
        </p:txBody>
      </p:sp>
      <p:sp>
        <p:nvSpPr>
          <p:cNvPr id="7" name="Slide Number Placeholder 6"/>
          <p:cNvSpPr>
            <a:spLocks noGrp="1"/>
          </p:cNvSpPr>
          <p:nvPr>
            <p:ph type="sldNum" sz="quarter" idx="13"/>
          </p:nvPr>
        </p:nvSpPr>
        <p:spPr/>
        <p:txBody>
          <a:bodyPr/>
          <a:lstStyle/>
          <a:p>
            <a:pPr>
              <a:defRPr/>
            </a:pPr>
            <a:fld id="{6AC03C9E-463D-47B2-8BF7-CCC2C082E4A8}" type="slidenum">
              <a:rPr lang="en-GB" smtClean="0"/>
              <a:pPr>
                <a:defRPr/>
              </a:pPr>
              <a:t>9</a:t>
            </a:fld>
            <a:endParaRPr lang="en-GB" dirty="0"/>
          </a:p>
        </p:txBody>
      </p:sp>
    </p:spTree>
    <p:extLst>
      <p:ext uri="{BB962C8B-B14F-4D97-AF65-F5344CB8AC3E}">
        <p14:creationId xmlns:p14="http://schemas.microsoft.com/office/powerpoint/2010/main" val="2927905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hyperlink" Target="https://www.facebook.com/dstlmod/" TargetMode="External"/><Relationship Id="rId3" Type="http://schemas.openxmlformats.org/officeDocument/2006/relationships/hyperlink" Target="https://github.com/dstl" TargetMode="External"/><Relationship Id="rId7" Type="http://schemas.openxmlformats.org/officeDocument/2006/relationships/hyperlink" Target="https://www.linkedin.com/company/dstl/" TargetMode="External"/><Relationship Id="rId12"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emf"/><Relationship Id="rId11" Type="http://schemas.openxmlformats.org/officeDocument/2006/relationships/hyperlink" Target="https://www.instagram.com/dstlmod" TargetMode="External"/><Relationship Id="rId5" Type="http://schemas.openxmlformats.org/officeDocument/2006/relationships/hyperlink" Target="https://twitter.com/dstlmod" TargetMode="External"/><Relationship Id="rId10" Type="http://schemas.openxmlformats.org/officeDocument/2006/relationships/image" Target="../media/image6.emf"/><Relationship Id="rId4" Type="http://schemas.openxmlformats.org/officeDocument/2006/relationships/image" Target="../media/image3.png"/><Relationship Id="rId9" Type="http://schemas.openxmlformats.org/officeDocument/2006/relationships/hyperlink" Target="https://www.gov.uk/government/organisations/defence-science-and-technology-laboratory" TargetMode="External"/><Relationship Id="rId1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2"/>
      </p:bgRef>
    </p:bg>
    <p:spTree>
      <p:nvGrpSpPr>
        <p:cNvPr id="1" name=""/>
        <p:cNvGrpSpPr/>
        <p:nvPr/>
      </p:nvGrpSpPr>
      <p:grpSpPr>
        <a:xfrm>
          <a:off x="0" y="0"/>
          <a:ext cx="0" cy="0"/>
          <a:chOff x="0" y="0"/>
          <a:chExt cx="0" cy="0"/>
        </a:xfrm>
      </p:grpSpPr>
      <p:cxnSp>
        <p:nvCxnSpPr>
          <p:cNvPr id="5" name="Straight Connector 4"/>
          <p:cNvCxnSpPr/>
          <p:nvPr userDrawn="1"/>
        </p:nvCxnSpPr>
        <p:spPr>
          <a:xfrm>
            <a:off x="4159990" y="2715394"/>
            <a:ext cx="82402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3967" y="2931790"/>
            <a:ext cx="9144000" cy="682352"/>
          </a:xfrm>
          <a:noFill/>
          <a:ln w="9525">
            <a:noFill/>
            <a:miter lim="800000"/>
            <a:headEnd/>
            <a:tailEnd/>
          </a:ln>
        </p:spPr>
        <p:txBody>
          <a:bodyPr vert="horz" wrap="square" lIns="180000" tIns="42639" rIns="180000" bIns="42639" numCol="1" rtlCol="0" anchor="t" anchorCtr="0" compatLnSpc="1">
            <a:prstTxWarp prst="textNoShape">
              <a:avLst/>
            </a:prstTxWarp>
            <a:normAutofit/>
          </a:bodyPr>
          <a:lstStyle>
            <a:lvl1pPr marL="0" indent="0" algn="ctr">
              <a:buNone/>
              <a:defRPr lang="en-GB" sz="1400" spc="38" baseline="0" dirty="0">
                <a:solidFill>
                  <a:schemeClr val="tx1"/>
                </a:solidFill>
              </a:defRPr>
            </a:lvl1pPr>
          </a:lstStyle>
          <a:p>
            <a:pPr marL="171450" lvl="0" indent="-171450" algn="ctr" defTabSz="638957" fontAlgn="base">
              <a:lnSpc>
                <a:spcPct val="120000"/>
              </a:lnSpc>
              <a:spcBef>
                <a:spcPts val="225"/>
              </a:spcBef>
              <a:spcAft>
                <a:spcPct val="0"/>
              </a:spcAft>
              <a:buClr>
                <a:srgbClr val="C00000"/>
              </a:buClr>
            </a:pPr>
            <a:r>
              <a:rPr lang="en-US" smtClean="0"/>
              <a:t>Click to edit Master subtitle style</a:t>
            </a:r>
            <a:endParaRPr lang="en-GB" dirty="0"/>
          </a:p>
        </p:txBody>
      </p:sp>
      <p:pic>
        <p:nvPicPr>
          <p:cNvPr id="9" name="Picture 3" descr="The Ministry of Defence logo." title="The Ministry of Defence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251520" y="4297483"/>
            <a:ext cx="720080" cy="57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userDrawn="1"/>
        </p:nvCxnSpPr>
        <p:spPr>
          <a:xfrm>
            <a:off x="8460433" y="4299942"/>
            <a:ext cx="372881" cy="0"/>
          </a:xfrm>
          <a:prstGeom prst="line">
            <a:avLst/>
          </a:prstGeom>
          <a:ln w="12700">
            <a:solidFill>
              <a:srgbClr val="CE2256"/>
            </a:solidFill>
          </a:ln>
        </p:spPr>
        <p:style>
          <a:lnRef idx="1">
            <a:schemeClr val="accent1"/>
          </a:lnRef>
          <a:fillRef idx="0">
            <a:schemeClr val="accent1"/>
          </a:fillRef>
          <a:effectRef idx="0">
            <a:schemeClr val="accent1"/>
          </a:effectRef>
          <a:fontRef idx="minor">
            <a:schemeClr val="tx1"/>
          </a:fontRef>
        </p:style>
      </p:cxnSp>
      <p:pic>
        <p:nvPicPr>
          <p:cNvPr id="11" name="Picture 3" descr="The DSTL logo. DSTL - the science inside." title="The DSTL logo"/>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black">
          <a:xfrm>
            <a:off x="3347866" y="987574"/>
            <a:ext cx="2448270" cy="43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bwMode="black">
          <a:xfrm>
            <a:off x="0" y="1638837"/>
            <a:ext cx="9144000" cy="916512"/>
          </a:xfrm>
        </p:spPr>
        <p:txBody>
          <a:bodyPr tIns="43200" rIns="360000" bIns="43200" anchor="b" anchorCtr="0">
            <a:normAutofit/>
          </a:bodyPr>
          <a:lstStyle>
            <a:lvl1pPr algn="ctr">
              <a:defRPr sz="3000">
                <a:solidFill>
                  <a:schemeClr val="tx1"/>
                </a:solidFill>
              </a:defRPr>
            </a:lvl1pPr>
          </a:lstStyle>
          <a:p>
            <a:r>
              <a:rPr lang="en-US" smtClean="0"/>
              <a:t>Click to edit Master title style</a:t>
            </a:r>
            <a:endParaRPr lang="en-GB" dirty="0"/>
          </a:p>
        </p:txBody>
      </p:sp>
      <p:sp>
        <p:nvSpPr>
          <p:cNvPr id="7" name="Rectangle 6"/>
          <p:cNvSpPr/>
          <p:nvPr userDrawn="1"/>
        </p:nvSpPr>
        <p:spPr bwMode="white">
          <a:xfrm>
            <a:off x="6804248" y="51542"/>
            <a:ext cx="2268000" cy="648000"/>
          </a:xfrm>
          <a:prstGeom prst="rect">
            <a:avLst/>
          </a:prstGeom>
          <a:solidFill>
            <a:srgbClr val="130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20228"/>
              </a:solidFill>
            </a:endParaRPr>
          </a:p>
        </p:txBody>
      </p:sp>
      <p:sp>
        <p:nvSpPr>
          <p:cNvPr id="2" name="Footer Placeholder 1"/>
          <p:cNvSpPr>
            <a:spLocks noGrp="1"/>
          </p:cNvSpPr>
          <p:nvPr>
            <p:ph type="ftr" sz="quarter" idx="10"/>
          </p:nvPr>
        </p:nvSpPr>
        <p:spPr/>
        <p:txBody>
          <a:bodyPr/>
          <a:lstStyle/>
          <a:p>
            <a:r>
              <a:rPr lang="en-GB" smtClean="0"/>
              <a:t>CLASSIFICATION</a:t>
            </a:r>
            <a:endParaRPr lang="en-GB" dirty="0"/>
          </a:p>
        </p:txBody>
      </p:sp>
      <p:sp>
        <p:nvSpPr>
          <p:cNvPr id="12" name="Slide Number Placeholder 3"/>
          <p:cNvSpPr>
            <a:spLocks noGrp="1"/>
          </p:cNvSpPr>
          <p:nvPr>
            <p:ph type="sldNum" sz="quarter" idx="11"/>
          </p:nvPr>
        </p:nvSpPr>
        <p:spPr>
          <a:xfrm>
            <a:off x="6810154" y="4895733"/>
            <a:ext cx="2057400" cy="211757"/>
          </a:xfrm>
        </p:spPr>
        <p:txBody>
          <a:bodyPr/>
          <a:lstStyle/>
          <a:p>
            <a:fld id="{41D5E06E-8463-49C0-8B6A-3B9E03BCC454}" type="slidenum">
              <a:rPr lang="en-GB" smtClean="0"/>
              <a:pPr/>
              <a:t>‹#›</a:t>
            </a:fld>
            <a:endParaRPr lang="en-GB" dirty="0"/>
          </a:p>
        </p:txBody>
      </p:sp>
      <p:sp>
        <p:nvSpPr>
          <p:cNvPr id="13" name="Date Placeholder 5"/>
          <p:cNvSpPr>
            <a:spLocks noGrp="1"/>
          </p:cNvSpPr>
          <p:nvPr>
            <p:ph type="dt" sz="half" idx="2"/>
          </p:nvPr>
        </p:nvSpPr>
        <p:spPr>
          <a:xfrm>
            <a:off x="6300192" y="4313337"/>
            <a:ext cx="2671600" cy="274637"/>
          </a:xfrm>
          <a:prstGeom prst="rect">
            <a:avLst/>
          </a:prstGeom>
        </p:spPr>
        <p:txBody>
          <a:bodyPr vert="horz" lIns="91440" tIns="45720" rIns="91440" bIns="45720" rtlCol="0" anchor="ctr"/>
          <a:lstStyle>
            <a:lvl1pPr algn="l">
              <a:defRPr sz="1000">
                <a:solidFill>
                  <a:schemeClr val="tx1">
                    <a:tint val="75000"/>
                  </a:schemeClr>
                </a:solidFill>
              </a:defRPr>
            </a:lvl1pPr>
          </a:lstStyle>
          <a:p>
            <a:pPr algn="r"/>
            <a:fld id="{1B9E6D04-37F6-4D9D-99BF-58FDA71A092A}" type="datetime1">
              <a:rPr lang="en-GB" smtClean="0"/>
              <a:t>10/07/2023</a:t>
            </a:fld>
            <a:r>
              <a:rPr lang="en-GB" dirty="0" smtClean="0"/>
              <a:t>  </a:t>
            </a:r>
            <a:r>
              <a:rPr lang="en-GB" dirty="0" smtClean="0">
                <a:solidFill>
                  <a:srgbClr val="CE2256"/>
                </a:solidFill>
              </a:rPr>
              <a:t>/  </a:t>
            </a:r>
            <a:r>
              <a:rPr lang="en-GB" dirty="0" smtClean="0"/>
              <a:t>© Crown copyright  2020  Dstl</a:t>
            </a:r>
            <a:endParaRPr lang="en-GB" dirty="0"/>
          </a:p>
        </p:txBody>
      </p:sp>
    </p:spTree>
    <p:extLst>
      <p:ext uri="{BB962C8B-B14F-4D97-AF65-F5344CB8AC3E}">
        <p14:creationId xmlns:p14="http://schemas.microsoft.com/office/powerpoint/2010/main" val="33434427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d Chart (Single Quadrant)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CLASSIFICATION</a:t>
            </a:r>
            <a:endParaRPr lang="en-GB" dirty="0"/>
          </a:p>
        </p:txBody>
      </p:sp>
      <p:sp>
        <p:nvSpPr>
          <p:cNvPr id="9" name="Content Placeholder 8"/>
          <p:cNvSpPr>
            <a:spLocks noGrp="1"/>
          </p:cNvSpPr>
          <p:nvPr>
            <p:ph sz="quarter" idx="11"/>
          </p:nvPr>
        </p:nvSpPr>
        <p:spPr>
          <a:xfrm>
            <a:off x="734400" y="1131590"/>
            <a:ext cx="7675200" cy="3243428"/>
          </a:xfrm>
          <a:noFill/>
          <a:ln w="9525">
            <a:noFill/>
            <a:miter lim="800000"/>
            <a:headEnd/>
            <a:tailEnd/>
          </a:ln>
        </p:spPr>
        <p:txBody>
          <a:bodyPr vert="horz" wrap="square" lIns="85278" tIns="42639" rIns="85278" bIns="42639" numCol="1" anchor="t" anchorCtr="0" compatLnSpc="1">
            <a:prstTxWarp prst="textNoShape">
              <a:avLst/>
            </a:prstTxWarp>
            <a:norm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itle 7"/>
          <p:cNvSpPr>
            <a:spLocks noGrp="1"/>
          </p:cNvSpPr>
          <p:nvPr>
            <p:ph type="title"/>
          </p:nvPr>
        </p:nvSpPr>
        <p:spPr/>
        <p:txBody>
          <a:bodyPr/>
          <a:lstStyle/>
          <a:p>
            <a:r>
              <a:rPr lang="en-US" smtClean="0"/>
              <a:t>Click to edit Master title style</a:t>
            </a:r>
            <a:endParaRPr lang="en-GB"/>
          </a:p>
        </p:txBody>
      </p:sp>
      <p:sp>
        <p:nvSpPr>
          <p:cNvPr id="2" name="Slide Number Placeholder 1"/>
          <p:cNvSpPr>
            <a:spLocks noGrp="1"/>
          </p:cNvSpPr>
          <p:nvPr>
            <p:ph type="sldNum" sz="quarter" idx="12"/>
          </p:nvPr>
        </p:nvSpPr>
        <p:spPr/>
        <p:txBody>
          <a:bodyPr/>
          <a:lstStyle/>
          <a:p>
            <a:fld id="{41D5E06E-8463-49C0-8B6A-3B9E03BCC454}" type="slidenum">
              <a:rPr lang="en-GB" smtClean="0"/>
              <a:t>‹#›</a:t>
            </a:fld>
            <a:endParaRPr lang="en-GB"/>
          </a:p>
        </p:txBody>
      </p:sp>
    </p:spTree>
    <p:extLst>
      <p:ext uri="{BB962C8B-B14F-4D97-AF65-F5344CB8AC3E}">
        <p14:creationId xmlns:p14="http://schemas.microsoft.com/office/powerpoint/2010/main" val="21784600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CLASSIFICATION</a:t>
            </a:r>
            <a:endParaRPr lang="en-GB" dirty="0"/>
          </a:p>
        </p:txBody>
      </p:sp>
      <p:pic>
        <p:nvPicPr>
          <p:cNvPr id="4" name="Picture 3" descr="The DSTL logo. DSTL - the science inside." title="The DSTL logo"/>
          <p:cNvPicPr>
            <a:picLocks noChangeArrowheads="1"/>
          </p:cNvPicPr>
          <p:nvPr userDrawn="1"/>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black">
          <a:xfrm>
            <a:off x="2915816" y="1754082"/>
            <a:ext cx="3312368" cy="5883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userDrawn="1"/>
        </p:nvSpPr>
        <p:spPr>
          <a:xfrm>
            <a:off x="3556647" y="2865521"/>
            <a:ext cx="2030707" cy="269304"/>
          </a:xfrm>
          <a:prstGeom prst="rect">
            <a:avLst/>
          </a:prstGeom>
          <a:noFill/>
        </p:spPr>
        <p:txBody>
          <a:bodyPr wrap="square" lIns="0" tIns="0" rIns="0" bIns="0" rtlCol="0">
            <a:spAutoFit/>
          </a:bodyPr>
          <a:lstStyle/>
          <a:p>
            <a:pPr marL="0" marR="0" lvl="0" indent="0" algn="ctr" defTabSz="638957" rtl="0" eaLnBrk="1" fontAlgn="base" latinLnBrk="0" hangingPunct="1">
              <a:lnSpc>
                <a:spcPts val="2138"/>
              </a:lnSpc>
              <a:spcBef>
                <a:spcPts val="1800"/>
              </a:spcBef>
              <a:spcAft>
                <a:spcPct val="0"/>
              </a:spcAft>
              <a:buClrTx/>
              <a:buSzTx/>
              <a:buFontTx/>
              <a:buNone/>
              <a:tabLst/>
              <a:defRPr/>
            </a:pPr>
            <a:r>
              <a:rPr lang="en-US" sz="900" dirty="0" smtClean="0">
                <a:solidFill>
                  <a:schemeClr val="tx1"/>
                </a:solidFill>
              </a:rPr>
              <a:t>Discover more</a:t>
            </a:r>
            <a:endParaRPr lang="en-GB" sz="900" dirty="0" smtClean="0">
              <a:solidFill>
                <a:schemeClr val="tx1"/>
              </a:solidFill>
            </a:endParaRPr>
          </a:p>
        </p:txBody>
      </p:sp>
      <p:grpSp>
        <p:nvGrpSpPr>
          <p:cNvPr id="12" name="Group 11" descr="GitHub logo linking to DSTL's GitHub page" title="GitHub logo"/>
          <p:cNvGrpSpPr/>
          <p:nvPr userDrawn="1"/>
        </p:nvGrpSpPr>
        <p:grpSpPr>
          <a:xfrm>
            <a:off x="5466051" y="3312422"/>
            <a:ext cx="339448" cy="339448"/>
            <a:chOff x="5466051" y="3312422"/>
            <a:chExt cx="339448" cy="339448"/>
          </a:xfrm>
        </p:grpSpPr>
        <p:sp>
          <p:nvSpPr>
            <p:cNvPr id="21" name="Oval 20">
              <a:hlinkClick r:id="rId3"/>
            </p:cNvPr>
            <p:cNvSpPr/>
            <p:nvPr userDrawn="1"/>
          </p:nvSpPr>
          <p:spPr bwMode="black">
            <a:xfrm>
              <a:off x="5466051" y="3312422"/>
              <a:ext cx="339448" cy="339448"/>
            </a:xfrm>
            <a:prstGeom prst="ellipse">
              <a:avLst/>
            </a:prstGeom>
            <a:solidFill>
              <a:srgbClr val="000000">
                <a:alpha val="10196"/>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75"/>
            </a:p>
          </p:txBody>
        </p:sp>
        <p:pic>
          <p:nvPicPr>
            <p:cNvPr id="22" name="Picture 21">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544397" y="3400843"/>
              <a:ext cx="175331" cy="175331"/>
            </a:xfrm>
            <a:prstGeom prst="rect">
              <a:avLst/>
            </a:prstGeom>
          </p:spPr>
        </p:pic>
      </p:grpSp>
      <p:sp>
        <p:nvSpPr>
          <p:cNvPr id="26" name="Rectangle 25"/>
          <p:cNvSpPr/>
          <p:nvPr userDrawn="1"/>
        </p:nvSpPr>
        <p:spPr bwMode="white">
          <a:xfrm>
            <a:off x="6804248" y="51542"/>
            <a:ext cx="2268000" cy="648000"/>
          </a:xfrm>
          <a:prstGeom prst="rect">
            <a:avLst/>
          </a:prstGeom>
          <a:solidFill>
            <a:srgbClr val="130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20228"/>
              </a:solidFill>
            </a:endParaRPr>
          </a:p>
        </p:txBody>
      </p:sp>
      <p:grpSp>
        <p:nvGrpSpPr>
          <p:cNvPr id="2" name="Group 1" descr="Twitter logo linking to DSTL's Twitter page" title="Twitter Logo"/>
          <p:cNvGrpSpPr/>
          <p:nvPr userDrawn="1"/>
        </p:nvGrpSpPr>
        <p:grpSpPr>
          <a:xfrm>
            <a:off x="3347864" y="3309248"/>
            <a:ext cx="339448" cy="339448"/>
            <a:chOff x="3347864" y="3309248"/>
            <a:chExt cx="339448" cy="339448"/>
          </a:xfrm>
        </p:grpSpPr>
        <p:sp>
          <p:nvSpPr>
            <p:cNvPr id="13" name="Oval 12">
              <a:hlinkClick r:id="rId5"/>
            </p:cNvPr>
            <p:cNvSpPr/>
            <p:nvPr userDrawn="1"/>
          </p:nvSpPr>
          <p:spPr bwMode="black">
            <a:xfrm>
              <a:off x="3347864" y="3309248"/>
              <a:ext cx="339448" cy="339448"/>
            </a:xfrm>
            <a:prstGeom prst="ellipse">
              <a:avLst/>
            </a:prstGeom>
            <a:solidFill>
              <a:srgbClr val="000000">
                <a:alpha val="10196"/>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75"/>
            </a:p>
          </p:txBody>
        </p:sp>
        <p:pic>
          <p:nvPicPr>
            <p:cNvPr id="24" name="Picture 23">
              <a:hlinkClick r:id="rId5"/>
            </p:cNvPr>
            <p:cNvPicPr>
              <a:picLocks noChangeAspect="1"/>
            </p:cNvPicPr>
            <p:nvPr userDrawn="1"/>
          </p:nvPicPr>
          <p:blipFill>
            <a:blip r:embed="rId6"/>
            <a:stretch>
              <a:fillRect/>
            </a:stretch>
          </p:blipFill>
          <p:spPr>
            <a:xfrm>
              <a:off x="3453784" y="3420734"/>
              <a:ext cx="149048" cy="125201"/>
            </a:xfrm>
            <a:prstGeom prst="rect">
              <a:avLst/>
            </a:prstGeom>
          </p:spPr>
        </p:pic>
      </p:grpSp>
      <p:grpSp>
        <p:nvGrpSpPr>
          <p:cNvPr id="6" name="Group 5" descr="LinkedIn logo linking to DSTL's LinkedIn page" title="LinkedIn logo"/>
          <p:cNvGrpSpPr/>
          <p:nvPr userDrawn="1"/>
        </p:nvGrpSpPr>
        <p:grpSpPr>
          <a:xfrm>
            <a:off x="3770679" y="3312422"/>
            <a:ext cx="339448" cy="339448"/>
            <a:chOff x="3770679" y="3312422"/>
            <a:chExt cx="339448" cy="339448"/>
          </a:xfrm>
        </p:grpSpPr>
        <p:sp>
          <p:nvSpPr>
            <p:cNvPr id="19" name="Oval 18">
              <a:hlinkClick r:id="rId7"/>
            </p:cNvPr>
            <p:cNvSpPr/>
            <p:nvPr userDrawn="1"/>
          </p:nvSpPr>
          <p:spPr bwMode="black">
            <a:xfrm>
              <a:off x="3770679" y="3312422"/>
              <a:ext cx="339448" cy="339448"/>
            </a:xfrm>
            <a:prstGeom prst="ellipse">
              <a:avLst/>
            </a:prstGeom>
            <a:solidFill>
              <a:srgbClr val="000000">
                <a:alpha val="10196"/>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75"/>
            </a:p>
          </p:txBody>
        </p:sp>
        <p:pic>
          <p:nvPicPr>
            <p:cNvPr id="27" name="Picture 26">
              <a:hlinkClick r:id="rId7"/>
            </p:cNvPr>
            <p:cNvPicPr>
              <a:picLocks noChangeAspect="1"/>
            </p:cNvPicPr>
            <p:nvPr userDrawn="1"/>
          </p:nvPicPr>
          <p:blipFill>
            <a:blip r:embed="rId8"/>
            <a:stretch>
              <a:fillRect/>
            </a:stretch>
          </p:blipFill>
          <p:spPr>
            <a:xfrm>
              <a:off x="3879656" y="3401599"/>
              <a:ext cx="135334" cy="140973"/>
            </a:xfrm>
            <a:prstGeom prst="rect">
              <a:avLst/>
            </a:prstGeom>
          </p:spPr>
        </p:pic>
      </p:grpSp>
      <p:grpSp>
        <p:nvGrpSpPr>
          <p:cNvPr id="11" name="Group 10" descr="Gov.UK logo linking to DSTL's Gov.UK page" title="Gov.UK logo"/>
          <p:cNvGrpSpPr/>
          <p:nvPr userDrawn="1"/>
        </p:nvGrpSpPr>
        <p:grpSpPr>
          <a:xfrm>
            <a:off x="5039123" y="3312422"/>
            <a:ext cx="339448" cy="339448"/>
            <a:chOff x="5039123" y="3312422"/>
            <a:chExt cx="339448" cy="339448"/>
          </a:xfrm>
        </p:grpSpPr>
        <p:sp>
          <p:nvSpPr>
            <p:cNvPr id="16" name="Oval 15">
              <a:hlinkClick r:id="rId9"/>
            </p:cNvPr>
            <p:cNvSpPr/>
            <p:nvPr userDrawn="1"/>
          </p:nvSpPr>
          <p:spPr bwMode="black">
            <a:xfrm>
              <a:off x="5039123" y="3312422"/>
              <a:ext cx="339448" cy="339448"/>
            </a:xfrm>
            <a:prstGeom prst="ellipse">
              <a:avLst/>
            </a:prstGeom>
            <a:solidFill>
              <a:srgbClr val="000000">
                <a:alpha val="10196"/>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75"/>
            </a:p>
          </p:txBody>
        </p:sp>
        <p:pic>
          <p:nvPicPr>
            <p:cNvPr id="42" name="Picture 41">
              <a:hlinkClick r:id="rId9"/>
            </p:cNvPr>
            <p:cNvPicPr>
              <a:picLocks noChangeAspect="1"/>
            </p:cNvPicPr>
            <p:nvPr userDrawn="1"/>
          </p:nvPicPr>
          <p:blipFill>
            <a:blip r:embed="rId10"/>
            <a:stretch>
              <a:fillRect/>
            </a:stretch>
          </p:blipFill>
          <p:spPr>
            <a:xfrm>
              <a:off x="5118452" y="3417109"/>
              <a:ext cx="180789" cy="142797"/>
            </a:xfrm>
            <a:prstGeom prst="rect">
              <a:avLst/>
            </a:prstGeom>
          </p:spPr>
        </p:pic>
      </p:grpSp>
      <p:grpSp>
        <p:nvGrpSpPr>
          <p:cNvPr id="9" name="Group 8" descr="Instagram logo linking to DSTL's Instagram page" title="Instagram logo"/>
          <p:cNvGrpSpPr/>
          <p:nvPr userDrawn="1"/>
        </p:nvGrpSpPr>
        <p:grpSpPr>
          <a:xfrm>
            <a:off x="4616309" y="3312422"/>
            <a:ext cx="339448" cy="339448"/>
            <a:chOff x="4616309" y="3312422"/>
            <a:chExt cx="339448" cy="339448"/>
          </a:xfrm>
        </p:grpSpPr>
        <p:sp>
          <p:nvSpPr>
            <p:cNvPr id="7" name="Oval 6">
              <a:hlinkClick r:id="rId11"/>
            </p:cNvPr>
            <p:cNvSpPr/>
            <p:nvPr userDrawn="1"/>
          </p:nvSpPr>
          <p:spPr bwMode="black">
            <a:xfrm>
              <a:off x="4616309" y="3312422"/>
              <a:ext cx="339448" cy="339448"/>
            </a:xfrm>
            <a:prstGeom prst="ellipse">
              <a:avLst/>
            </a:prstGeom>
            <a:solidFill>
              <a:srgbClr val="000000">
                <a:alpha val="10196"/>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75"/>
            </a:p>
          </p:txBody>
        </p:sp>
        <p:pic>
          <p:nvPicPr>
            <p:cNvPr id="44" name="Picture 43">
              <a:hlinkClick r:id="rId11"/>
            </p:cNvPr>
            <p:cNvPicPr>
              <a:picLocks noChangeAspect="1"/>
            </p:cNvPicPr>
            <p:nvPr userDrawn="1"/>
          </p:nvPicPr>
          <p:blipFill>
            <a:blip r:embed="rId12"/>
            <a:stretch>
              <a:fillRect/>
            </a:stretch>
          </p:blipFill>
          <p:spPr>
            <a:xfrm>
              <a:off x="4699348" y="3398350"/>
              <a:ext cx="175071" cy="172258"/>
            </a:xfrm>
            <a:prstGeom prst="rect">
              <a:avLst/>
            </a:prstGeom>
          </p:spPr>
        </p:pic>
      </p:grpSp>
      <p:grpSp>
        <p:nvGrpSpPr>
          <p:cNvPr id="8" name="Group 7" descr="Facebook logo linking to DSTL's Facebook page" title="Facebook logo"/>
          <p:cNvGrpSpPr/>
          <p:nvPr userDrawn="1"/>
        </p:nvGrpSpPr>
        <p:grpSpPr>
          <a:xfrm>
            <a:off x="4193495" y="3312422"/>
            <a:ext cx="339448" cy="339448"/>
            <a:chOff x="4193495" y="3312422"/>
            <a:chExt cx="339448" cy="339448"/>
          </a:xfrm>
        </p:grpSpPr>
        <p:sp>
          <p:nvSpPr>
            <p:cNvPr id="10" name="Oval 9">
              <a:hlinkClick r:id="rId13"/>
            </p:cNvPr>
            <p:cNvSpPr/>
            <p:nvPr userDrawn="1"/>
          </p:nvSpPr>
          <p:spPr bwMode="black">
            <a:xfrm>
              <a:off x="4193495" y="3312422"/>
              <a:ext cx="339448" cy="339448"/>
            </a:xfrm>
            <a:prstGeom prst="ellipse">
              <a:avLst/>
            </a:prstGeom>
            <a:solidFill>
              <a:srgbClr val="000000">
                <a:alpha val="10196"/>
              </a:srgb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75"/>
            </a:p>
          </p:txBody>
        </p:sp>
        <p:pic>
          <p:nvPicPr>
            <p:cNvPr id="46" name="Picture 45">
              <a:hlinkClick r:id="rId13"/>
            </p:cNvPr>
            <p:cNvPicPr>
              <a:picLocks noChangeAspect="1"/>
            </p:cNvPicPr>
            <p:nvPr userDrawn="1"/>
          </p:nvPicPr>
          <p:blipFill>
            <a:blip r:embed="rId14"/>
            <a:stretch>
              <a:fillRect/>
            </a:stretch>
          </p:blipFill>
          <p:spPr>
            <a:xfrm>
              <a:off x="4318695" y="3401144"/>
              <a:ext cx="85889" cy="158276"/>
            </a:xfrm>
            <a:prstGeom prst="rect">
              <a:avLst/>
            </a:prstGeom>
          </p:spPr>
        </p:pic>
      </p:grpSp>
      <p:sp>
        <p:nvSpPr>
          <p:cNvPr id="25" name="Slide Number Placeholder 3"/>
          <p:cNvSpPr>
            <a:spLocks noGrp="1"/>
          </p:cNvSpPr>
          <p:nvPr>
            <p:ph type="sldNum" sz="quarter" idx="11"/>
          </p:nvPr>
        </p:nvSpPr>
        <p:spPr>
          <a:xfrm>
            <a:off x="6821710" y="4375018"/>
            <a:ext cx="2057400" cy="211757"/>
          </a:xfrm>
        </p:spPr>
        <p:txBody>
          <a:bodyPr/>
          <a:lstStyle/>
          <a:p>
            <a:fld id="{41D5E06E-8463-49C0-8B6A-3B9E03BCC454}" type="slidenum">
              <a:rPr lang="en-GB" smtClean="0"/>
              <a:t>‹#›</a:t>
            </a:fld>
            <a:endParaRPr lang="en-GB"/>
          </a:p>
        </p:txBody>
      </p:sp>
    </p:spTree>
    <p:extLst>
      <p:ext uri="{BB962C8B-B14F-4D97-AF65-F5344CB8AC3E}">
        <p14:creationId xmlns:p14="http://schemas.microsoft.com/office/powerpoint/2010/main" val="26328832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t>CLASSIFICATION</a:t>
            </a:r>
            <a:endParaRPr lang="en-GB" dirty="0"/>
          </a:p>
        </p:txBody>
      </p:sp>
      <p:sp>
        <p:nvSpPr>
          <p:cNvPr id="3" name="Title 2"/>
          <p:cNvSpPr>
            <a:spLocks noGrp="1"/>
          </p:cNvSpPr>
          <p:nvPr>
            <p:ph type="title"/>
          </p:nvPr>
        </p:nvSpPr>
        <p:spPr/>
        <p:txBody>
          <a:bodyPr/>
          <a:lstStyle>
            <a:lvl1pPr>
              <a:defRPr>
                <a:solidFill>
                  <a:schemeClr val="tx1"/>
                </a:solidFill>
              </a:defRPr>
            </a:lvl1pPr>
          </a:lstStyle>
          <a:p>
            <a:r>
              <a:rPr lang="en-US" smtClean="0"/>
              <a:t>Click to edit Master title style</a:t>
            </a:r>
            <a:endParaRPr lang="en-GB"/>
          </a:p>
        </p:txBody>
      </p:sp>
      <p:sp>
        <p:nvSpPr>
          <p:cNvPr id="4" name="Slide Number Placeholder 3"/>
          <p:cNvSpPr>
            <a:spLocks noGrp="1"/>
          </p:cNvSpPr>
          <p:nvPr>
            <p:ph type="sldNum" sz="quarter" idx="11"/>
          </p:nvPr>
        </p:nvSpPr>
        <p:spPr>
          <a:xfrm>
            <a:off x="6821710" y="4375018"/>
            <a:ext cx="2057400" cy="211757"/>
          </a:xfrm>
        </p:spPr>
        <p:txBody>
          <a:bodyPr/>
          <a:lstStyle/>
          <a:p>
            <a:fld id="{41D5E06E-8463-49C0-8B6A-3B9E03BCC454}" type="slidenum">
              <a:rPr lang="en-GB" smtClean="0"/>
              <a:t>‹#›</a:t>
            </a:fld>
            <a:endParaRPr lang="en-GB"/>
          </a:p>
        </p:txBody>
      </p:sp>
    </p:spTree>
    <p:extLst>
      <p:ext uri="{BB962C8B-B14F-4D97-AF65-F5344CB8AC3E}">
        <p14:creationId xmlns:p14="http://schemas.microsoft.com/office/powerpoint/2010/main" val="38016121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Column Layou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1" y="1131591"/>
            <a:ext cx="3867151" cy="3239389"/>
          </a:xfrm>
          <a:noFill/>
          <a:ln w="9525">
            <a:noFill/>
            <a:miter lim="800000"/>
            <a:headEnd/>
            <a:tailEnd/>
          </a:ln>
        </p:spPr>
        <p:txBody>
          <a:bodyPr vert="horz" wrap="square" lIns="85278" tIns="42639" rIns="85278" bIns="42639" numCol="1" anchor="t" anchorCtr="0" compatLnSpc="1">
            <a:prstTxWarp prst="textNoShape">
              <a:avLst/>
            </a:prstTxWarp>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p:txBody>
          <a:bodyPr>
            <a:normAutofit/>
          </a:bodyPr>
          <a:lstStyle>
            <a:lvl1pPr>
              <a:defRPr sz="2000"/>
            </a:lvl1pPr>
          </a:lstStyle>
          <a:p>
            <a:r>
              <a:rPr lang="en-US" smtClean="0"/>
              <a:t>Click to edit Master title style</a:t>
            </a:r>
            <a:endParaRPr lang="en-GB" dirty="0"/>
          </a:p>
        </p:txBody>
      </p:sp>
      <p:sp>
        <p:nvSpPr>
          <p:cNvPr id="4" name="Slide Number Placeholder 3"/>
          <p:cNvSpPr>
            <a:spLocks noGrp="1"/>
          </p:cNvSpPr>
          <p:nvPr>
            <p:ph type="sldNum" sz="quarter" idx="11"/>
          </p:nvPr>
        </p:nvSpPr>
        <p:spPr/>
        <p:txBody>
          <a:bodyPr/>
          <a:lstStyle/>
          <a:p>
            <a:fld id="{41D5E06E-8463-49C0-8B6A-3B9E03BCC454}" type="slidenum">
              <a:rPr lang="en-GB" smtClean="0"/>
              <a:t>‹#›</a:t>
            </a:fld>
            <a:endParaRPr lang="en-GB"/>
          </a:p>
        </p:txBody>
      </p:sp>
      <p:sp>
        <p:nvSpPr>
          <p:cNvPr id="5" name="Footer Placeholder 4"/>
          <p:cNvSpPr>
            <a:spLocks noGrp="1"/>
          </p:cNvSpPr>
          <p:nvPr>
            <p:ph type="ftr" sz="quarter" idx="12"/>
          </p:nvPr>
        </p:nvSpPr>
        <p:spPr/>
        <p:txBody>
          <a:bodyPr/>
          <a:lstStyle/>
          <a:p>
            <a:r>
              <a:rPr lang="en-GB" smtClean="0"/>
              <a:t>CLASSIFICATION</a:t>
            </a:r>
            <a:endParaRPr lang="en-GB" dirty="0"/>
          </a:p>
        </p:txBody>
      </p:sp>
    </p:spTree>
    <p:extLst>
      <p:ext uri="{BB962C8B-B14F-4D97-AF65-F5344CB8AC3E}">
        <p14:creationId xmlns:p14="http://schemas.microsoft.com/office/powerpoint/2010/main" val="17455008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1620" userDrawn="1">
          <p15:clr>
            <a:srgbClr val="FBAE40"/>
          </p15:clr>
        </p15:guide>
        <p15:guide id="2" pos="2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1" y="1131591"/>
            <a:ext cx="8630716" cy="3240000"/>
          </a:xfrm>
          <a:noFill/>
          <a:ln w="9525">
            <a:noFill/>
            <a:miter lim="800000"/>
            <a:headEnd/>
            <a:tailEnd/>
          </a:ln>
        </p:spPr>
        <p:txBody>
          <a:bodyPr vert="horz" wrap="square" lIns="85278" tIns="42639" rIns="85278" bIns="42639" numCol="1" anchor="t" anchorCtr="0" compatLnSpc="1">
            <a:prstTxWarp prst="textNoShape">
              <a:avLst/>
            </a:prstTxWarp>
            <a:norm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
        <p:nvSpPr>
          <p:cNvPr id="4" name="Slide Number Placeholder 3"/>
          <p:cNvSpPr>
            <a:spLocks noGrp="1"/>
          </p:cNvSpPr>
          <p:nvPr>
            <p:ph type="sldNum" sz="quarter" idx="11"/>
          </p:nvPr>
        </p:nvSpPr>
        <p:spPr/>
        <p:txBody>
          <a:bodyPr/>
          <a:lstStyle/>
          <a:p>
            <a:fld id="{41D5E06E-8463-49C0-8B6A-3B9E03BCC454}" type="slidenum">
              <a:rPr lang="en-GB" smtClean="0"/>
              <a:t>‹#›</a:t>
            </a:fld>
            <a:endParaRPr lang="en-GB"/>
          </a:p>
        </p:txBody>
      </p:sp>
      <p:sp>
        <p:nvSpPr>
          <p:cNvPr id="5" name="Footer Placeholder 4"/>
          <p:cNvSpPr>
            <a:spLocks noGrp="1"/>
          </p:cNvSpPr>
          <p:nvPr>
            <p:ph type="ftr" sz="quarter" idx="12"/>
          </p:nvPr>
        </p:nvSpPr>
        <p:spPr/>
        <p:txBody>
          <a:bodyPr/>
          <a:lstStyle/>
          <a:p>
            <a:r>
              <a:rPr lang="en-GB" smtClean="0"/>
              <a:t>CLASSIFICATION</a:t>
            </a:r>
            <a:endParaRPr lang="en-GB" dirty="0"/>
          </a:p>
        </p:txBody>
      </p:sp>
    </p:spTree>
    <p:extLst>
      <p:ext uri="{BB962C8B-B14F-4D97-AF65-F5344CB8AC3E}">
        <p14:creationId xmlns:p14="http://schemas.microsoft.com/office/powerpoint/2010/main" val="37029439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Content Layou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1131590"/>
            <a:ext cx="4140000" cy="3240000"/>
          </a:xfrm>
          <a:noFill/>
          <a:ln w="9525">
            <a:noFill/>
            <a:miter lim="800000"/>
            <a:headEnd/>
            <a:tailEnd/>
          </a:ln>
        </p:spPr>
        <p:txBody>
          <a:bodyPr vert="horz" wrap="square" lIns="85278" tIns="42639" rIns="85278" bIns="42639" numCol="1" anchor="t" anchorCtr="0" compatLnSpc="1">
            <a:prstTxWarp prst="textNoShape">
              <a:avLst/>
            </a:prstTxWarp>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742236" y="1131590"/>
            <a:ext cx="4140000" cy="3240000"/>
          </a:xfrm>
          <a:noFill/>
          <a:ln w="9525">
            <a:noFill/>
            <a:miter lim="800000"/>
            <a:headEnd/>
            <a:tailEnd/>
          </a:ln>
        </p:spPr>
        <p:txBody>
          <a:bodyPr vert="horz" wrap="square" lIns="85278" tIns="42639" rIns="85278" bIns="42639" numCol="1" anchor="t" anchorCtr="0" compatLnSpc="1">
            <a:prstTxWarp prst="textNoShape">
              <a:avLst/>
            </a:prstTxWarp>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1"/>
          </p:nvPr>
        </p:nvSpPr>
        <p:spPr/>
        <p:txBody>
          <a:bodyPr/>
          <a:lstStyle/>
          <a:p>
            <a:fld id="{41D5E06E-8463-49C0-8B6A-3B9E03BCC454}" type="slidenum">
              <a:rPr lang="en-GB" smtClean="0"/>
              <a:t>‹#›</a:t>
            </a:fld>
            <a:endParaRPr lang="en-GB"/>
          </a:p>
        </p:txBody>
      </p:sp>
      <p:sp>
        <p:nvSpPr>
          <p:cNvPr id="6" name="Footer Placeholder 5"/>
          <p:cNvSpPr>
            <a:spLocks noGrp="1"/>
          </p:cNvSpPr>
          <p:nvPr>
            <p:ph type="ftr" sz="quarter" idx="12"/>
          </p:nvPr>
        </p:nvSpPr>
        <p:spPr/>
        <p:txBody>
          <a:bodyPr/>
          <a:lstStyle/>
          <a:p>
            <a:r>
              <a:rPr lang="en-GB" smtClean="0"/>
              <a:t>CLASSIFICATION</a:t>
            </a:r>
            <a:endParaRPr lang="en-GB" dirty="0"/>
          </a:p>
        </p:txBody>
      </p:sp>
    </p:spTree>
    <p:extLst>
      <p:ext uri="{BB962C8B-B14F-4D97-AF65-F5344CB8AC3E}">
        <p14:creationId xmlns:p14="http://schemas.microsoft.com/office/powerpoint/2010/main" val="42892523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Layout">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742236" y="1131589"/>
            <a:ext cx="4140000" cy="3240000"/>
          </a:xfrm>
        </p:spPr>
        <p:txBody>
          <a:bodyPr/>
          <a:lstStyle>
            <a:lvl1pPr marL="0" indent="0" algn="ctr">
              <a:buNone/>
              <a:defRPr sz="10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dirty="0"/>
          </a:p>
        </p:txBody>
      </p:sp>
      <p:sp>
        <p:nvSpPr>
          <p:cNvPr id="22" name="Content Placeholder 2"/>
          <p:cNvSpPr>
            <a:spLocks noGrp="1"/>
          </p:cNvSpPr>
          <p:nvPr>
            <p:ph sz="half" idx="11"/>
          </p:nvPr>
        </p:nvSpPr>
        <p:spPr>
          <a:xfrm>
            <a:off x="251520" y="1131589"/>
            <a:ext cx="4140000" cy="3240000"/>
          </a:xfrm>
          <a:noFill/>
          <a:ln w="9525">
            <a:noFill/>
            <a:miter lim="800000"/>
            <a:headEnd/>
            <a:tailEnd/>
          </a:ln>
        </p:spPr>
        <p:txBody>
          <a:bodyPr vert="horz" wrap="square" lIns="85278" tIns="42639" rIns="85278" bIns="42639" numCol="1" anchor="t" anchorCtr="0" compatLnSpc="1">
            <a:prstTxWarp prst="textNoShape">
              <a:avLst/>
            </a:prstTxWarp>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4" name="Slide Number Placeholder 3"/>
          <p:cNvSpPr>
            <a:spLocks noGrp="1"/>
          </p:cNvSpPr>
          <p:nvPr>
            <p:ph type="sldNum" sz="quarter" idx="12"/>
          </p:nvPr>
        </p:nvSpPr>
        <p:spPr/>
        <p:txBody>
          <a:bodyPr/>
          <a:lstStyle/>
          <a:p>
            <a:fld id="{41D5E06E-8463-49C0-8B6A-3B9E03BCC454}" type="slidenum">
              <a:rPr lang="en-GB" smtClean="0"/>
              <a:t>‹#›</a:t>
            </a:fld>
            <a:endParaRPr lang="en-GB"/>
          </a:p>
        </p:txBody>
      </p:sp>
      <p:sp>
        <p:nvSpPr>
          <p:cNvPr id="5" name="Footer Placeholder 4"/>
          <p:cNvSpPr>
            <a:spLocks noGrp="1"/>
          </p:cNvSpPr>
          <p:nvPr>
            <p:ph type="ftr" sz="quarter" idx="13"/>
          </p:nvPr>
        </p:nvSpPr>
        <p:spPr/>
        <p:txBody>
          <a:bodyPr/>
          <a:lstStyle/>
          <a:p>
            <a:r>
              <a:rPr lang="en-GB" smtClean="0"/>
              <a:t>CLASSIFICATION</a:t>
            </a:r>
            <a:endParaRPr lang="en-GB" dirty="0"/>
          </a:p>
        </p:txBody>
      </p:sp>
    </p:spTree>
    <p:extLst>
      <p:ext uri="{BB962C8B-B14F-4D97-AF65-F5344CB8AC3E}">
        <p14:creationId xmlns:p14="http://schemas.microsoft.com/office/powerpoint/2010/main" val="29918992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1"/>
          </p:nvPr>
        </p:nvSpPr>
        <p:spPr/>
        <p:txBody>
          <a:bodyPr/>
          <a:lstStyle/>
          <a:p>
            <a:fld id="{41D5E06E-8463-49C0-8B6A-3B9E03BCC454}" type="slidenum">
              <a:rPr lang="en-GB" smtClean="0"/>
              <a:t>‹#›</a:t>
            </a:fld>
            <a:endParaRPr lang="en-GB"/>
          </a:p>
        </p:txBody>
      </p:sp>
      <p:sp>
        <p:nvSpPr>
          <p:cNvPr id="4" name="Footer Placeholder 3"/>
          <p:cNvSpPr>
            <a:spLocks noGrp="1"/>
          </p:cNvSpPr>
          <p:nvPr>
            <p:ph type="ftr" sz="quarter" idx="12"/>
          </p:nvPr>
        </p:nvSpPr>
        <p:spPr/>
        <p:txBody>
          <a:bodyPr/>
          <a:lstStyle/>
          <a:p>
            <a:r>
              <a:rPr lang="en-GB" smtClean="0"/>
              <a:t>CLASSIFICATION</a:t>
            </a:r>
            <a:endParaRPr lang="en-GB" dirty="0"/>
          </a:p>
        </p:txBody>
      </p:sp>
    </p:spTree>
    <p:extLst>
      <p:ext uri="{BB962C8B-B14F-4D97-AF65-F5344CB8AC3E}">
        <p14:creationId xmlns:p14="http://schemas.microsoft.com/office/powerpoint/2010/main" val="25696621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CLASSIFICATION</a:t>
            </a:r>
            <a:endParaRPr lang="en-GB"/>
          </a:p>
        </p:txBody>
      </p:sp>
      <p:sp>
        <p:nvSpPr>
          <p:cNvPr id="8" name="Picture Placeholder 2"/>
          <p:cNvSpPr>
            <a:spLocks noGrp="1"/>
          </p:cNvSpPr>
          <p:nvPr>
            <p:ph type="pic" idx="1" hasCustomPrompt="1"/>
          </p:nvPr>
        </p:nvSpPr>
        <p:spPr>
          <a:xfrm>
            <a:off x="0" y="758655"/>
            <a:ext cx="9144000" cy="4384843"/>
          </a:xfrm>
        </p:spPr>
        <p:txBody>
          <a:bodyPr rtlCol="0" anchor="t">
            <a:normAutofit/>
          </a:bodyPr>
          <a:lstStyle>
            <a:lvl1pPr marL="0" indent="0" algn="ctr">
              <a:lnSpc>
                <a:spcPct val="150000"/>
              </a:lnSpc>
              <a:spcBef>
                <a:spcPts val="0"/>
              </a:spcBef>
              <a:buNone/>
              <a:defRPr sz="900">
                <a:solidFill>
                  <a:schemeClr val="tx1"/>
                </a:solidFill>
              </a:defRPr>
            </a:lvl1pPr>
            <a:lvl2pPr marL="319789" indent="0">
              <a:buNone/>
              <a:defRPr sz="1950"/>
            </a:lvl2pPr>
            <a:lvl3pPr marL="639579" indent="0">
              <a:buNone/>
              <a:defRPr sz="1650"/>
            </a:lvl3pPr>
            <a:lvl4pPr marL="959368" indent="0">
              <a:buNone/>
              <a:defRPr sz="1425"/>
            </a:lvl4pPr>
            <a:lvl5pPr marL="1279157" indent="0">
              <a:buNone/>
              <a:defRPr sz="1425"/>
            </a:lvl5pPr>
            <a:lvl6pPr marL="1598946" indent="0">
              <a:buNone/>
              <a:defRPr sz="1425"/>
            </a:lvl6pPr>
            <a:lvl7pPr marL="1918734" indent="0">
              <a:buNone/>
              <a:defRPr sz="1425"/>
            </a:lvl7pPr>
            <a:lvl8pPr marL="2238524" indent="0">
              <a:buNone/>
              <a:defRPr sz="1425"/>
            </a:lvl8pPr>
            <a:lvl9pPr marL="2558314" indent="0">
              <a:buNone/>
              <a:defRPr sz="1425"/>
            </a:lvl9pPr>
          </a:lstStyle>
          <a:p>
            <a:pPr lvl="0"/>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Click icon to add picture</a:t>
            </a:r>
            <a:endParaRPr lang="en-GB" noProof="0" dirty="0"/>
          </a:p>
        </p:txBody>
      </p:sp>
      <p:sp>
        <p:nvSpPr>
          <p:cNvPr id="13" name="Text Placeholder 12"/>
          <p:cNvSpPr>
            <a:spLocks noGrp="1"/>
          </p:cNvSpPr>
          <p:nvPr>
            <p:ph type="body" sz="quarter" idx="20" hasCustomPrompt="1"/>
          </p:nvPr>
        </p:nvSpPr>
        <p:spPr>
          <a:xfrm>
            <a:off x="251177" y="4396588"/>
            <a:ext cx="3384551" cy="193899"/>
          </a:xfrm>
        </p:spPr>
        <p:txBody>
          <a:bodyPr lIns="0" tIns="0" rIns="0" bIns="0" anchor="b" anchorCtr="0">
            <a:spAutoFit/>
          </a:bodyPr>
          <a:lstStyle>
            <a:lvl1pPr marL="162000" indent="-162000">
              <a:spcBef>
                <a:spcPts val="0"/>
              </a:spcBef>
              <a:buClr>
                <a:srgbClr val="C00000"/>
              </a:buClr>
              <a:buFont typeface="Wingdings" panose="05000000000000000000" pitchFamily="2" charset="2"/>
              <a:buChar char="§"/>
              <a:defRPr sz="1400">
                <a:solidFill>
                  <a:schemeClr val="tx1"/>
                </a:solidFill>
              </a:defRPr>
            </a:lvl1pPr>
          </a:lstStyle>
          <a:p>
            <a:pPr lvl="0"/>
            <a:r>
              <a:rPr lang="en-US" dirty="0" smtClean="0"/>
              <a:t>Enter picture caption here</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4" name="Slide Number Placeholder 3"/>
          <p:cNvSpPr>
            <a:spLocks noGrp="1"/>
          </p:cNvSpPr>
          <p:nvPr>
            <p:ph type="sldNum" sz="quarter" idx="21"/>
          </p:nvPr>
        </p:nvSpPr>
        <p:spPr/>
        <p:txBody>
          <a:bodyPr/>
          <a:lstStyle/>
          <a:p>
            <a:fld id="{41D5E06E-8463-49C0-8B6A-3B9E03BCC454}" type="slidenum">
              <a:rPr lang="en-GB" smtClean="0"/>
              <a:t>‹#›</a:t>
            </a:fld>
            <a:endParaRPr lang="en-GB"/>
          </a:p>
        </p:txBody>
      </p:sp>
    </p:spTree>
    <p:extLst>
      <p:ext uri="{BB962C8B-B14F-4D97-AF65-F5344CB8AC3E}">
        <p14:creationId xmlns:p14="http://schemas.microsoft.com/office/powerpoint/2010/main" val="19219693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ad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CLASSIFICATION</a:t>
            </a:r>
            <a:endParaRPr lang="en-GB" dirty="0"/>
          </a:p>
        </p:txBody>
      </p:sp>
      <p:sp>
        <p:nvSpPr>
          <p:cNvPr id="8" name="Content Placeholder 8"/>
          <p:cNvSpPr>
            <a:spLocks noGrp="1"/>
          </p:cNvSpPr>
          <p:nvPr>
            <p:ph sz="quarter" idx="11"/>
          </p:nvPr>
        </p:nvSpPr>
        <p:spPr>
          <a:xfrm>
            <a:off x="251520" y="1117160"/>
            <a:ext cx="4320480" cy="1620000"/>
          </a:xfrm>
          <a:noFill/>
          <a:ln w="9525">
            <a:noFill/>
            <a:miter lim="800000"/>
            <a:headEnd/>
            <a:tailEnd/>
          </a:ln>
        </p:spPr>
        <p:txBody>
          <a:bodyPr vert="horz" wrap="square" lIns="85278" tIns="42639" rIns="85278" bIns="42639" numCol="1" anchor="t" anchorCtr="0" compatLnSpc="1">
            <a:prstTxWarp prst="textNoShape">
              <a:avLst/>
            </a:prstTxWarp>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2"/>
          </p:nvPr>
        </p:nvSpPr>
        <p:spPr>
          <a:xfrm>
            <a:off x="4573523" y="1117160"/>
            <a:ext cx="4320480" cy="1620000"/>
          </a:xfrm>
          <a:noFill/>
          <a:ln w="9525">
            <a:noFill/>
            <a:miter lim="800000"/>
            <a:headEnd/>
            <a:tailEnd/>
          </a:ln>
        </p:spPr>
        <p:txBody>
          <a:bodyPr vert="horz" wrap="square" lIns="85278" tIns="42639" rIns="85278" bIns="42639" numCol="1" anchor="t" anchorCtr="0" compatLnSpc="1">
            <a:prstTxWarp prst="textNoShape">
              <a:avLst/>
            </a:prstTxWarp>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8"/>
          <p:cNvSpPr>
            <a:spLocks noGrp="1"/>
          </p:cNvSpPr>
          <p:nvPr>
            <p:ph sz="quarter" idx="13"/>
          </p:nvPr>
        </p:nvSpPr>
        <p:spPr>
          <a:xfrm>
            <a:off x="4573523" y="2740208"/>
            <a:ext cx="4320480" cy="1620000"/>
          </a:xfrm>
          <a:noFill/>
          <a:ln w="9525">
            <a:noFill/>
            <a:miter lim="800000"/>
            <a:headEnd/>
            <a:tailEnd/>
          </a:ln>
        </p:spPr>
        <p:txBody>
          <a:bodyPr vert="horz" wrap="square" lIns="85278" tIns="42639" rIns="85278" bIns="42639" numCol="1" anchor="t" anchorCtr="0" compatLnSpc="1">
            <a:prstTxWarp prst="textNoShape">
              <a:avLst/>
            </a:prstTxWarp>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Content Placeholder 8"/>
          <p:cNvSpPr>
            <a:spLocks noGrp="1"/>
          </p:cNvSpPr>
          <p:nvPr>
            <p:ph sz="quarter" idx="14"/>
          </p:nvPr>
        </p:nvSpPr>
        <p:spPr>
          <a:xfrm>
            <a:off x="251520" y="2740208"/>
            <a:ext cx="4320480" cy="1620000"/>
          </a:xfrm>
          <a:noFill/>
          <a:ln w="9525">
            <a:noFill/>
            <a:miter lim="800000"/>
            <a:headEnd/>
            <a:tailEnd/>
          </a:ln>
        </p:spPr>
        <p:txBody>
          <a:bodyPr vert="horz" wrap="square" lIns="85278" tIns="42639" rIns="85278" bIns="42639" numCol="1" anchor="t" anchorCtr="0" compatLnSpc="1">
            <a:prstTxWarp prst="textNoShape">
              <a:avLst/>
            </a:prstTxWarp>
            <a:normAutofit/>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 name="Title 1"/>
          <p:cNvSpPr>
            <a:spLocks noGrp="1"/>
          </p:cNvSpPr>
          <p:nvPr>
            <p:ph type="title"/>
          </p:nvPr>
        </p:nvSpPr>
        <p:spPr/>
        <p:txBody>
          <a:bodyPr/>
          <a:lstStyle/>
          <a:p>
            <a:r>
              <a:rPr lang="en-US" smtClean="0"/>
              <a:t>Click to edit Master title style</a:t>
            </a:r>
            <a:endParaRPr lang="en-GB" dirty="0"/>
          </a:p>
        </p:txBody>
      </p:sp>
      <p:sp>
        <p:nvSpPr>
          <p:cNvPr id="4" name="Slide Number Placeholder 3"/>
          <p:cNvSpPr>
            <a:spLocks noGrp="1"/>
          </p:cNvSpPr>
          <p:nvPr>
            <p:ph type="sldNum" sz="quarter" idx="15"/>
          </p:nvPr>
        </p:nvSpPr>
        <p:spPr/>
        <p:txBody>
          <a:bodyPr/>
          <a:lstStyle/>
          <a:p>
            <a:fld id="{41D5E06E-8463-49C0-8B6A-3B9E03BCC454}" type="slidenum">
              <a:rPr lang="en-GB" smtClean="0"/>
              <a:t>‹#›</a:t>
            </a:fld>
            <a:endParaRPr lang="en-GB"/>
          </a:p>
        </p:txBody>
      </p:sp>
    </p:spTree>
    <p:extLst>
      <p:ext uri="{BB962C8B-B14F-4D97-AF65-F5344CB8AC3E}">
        <p14:creationId xmlns:p14="http://schemas.microsoft.com/office/powerpoint/2010/main" val="6818491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age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CLASSIFICATION</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4" name="Slide Number Placeholder 3"/>
          <p:cNvSpPr>
            <a:spLocks noGrp="1"/>
          </p:cNvSpPr>
          <p:nvPr>
            <p:ph type="sldNum" sz="quarter" idx="11"/>
          </p:nvPr>
        </p:nvSpPr>
        <p:spPr/>
        <p:txBody>
          <a:bodyPr/>
          <a:lstStyle/>
          <a:p>
            <a:fld id="{41D5E06E-8463-49C0-8B6A-3B9E03BCC454}" type="slidenum">
              <a:rPr lang="en-GB" smtClean="0"/>
              <a:t>‹#›</a:t>
            </a:fld>
            <a:endParaRPr lang="en-GB"/>
          </a:p>
        </p:txBody>
      </p:sp>
    </p:spTree>
    <p:extLst>
      <p:ext uri="{BB962C8B-B14F-4D97-AF65-F5344CB8AC3E}">
        <p14:creationId xmlns:p14="http://schemas.microsoft.com/office/powerpoint/2010/main" val="42948513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1" y="1370015"/>
            <a:ext cx="7886700" cy="2857921"/>
          </a:xfrm>
          <a:prstGeom prst="rect">
            <a:avLst/>
          </a:prstGeom>
          <a:noFill/>
          <a:ln w="9525">
            <a:noFill/>
            <a:miter lim="800000"/>
            <a:headEnd/>
            <a:tailEnd/>
          </a:ln>
        </p:spPr>
        <p:txBody>
          <a:bodyPr vert="horz" wrap="square" lIns="85278" tIns="42639" rIns="85278" bIns="42639" numCol="1" anchor="t" anchorCtr="0" compatLnSpc="1">
            <a:prstTxWarp prst="textNoShape">
              <a:avLst/>
            </a:prstTxWarp>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descr="Text Box containing the classification of the presentation" title="Classification"/>
          <p:cNvSpPr>
            <a:spLocks noGrp="1"/>
          </p:cNvSpPr>
          <p:nvPr>
            <p:ph type="ftr" sz="quarter" idx="3"/>
          </p:nvPr>
        </p:nvSpPr>
        <p:spPr>
          <a:xfrm>
            <a:off x="1403649" y="4601371"/>
            <a:ext cx="7478588" cy="274637"/>
          </a:xfrm>
          <a:prstGeom prst="rect">
            <a:avLst/>
          </a:prstGeom>
        </p:spPr>
        <p:txBody>
          <a:bodyPr vert="horz" wrap="square" lIns="91440" tIns="45720" rIns="36000" bIns="45720" rtlCol="0" anchor="ctr">
            <a:normAutofit/>
          </a:bodyPr>
          <a:lstStyle>
            <a:lvl1pPr algn="r">
              <a:defRPr sz="1200" b="1">
                <a:solidFill>
                  <a:schemeClr val="tx1">
                    <a:tint val="75000"/>
                  </a:schemeClr>
                </a:solidFill>
              </a:defRPr>
            </a:lvl1pPr>
          </a:lstStyle>
          <a:p>
            <a:r>
              <a:rPr lang="en-GB" smtClean="0"/>
              <a:t>CLASSIFICATION</a:t>
            </a:r>
            <a:endParaRPr lang="en-GB" dirty="0"/>
          </a:p>
        </p:txBody>
      </p:sp>
      <p:sp>
        <p:nvSpPr>
          <p:cNvPr id="9" name="Rectangle 8"/>
          <p:cNvSpPr/>
          <p:nvPr userDrawn="1"/>
        </p:nvSpPr>
        <p:spPr bwMode="hidden">
          <a:xfrm>
            <a:off x="0" y="-672"/>
            <a:ext cx="9144000" cy="755175"/>
          </a:xfrm>
          <a:prstGeom prst="rect">
            <a:avLst/>
          </a:prstGeom>
          <a:solidFill>
            <a:srgbClr val="13022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normAutofit/>
          </a:bodyPr>
          <a:lstStyle/>
          <a:p>
            <a:pPr algn="ctr"/>
            <a:endParaRPr lang="en-GB" sz="1275"/>
          </a:p>
        </p:txBody>
      </p:sp>
      <p:pic>
        <p:nvPicPr>
          <p:cNvPr id="10" name="Picture 3"/>
          <p:cNvPicPr>
            <a:picLocks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black">
          <a:xfrm>
            <a:off x="7308305" y="246113"/>
            <a:ext cx="1587841" cy="28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Placeholder 3"/>
          <p:cNvSpPr>
            <a:spLocks noGrp="1"/>
          </p:cNvSpPr>
          <p:nvPr userDrawn="1">
            <p:ph type="title"/>
          </p:nvPr>
        </p:nvSpPr>
        <p:spPr bwMode="black">
          <a:xfrm>
            <a:off x="36256" y="50535"/>
            <a:ext cx="6840000" cy="649007"/>
          </a:xfrm>
          <a:prstGeom prst="rect">
            <a:avLst/>
          </a:prstGeom>
          <a:ln>
            <a:noFill/>
          </a:ln>
        </p:spPr>
        <p:txBody>
          <a:bodyPr vert="horz" lIns="360000" tIns="45720" rIns="91440" bIns="45720" rtlCol="0" anchor="ctr">
            <a:normAutofit/>
          </a:bodyPr>
          <a:lstStyle/>
          <a:p>
            <a:r>
              <a:rPr lang="en-US" smtClean="0"/>
              <a:t>Click to edit Master title style</a:t>
            </a:r>
            <a:endParaRPr lang="en-GB" dirty="0"/>
          </a:p>
        </p:txBody>
      </p:sp>
      <p:sp>
        <p:nvSpPr>
          <p:cNvPr id="2" name="Slide Number Placeholder 1"/>
          <p:cNvSpPr>
            <a:spLocks noGrp="1"/>
          </p:cNvSpPr>
          <p:nvPr>
            <p:ph type="sldNum" sz="quarter" idx="4"/>
          </p:nvPr>
        </p:nvSpPr>
        <p:spPr>
          <a:xfrm>
            <a:off x="6821710" y="4375018"/>
            <a:ext cx="2057400" cy="211757"/>
          </a:xfrm>
          <a:prstGeom prst="rect">
            <a:avLst/>
          </a:prstGeom>
        </p:spPr>
        <p:txBody>
          <a:bodyPr vert="horz" lIns="91440" tIns="45720" rIns="91440" bIns="45720" rtlCol="0" anchor="ctr"/>
          <a:lstStyle>
            <a:lvl1pPr algn="r">
              <a:defRPr sz="1200">
                <a:solidFill>
                  <a:schemeClr val="tx1">
                    <a:tint val="75000"/>
                  </a:schemeClr>
                </a:solidFill>
              </a:defRPr>
            </a:lvl1pPr>
          </a:lstStyle>
          <a:p>
            <a:fld id="{41D5E06E-8463-49C0-8B6A-3B9E03BCC454}" type="slidenum">
              <a:rPr lang="en-GB" smtClean="0"/>
              <a:t>‹#›</a:t>
            </a:fld>
            <a:endParaRPr lang="en-GB"/>
          </a:p>
        </p:txBody>
      </p:sp>
    </p:spTree>
    <p:extLst>
      <p:ext uri="{BB962C8B-B14F-4D97-AF65-F5344CB8AC3E}">
        <p14:creationId xmlns:p14="http://schemas.microsoft.com/office/powerpoint/2010/main" val="789725373"/>
      </p:ext>
    </p:extLst>
  </p:cSld>
  <p:clrMap bg1="lt1" tx1="dk1" bg2="lt2" tx2="dk2" accent1="accent1" accent2="accent2" accent3="accent3" accent4="accent4" accent5="accent5" accent6="accent6" hlink="hlink" folHlink="folHlink"/>
  <p:sldLayoutIdLst>
    <p:sldLayoutId id="2147483718" r:id="rId1"/>
    <p:sldLayoutId id="2147483711" r:id="rId2"/>
    <p:sldLayoutId id="2147483699" r:id="rId3"/>
    <p:sldLayoutId id="2147483701" r:id="rId4"/>
    <p:sldLayoutId id="2147483706" r:id="rId5"/>
    <p:sldLayoutId id="2147483703" r:id="rId6"/>
    <p:sldLayoutId id="2147483710" r:id="rId7"/>
    <p:sldLayoutId id="2147483720" r:id="rId8"/>
    <p:sldLayoutId id="2147483719" r:id="rId9"/>
    <p:sldLayoutId id="2147483715" r:id="rId10"/>
    <p:sldLayoutId id="2147483716" r:id="rId11"/>
    <p:sldLayoutId id="2147483717" r:id="rId12"/>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lang="en-GB" sz="2000" kern="1200" dirty="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110000"/>
        <a:buFont typeface="Wingdings" panose="05000000000000000000" pitchFamily="2" charset="2"/>
        <a:buChar char="§"/>
        <a:defRPr lang="en-US" sz="2000" kern="1200" smtClean="0">
          <a:solidFill>
            <a:schemeClr val="tx1"/>
          </a:solidFill>
          <a:latin typeface="Arial" pitchFamily="34" charset="0"/>
          <a:ea typeface="+mn-ea"/>
          <a:cs typeface="Arial" pitchFamily="34" charset="0"/>
        </a:defRPr>
      </a:lvl1pPr>
      <a:lvl2pPr marL="534386" indent="-214313" algn="l" defTabSz="685800" rtl="0" eaLnBrk="1" latinLnBrk="0" hangingPunct="1">
        <a:lnSpc>
          <a:spcPct val="90000"/>
        </a:lnSpc>
        <a:spcBef>
          <a:spcPts val="375"/>
        </a:spcBef>
        <a:buClr>
          <a:schemeClr val="accent1"/>
        </a:buClr>
        <a:buSzPct val="110000"/>
        <a:buFont typeface="Arial" panose="020B0604020202020204" pitchFamily="34" charset="0"/>
        <a:buChar char="–"/>
        <a:defRPr lang="en-US" sz="1800" kern="1200" smtClean="0">
          <a:solidFill>
            <a:schemeClr val="tx1"/>
          </a:solidFill>
          <a:latin typeface="Arial" pitchFamily="34" charset="0"/>
          <a:ea typeface="+mn-ea"/>
          <a:cs typeface="Arial" pitchFamily="34" charset="0"/>
        </a:defRPr>
      </a:lvl2pPr>
      <a:lvl3pPr marL="857250" indent="-171450" algn="l" defTabSz="685800" rtl="0" eaLnBrk="1" latinLnBrk="0" hangingPunct="1">
        <a:lnSpc>
          <a:spcPct val="90000"/>
        </a:lnSpc>
        <a:spcBef>
          <a:spcPts val="375"/>
        </a:spcBef>
        <a:buClr>
          <a:schemeClr val="accent1"/>
        </a:buClr>
        <a:buSzPct val="110000"/>
        <a:buFont typeface="Arial" panose="020B0604020202020204" pitchFamily="34" charset="0"/>
        <a:buChar char="•"/>
        <a:defRPr lang="en-US" sz="1800" kern="1200" smtClean="0">
          <a:solidFill>
            <a:schemeClr val="tx1"/>
          </a:solidFill>
          <a:latin typeface="Arial" pitchFamily="34" charset="0"/>
          <a:ea typeface="+mn-ea"/>
          <a:cs typeface="Arial" pitchFamily="34" charset="0"/>
        </a:defRPr>
      </a:lvl3pPr>
      <a:lvl4pPr marL="1200150" indent="-171450" algn="l" defTabSz="685800" rtl="0" eaLnBrk="1" latinLnBrk="0" hangingPunct="1">
        <a:lnSpc>
          <a:spcPct val="90000"/>
        </a:lnSpc>
        <a:spcBef>
          <a:spcPts val="375"/>
        </a:spcBef>
        <a:buClr>
          <a:schemeClr val="accent1"/>
        </a:buClr>
        <a:buSzPct val="110000"/>
        <a:buFont typeface="Arial" panose="020B0604020202020204" pitchFamily="34" charset="0"/>
        <a:buChar char="–"/>
        <a:defRPr lang="en-US" sz="1400" kern="1200" smtClean="0">
          <a:solidFill>
            <a:schemeClr val="tx1"/>
          </a:solidFill>
          <a:latin typeface="Arial" pitchFamily="34" charset="0"/>
          <a:ea typeface="+mn-ea"/>
          <a:cs typeface="Arial" pitchFamily="34" charset="0"/>
        </a:defRPr>
      </a:lvl4pPr>
      <a:lvl5pPr marL="1543050" indent="-171450" algn="l" defTabSz="685800" rtl="0" eaLnBrk="1" latinLnBrk="0" hangingPunct="1">
        <a:lnSpc>
          <a:spcPct val="90000"/>
        </a:lnSpc>
        <a:spcBef>
          <a:spcPts val="375"/>
        </a:spcBef>
        <a:buClr>
          <a:schemeClr val="accent1"/>
        </a:buClr>
        <a:buSzPct val="110000"/>
        <a:buFont typeface="Arial" panose="020B0604020202020204" pitchFamily="34" charset="0"/>
        <a:buChar char="»"/>
        <a:defRPr lang="en-GB" sz="1100" kern="1200">
          <a:solidFill>
            <a:schemeClr val="tx1"/>
          </a:solidFill>
          <a:latin typeface="Arial" pitchFamily="34" charset="0"/>
          <a:ea typeface="+mn-ea"/>
          <a:cs typeface="Arial"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3967" y="2931790"/>
            <a:ext cx="9144000" cy="1152128"/>
          </a:xfrm>
        </p:spPr>
        <p:txBody>
          <a:bodyPr>
            <a:normAutofit fontScale="85000" lnSpcReduction="20000"/>
          </a:bodyPr>
          <a:lstStyle/>
          <a:p>
            <a:r>
              <a:rPr lang="en-GB" dirty="0" smtClean="0"/>
              <a:t>Elizabeth Burn</a:t>
            </a:r>
          </a:p>
          <a:p>
            <a:r>
              <a:rPr lang="en-GB" dirty="0" smtClean="0"/>
              <a:t>Joint Analysis and Decision Support Group, Dstl</a:t>
            </a:r>
          </a:p>
          <a:p>
            <a:endParaRPr lang="en-GB" dirty="0" smtClean="0"/>
          </a:p>
          <a:p>
            <a:r>
              <a:rPr lang="en-GB" dirty="0" smtClean="0"/>
              <a:t>40 ISMOR, July 2023</a:t>
            </a:r>
          </a:p>
          <a:p>
            <a:r>
              <a:rPr lang="en-GB" sz="1200" dirty="0"/>
              <a:t>DSTL/PUB150918</a:t>
            </a:r>
          </a:p>
        </p:txBody>
      </p:sp>
      <p:sp>
        <p:nvSpPr>
          <p:cNvPr id="6" name="Title 5"/>
          <p:cNvSpPr>
            <a:spLocks noGrp="1"/>
          </p:cNvSpPr>
          <p:nvPr>
            <p:ph type="title"/>
          </p:nvPr>
        </p:nvSpPr>
        <p:spPr/>
        <p:txBody>
          <a:bodyPr/>
          <a:lstStyle/>
          <a:p>
            <a:r>
              <a:rPr lang="en-GB" dirty="0" smtClean="0"/>
              <a:t>Finding Space to Play in </a:t>
            </a:r>
            <a:r>
              <a:rPr lang="en-GB" dirty="0" err="1" smtClean="0"/>
              <a:t>Wargames</a:t>
            </a:r>
            <a:endParaRPr lang="en-GB" dirty="0"/>
          </a:p>
        </p:txBody>
      </p:sp>
      <p:sp>
        <p:nvSpPr>
          <p:cNvPr id="3" name="Footer Placeholder 2"/>
          <p:cNvSpPr>
            <a:spLocks noGrp="1"/>
          </p:cNvSpPr>
          <p:nvPr>
            <p:ph type="ftr" sz="quarter" idx="10"/>
          </p:nvPr>
        </p:nvSpPr>
        <p:spPr/>
        <p:txBody>
          <a:bodyPr/>
          <a:lstStyle/>
          <a:p>
            <a:r>
              <a:rPr lang="en-GB" dirty="0" smtClean="0"/>
              <a:t>UK OFFICIAL</a:t>
            </a:r>
            <a:endParaRPr lang="en-GB" dirty="0"/>
          </a:p>
        </p:txBody>
      </p:sp>
      <p:sp>
        <p:nvSpPr>
          <p:cNvPr id="4" name="Date Placeholder 3"/>
          <p:cNvSpPr>
            <a:spLocks noGrp="1"/>
          </p:cNvSpPr>
          <p:nvPr>
            <p:ph type="dt" sz="half" idx="2"/>
          </p:nvPr>
        </p:nvSpPr>
        <p:spPr/>
        <p:txBody>
          <a:bodyPr/>
          <a:lstStyle/>
          <a:p>
            <a:pPr algn="r"/>
            <a:r>
              <a:rPr lang="en-GB" dirty="0" smtClean="0"/>
              <a:t>05/07/2023  </a:t>
            </a:r>
            <a:r>
              <a:rPr lang="en-GB" dirty="0" smtClean="0">
                <a:solidFill>
                  <a:srgbClr val="CE2256"/>
                </a:solidFill>
              </a:rPr>
              <a:t>/  </a:t>
            </a:r>
            <a:r>
              <a:rPr lang="en-GB" dirty="0" smtClean="0"/>
              <a:t>© Crown copyright  2023  Dstl</a:t>
            </a:r>
            <a:endParaRPr lang="en-GB" dirty="0"/>
          </a:p>
        </p:txBody>
      </p:sp>
    </p:spTree>
    <p:extLst>
      <p:ext uri="{BB962C8B-B14F-4D97-AF65-F5344CB8AC3E}">
        <p14:creationId xmlns:p14="http://schemas.microsoft.com/office/powerpoint/2010/main" val="25290000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Introduction</a:t>
            </a:r>
            <a:endParaRPr lang="en-GB" dirty="0"/>
          </a:p>
        </p:txBody>
      </p:sp>
      <p:sp>
        <p:nvSpPr>
          <p:cNvPr id="5" name="Footer Placeholder 4"/>
          <p:cNvSpPr>
            <a:spLocks noGrp="1"/>
          </p:cNvSpPr>
          <p:nvPr>
            <p:ph type="ftr" sz="quarter" idx="12"/>
          </p:nvPr>
        </p:nvSpPr>
        <p:spPr/>
        <p:txBody>
          <a:bodyPr/>
          <a:lstStyle/>
          <a:p>
            <a:r>
              <a:rPr lang="en-GB" dirty="0" smtClean="0"/>
              <a:t>UK OFFICIAL</a:t>
            </a:r>
            <a:endParaRPr lang="en-GB" dirty="0"/>
          </a:p>
        </p:txBody>
      </p:sp>
      <p:sp>
        <p:nvSpPr>
          <p:cNvPr id="6" name="Rounded Rectangle 5"/>
          <p:cNvSpPr/>
          <p:nvPr/>
        </p:nvSpPr>
        <p:spPr>
          <a:xfrm>
            <a:off x="2672659" y="2153135"/>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Why does Space OA matter to decision makers?</a:t>
            </a:r>
          </a:p>
          <a:p>
            <a:pPr algn="ctr"/>
            <a:r>
              <a:rPr lang="en-GB" dirty="0" smtClean="0"/>
              <a:t>2015- 2023</a:t>
            </a:r>
            <a:endParaRPr lang="en-GB" dirty="0"/>
          </a:p>
        </p:txBody>
      </p:sp>
      <p:sp>
        <p:nvSpPr>
          <p:cNvPr id="7" name="Rounded Rectangle 6"/>
          <p:cNvSpPr/>
          <p:nvPr/>
        </p:nvSpPr>
        <p:spPr>
          <a:xfrm>
            <a:off x="2672659" y="3417787"/>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Wargaming as an OA tool</a:t>
            </a:r>
            <a:endParaRPr lang="en-GB" dirty="0"/>
          </a:p>
        </p:txBody>
      </p:sp>
      <p:sp>
        <p:nvSpPr>
          <p:cNvPr id="8" name="Rounded Rectangle 7"/>
          <p:cNvSpPr/>
          <p:nvPr/>
        </p:nvSpPr>
        <p:spPr>
          <a:xfrm>
            <a:off x="2672659" y="897657"/>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Space Domain</a:t>
            </a:r>
            <a:endParaRPr lang="en-GB" dirty="0"/>
          </a:p>
        </p:txBody>
      </p:sp>
      <p:sp>
        <p:nvSpPr>
          <p:cNvPr id="2" name="Rounded Rectangle 1"/>
          <p:cNvSpPr/>
          <p:nvPr/>
        </p:nvSpPr>
        <p:spPr>
          <a:xfrm>
            <a:off x="2672659" y="904869"/>
            <a:ext cx="3600400" cy="936104"/>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2672659" y="3408613"/>
            <a:ext cx="3600400" cy="936104"/>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3575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p:cNvSpPr/>
          <p:nvPr/>
        </p:nvSpPr>
        <p:spPr>
          <a:xfrm flipV="1">
            <a:off x="251520" y="1491629"/>
            <a:ext cx="8518854" cy="2765739"/>
          </a:xfrm>
          <a:prstGeom prst="triangle">
            <a:avLst/>
          </a:prstGeom>
          <a:gradFill flip="none" rotWithShape="1">
            <a:gsLst>
              <a:gs pos="0">
                <a:schemeClr val="accent1">
                  <a:lumMod val="5000"/>
                  <a:lumOff val="95000"/>
                  <a:alpha val="19000"/>
                </a:schemeClr>
              </a:gs>
              <a:gs pos="100000">
                <a:srgbClr val="FFC000">
                  <a:alpha val="6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r>
              <a:rPr lang="en-GB" dirty="0"/>
              <a:t>Space </a:t>
            </a:r>
            <a:r>
              <a:rPr lang="en-GB" dirty="0" smtClean="0"/>
              <a:t>OR Timeline - Origin</a:t>
            </a:r>
            <a:endParaRPr lang="en-GB" dirty="0"/>
          </a:p>
        </p:txBody>
      </p:sp>
      <p:sp>
        <p:nvSpPr>
          <p:cNvPr id="5" name="Footer Placeholder 4"/>
          <p:cNvSpPr>
            <a:spLocks noGrp="1"/>
          </p:cNvSpPr>
          <p:nvPr>
            <p:ph type="ftr" sz="quarter" idx="12"/>
          </p:nvPr>
        </p:nvSpPr>
        <p:spPr>
          <a:xfrm>
            <a:off x="7236295" y="4817393"/>
            <a:ext cx="1645941" cy="274637"/>
          </a:xfrm>
        </p:spPr>
        <p:txBody>
          <a:bodyPr/>
          <a:lstStyle/>
          <a:p>
            <a:r>
              <a:rPr lang="en-GB" dirty="0" smtClean="0"/>
              <a:t>UK OFFICIAL</a:t>
            </a:r>
            <a:endParaRPr lang="en-GB" dirty="0"/>
          </a:p>
        </p:txBody>
      </p:sp>
      <p:sp>
        <p:nvSpPr>
          <p:cNvPr id="6" name="Right Arrow 5"/>
          <p:cNvSpPr/>
          <p:nvPr/>
        </p:nvSpPr>
        <p:spPr>
          <a:xfrm>
            <a:off x="251520" y="843558"/>
            <a:ext cx="8712968" cy="504056"/>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 name="TextBox 7"/>
          <p:cNvSpPr txBox="1"/>
          <p:nvPr/>
        </p:nvSpPr>
        <p:spPr>
          <a:xfrm>
            <a:off x="251520" y="1632456"/>
            <a:ext cx="4248472" cy="1281542"/>
          </a:xfrm>
          <a:prstGeom prst="rect">
            <a:avLst/>
          </a:prstGeom>
          <a:solidFill>
            <a:schemeClr val="accent6">
              <a:lumMod val="40000"/>
              <a:lumOff val="60000"/>
            </a:schemeClr>
          </a:solidFill>
        </p:spPr>
        <p:txBody>
          <a:bodyPr wrap="square" rtlCol="0">
            <a:noAutofit/>
          </a:bodyPr>
          <a:lstStyle/>
          <a:p>
            <a:pPr>
              <a:buClr>
                <a:schemeClr val="accent1"/>
              </a:buClr>
              <a:buSzPct val="110000"/>
            </a:pPr>
            <a:endParaRPr lang="en-GB" sz="1200" dirty="0" smtClean="0"/>
          </a:p>
        </p:txBody>
      </p:sp>
      <p:sp>
        <p:nvSpPr>
          <p:cNvPr id="9" name="TextBox 8"/>
          <p:cNvSpPr txBox="1"/>
          <p:nvPr/>
        </p:nvSpPr>
        <p:spPr>
          <a:xfrm>
            <a:off x="4716016" y="1645046"/>
            <a:ext cx="4166220" cy="1266168"/>
          </a:xfrm>
          <a:prstGeom prst="rect">
            <a:avLst/>
          </a:prstGeom>
          <a:solidFill>
            <a:schemeClr val="accent6">
              <a:lumMod val="40000"/>
              <a:lumOff val="60000"/>
            </a:schemeClr>
          </a:solidFill>
        </p:spPr>
        <p:txBody>
          <a:bodyPr wrap="square" rtlCol="0">
            <a:noAutofit/>
          </a:bodyPr>
          <a:lstStyle/>
          <a:p>
            <a:pPr>
              <a:buClr>
                <a:schemeClr val="accent1"/>
              </a:buClr>
              <a:buSzPct val="110000"/>
            </a:pPr>
            <a:endParaRPr lang="en-GB" sz="1200" dirty="0" smtClean="0"/>
          </a:p>
        </p:txBody>
      </p:sp>
      <p:sp>
        <p:nvSpPr>
          <p:cNvPr id="11" name="Rectangle 10"/>
          <p:cNvSpPr/>
          <p:nvPr/>
        </p:nvSpPr>
        <p:spPr>
          <a:xfrm>
            <a:off x="241688" y="3120739"/>
            <a:ext cx="8630716" cy="867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accent1">
                  <a:lumMod val="50000"/>
                </a:schemeClr>
              </a:solidFill>
            </a:endParaRPr>
          </a:p>
        </p:txBody>
      </p:sp>
      <p:grpSp>
        <p:nvGrpSpPr>
          <p:cNvPr id="2" name="Group 1"/>
          <p:cNvGrpSpPr/>
          <p:nvPr/>
        </p:nvGrpSpPr>
        <p:grpSpPr>
          <a:xfrm>
            <a:off x="323528" y="843558"/>
            <a:ext cx="1152128" cy="465884"/>
            <a:chOff x="323528" y="843558"/>
            <a:chExt cx="1152128" cy="465884"/>
          </a:xfrm>
        </p:grpSpPr>
        <p:sp>
          <p:nvSpPr>
            <p:cNvPr id="12" name="Rounded Rectangle 11"/>
            <p:cNvSpPr/>
            <p:nvPr/>
          </p:nvSpPr>
          <p:spPr>
            <a:xfrm>
              <a:off x="755576" y="877394"/>
              <a:ext cx="720080" cy="43204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CE2256"/>
                  </a:solidFill>
                </a:rPr>
                <a:t>2015</a:t>
              </a:r>
              <a:endParaRPr lang="en-GB" sz="1200" b="1" dirty="0">
                <a:solidFill>
                  <a:srgbClr val="CE2256"/>
                </a:solidFill>
              </a:endParaRPr>
            </a:p>
          </p:txBody>
        </p:sp>
        <p:sp>
          <p:nvSpPr>
            <p:cNvPr id="13" name="Isosceles Triangle 12"/>
            <p:cNvSpPr/>
            <p:nvPr/>
          </p:nvSpPr>
          <p:spPr>
            <a:xfrm rot="5400000">
              <a:off x="452794" y="1006660"/>
              <a:ext cx="461548" cy="14401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CE2256"/>
                </a:solidFill>
              </a:endParaRPr>
            </a:p>
          </p:txBody>
        </p:sp>
        <p:sp>
          <p:nvSpPr>
            <p:cNvPr id="14" name="Isosceles Triangle 13"/>
            <p:cNvSpPr/>
            <p:nvPr/>
          </p:nvSpPr>
          <p:spPr>
            <a:xfrm rot="5400000">
              <a:off x="308778" y="1002324"/>
              <a:ext cx="461548" cy="14401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CE2256"/>
                </a:solidFill>
              </a:endParaRPr>
            </a:p>
          </p:txBody>
        </p:sp>
        <p:sp>
          <p:nvSpPr>
            <p:cNvPr id="15" name="Isosceles Triangle 14"/>
            <p:cNvSpPr/>
            <p:nvPr/>
          </p:nvSpPr>
          <p:spPr>
            <a:xfrm rot="5400000">
              <a:off x="164762" y="1002324"/>
              <a:ext cx="461548" cy="144016"/>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CE2256"/>
                </a:solidFill>
              </a:endParaRPr>
            </a:p>
          </p:txBody>
        </p:sp>
      </p:grpSp>
      <p:sp>
        <p:nvSpPr>
          <p:cNvPr id="16" name="Rectangle 15"/>
          <p:cNvSpPr/>
          <p:nvPr/>
        </p:nvSpPr>
        <p:spPr>
          <a:xfrm>
            <a:off x="251520" y="4285792"/>
            <a:ext cx="8630716" cy="39311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rgbClr val="005C7E"/>
                </a:solidFill>
              </a:rPr>
              <a:t>DST identified need to complement continuing Space S&amp;T dev activity with OR to provide that </a:t>
            </a:r>
            <a:r>
              <a:rPr lang="en-GB" sz="1400" i="1" dirty="0" smtClean="0">
                <a:solidFill>
                  <a:srgbClr val="005C7E"/>
                </a:solidFill>
              </a:rPr>
              <a:t>evidence</a:t>
            </a:r>
            <a:endParaRPr lang="en-GB" sz="1400" i="1" dirty="0">
              <a:solidFill>
                <a:srgbClr val="005C7E"/>
              </a:solidFill>
            </a:endParaRPr>
          </a:p>
        </p:txBody>
      </p:sp>
      <p:sp>
        <p:nvSpPr>
          <p:cNvPr id="20" name="TextBox 19"/>
          <p:cNvSpPr txBox="1"/>
          <p:nvPr/>
        </p:nvSpPr>
        <p:spPr>
          <a:xfrm>
            <a:off x="7205141" y="2758817"/>
            <a:ext cx="184731" cy="184666"/>
          </a:xfrm>
          <a:prstGeom prst="rect">
            <a:avLst/>
          </a:prstGeom>
          <a:noFill/>
        </p:spPr>
        <p:txBody>
          <a:bodyPr wrap="none" rtlCol="0">
            <a:spAutoFit/>
          </a:bodyPr>
          <a:lstStyle/>
          <a:p>
            <a:pPr>
              <a:buClr>
                <a:schemeClr val="accent1"/>
              </a:buClr>
              <a:buSzPct val="110000"/>
            </a:pPr>
            <a:endParaRPr lang="en-GB" sz="600" dirty="0" smtClean="0"/>
          </a:p>
        </p:txBody>
      </p:sp>
      <p:pic>
        <p:nvPicPr>
          <p:cNvPr id="21" name="Picture 20"/>
          <p:cNvPicPr>
            <a:picLocks noChangeAspect="1"/>
          </p:cNvPicPr>
          <p:nvPr/>
        </p:nvPicPr>
        <p:blipFill>
          <a:blip r:embed="rId3"/>
          <a:stretch>
            <a:fillRect/>
          </a:stretch>
        </p:blipFill>
        <p:spPr>
          <a:xfrm>
            <a:off x="3825780" y="3008761"/>
            <a:ext cx="1348423" cy="958689"/>
          </a:xfrm>
          <a:prstGeom prst="rect">
            <a:avLst/>
          </a:prstGeom>
        </p:spPr>
      </p:pic>
      <p:sp>
        <p:nvSpPr>
          <p:cNvPr id="22" name="&quot;No&quot; Symbol 21"/>
          <p:cNvSpPr/>
          <p:nvPr/>
        </p:nvSpPr>
        <p:spPr>
          <a:xfrm>
            <a:off x="3923927" y="2958682"/>
            <a:ext cx="1152128" cy="1039479"/>
          </a:xfrm>
          <a:prstGeom prst="noSmoking">
            <a:avLst>
              <a:gd name="adj" fmla="val 10503"/>
            </a:avLst>
          </a:prstGeom>
          <a:solidFill>
            <a:srgbClr val="CD2456">
              <a:alpha val="6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22"/>
          <p:cNvSpPr txBox="1"/>
          <p:nvPr/>
        </p:nvSpPr>
        <p:spPr>
          <a:xfrm>
            <a:off x="5138339" y="3825245"/>
            <a:ext cx="3369833" cy="184666"/>
          </a:xfrm>
          <a:prstGeom prst="rect">
            <a:avLst/>
          </a:prstGeom>
          <a:noFill/>
        </p:spPr>
        <p:txBody>
          <a:bodyPr wrap="none" rtlCol="0">
            <a:spAutoFit/>
          </a:bodyPr>
          <a:lstStyle/>
          <a:p>
            <a:pPr>
              <a:buClr>
                <a:schemeClr val="accent1"/>
              </a:buClr>
              <a:buSzPct val="110000"/>
            </a:pPr>
            <a:r>
              <a:rPr lang="en-GB" sz="600" dirty="0"/>
              <a:t>The Strategic Defence and Security Review 2015: defence facts and </a:t>
            </a:r>
            <a:r>
              <a:rPr lang="en-GB" sz="600" dirty="0" smtClean="0"/>
              <a:t>figures, November 2015</a:t>
            </a:r>
            <a:endParaRPr lang="en-GB" sz="600" dirty="0"/>
          </a:p>
        </p:txBody>
      </p:sp>
      <p:pic>
        <p:nvPicPr>
          <p:cNvPr id="24" name="Picture 23"/>
          <p:cNvPicPr>
            <a:picLocks noChangeAspect="1"/>
          </p:cNvPicPr>
          <p:nvPr/>
        </p:nvPicPr>
        <p:blipFill rotWithShape="1">
          <a:blip r:embed="rId4"/>
          <a:srcRect l="609" t="6322" r="1618" b="8000"/>
          <a:stretch/>
        </p:blipFill>
        <p:spPr>
          <a:xfrm>
            <a:off x="1328453" y="1927238"/>
            <a:ext cx="1334465" cy="701626"/>
          </a:xfrm>
          <a:prstGeom prst="rect">
            <a:avLst/>
          </a:prstGeom>
          <a:ln>
            <a:solidFill>
              <a:schemeClr val="tx1"/>
            </a:solidFill>
          </a:ln>
        </p:spPr>
      </p:pic>
      <p:pic>
        <p:nvPicPr>
          <p:cNvPr id="25" name="Picture 24"/>
          <p:cNvPicPr>
            <a:picLocks noChangeAspect="1"/>
          </p:cNvPicPr>
          <p:nvPr/>
        </p:nvPicPr>
        <p:blipFill>
          <a:blip r:embed="rId5"/>
          <a:stretch>
            <a:fillRect/>
          </a:stretch>
        </p:blipFill>
        <p:spPr>
          <a:xfrm>
            <a:off x="6516216" y="1722384"/>
            <a:ext cx="1130950" cy="1146259"/>
          </a:xfrm>
          <a:prstGeom prst="rect">
            <a:avLst/>
          </a:prstGeom>
        </p:spPr>
      </p:pic>
      <p:sp>
        <p:nvSpPr>
          <p:cNvPr id="27" name="TextBox 26"/>
          <p:cNvSpPr txBox="1"/>
          <p:nvPr/>
        </p:nvSpPr>
        <p:spPr>
          <a:xfrm>
            <a:off x="7559845" y="2727792"/>
            <a:ext cx="1451038" cy="184666"/>
          </a:xfrm>
          <a:prstGeom prst="rect">
            <a:avLst/>
          </a:prstGeom>
          <a:noFill/>
        </p:spPr>
        <p:txBody>
          <a:bodyPr wrap="none" rtlCol="0">
            <a:spAutoFit/>
          </a:bodyPr>
          <a:lstStyle/>
          <a:p>
            <a:pPr>
              <a:buClr>
                <a:schemeClr val="accent1"/>
              </a:buClr>
              <a:buSzPct val="110000"/>
            </a:pPr>
            <a:r>
              <a:rPr lang="en-GB" sz="600" dirty="0" smtClean="0"/>
              <a:t>UK Military Space Primer, June 2010</a:t>
            </a:r>
            <a:endParaRPr lang="en-GB" sz="600" dirty="0"/>
          </a:p>
        </p:txBody>
      </p:sp>
      <p:pic>
        <p:nvPicPr>
          <p:cNvPr id="7" name="Picture 6"/>
          <p:cNvPicPr>
            <a:picLocks noChangeAspect="1"/>
          </p:cNvPicPr>
          <p:nvPr/>
        </p:nvPicPr>
        <p:blipFill>
          <a:blip r:embed="rId6"/>
          <a:stretch>
            <a:fillRect/>
          </a:stretch>
        </p:blipFill>
        <p:spPr>
          <a:xfrm>
            <a:off x="301357" y="1867538"/>
            <a:ext cx="925066" cy="298954"/>
          </a:xfrm>
          <a:prstGeom prst="rect">
            <a:avLst/>
          </a:prstGeom>
        </p:spPr>
      </p:pic>
      <p:pic>
        <p:nvPicPr>
          <p:cNvPr id="10" name="Picture 9"/>
          <p:cNvPicPr>
            <a:picLocks noChangeAspect="1"/>
          </p:cNvPicPr>
          <p:nvPr/>
        </p:nvPicPr>
        <p:blipFill>
          <a:blip r:embed="rId7"/>
          <a:stretch>
            <a:fillRect/>
          </a:stretch>
        </p:blipFill>
        <p:spPr>
          <a:xfrm>
            <a:off x="2667834" y="1920618"/>
            <a:ext cx="1426487" cy="708246"/>
          </a:xfrm>
          <a:prstGeom prst="rect">
            <a:avLst/>
          </a:prstGeom>
          <a:ln>
            <a:solidFill>
              <a:schemeClr val="tx1"/>
            </a:solidFill>
          </a:ln>
        </p:spPr>
      </p:pic>
    </p:spTree>
    <p:extLst>
      <p:ext uri="{BB962C8B-B14F-4D97-AF65-F5344CB8AC3E}">
        <p14:creationId xmlns:p14="http://schemas.microsoft.com/office/powerpoint/2010/main" val="31004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par>
                                <p:cTn id="30" presetID="22" presetClass="entr" presetSubtype="1"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par>
                                <p:cTn id="46" presetID="22" presetClass="entr" presetSubtype="1"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up)">
                                      <p:cBhvr>
                                        <p:cTn id="48" dur="500"/>
                                        <p:tgtEl>
                                          <p:spTgt spid="21"/>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up)">
                                      <p:cBhvr>
                                        <p:cTn id="51" dur="500"/>
                                        <p:tgtEl>
                                          <p:spTgt spid="22"/>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up)">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P spid="8" grpId="0" animBg="1"/>
      <p:bldP spid="9" grpId="0" animBg="1"/>
      <p:bldP spid="11" grpId="0" animBg="1"/>
      <p:bldP spid="16" grpId="0" animBg="1"/>
      <p:bldP spid="22" grpId="0" animBg="1"/>
      <p:bldP spid="23"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Space OR Timeline - Approach</a:t>
            </a:r>
            <a:endParaRPr lang="en-GB" dirty="0"/>
          </a:p>
        </p:txBody>
      </p:sp>
      <p:sp>
        <p:nvSpPr>
          <p:cNvPr id="5" name="Footer Placeholder 4"/>
          <p:cNvSpPr>
            <a:spLocks noGrp="1"/>
          </p:cNvSpPr>
          <p:nvPr>
            <p:ph type="ftr" sz="quarter" idx="12"/>
          </p:nvPr>
        </p:nvSpPr>
        <p:spPr>
          <a:xfrm>
            <a:off x="7236295" y="4817393"/>
            <a:ext cx="1645941" cy="274637"/>
          </a:xfrm>
        </p:spPr>
        <p:txBody>
          <a:bodyPr/>
          <a:lstStyle/>
          <a:p>
            <a:r>
              <a:rPr lang="en-GB" dirty="0" smtClean="0"/>
              <a:t>UK OFFICIAL</a:t>
            </a:r>
            <a:endParaRPr lang="en-GB" dirty="0"/>
          </a:p>
        </p:txBody>
      </p:sp>
      <p:sp>
        <p:nvSpPr>
          <p:cNvPr id="6" name="Right Arrow 5"/>
          <p:cNvSpPr/>
          <p:nvPr/>
        </p:nvSpPr>
        <p:spPr>
          <a:xfrm>
            <a:off x="251520" y="843558"/>
            <a:ext cx="8712968" cy="504056"/>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ounded Rectangle 11"/>
          <p:cNvSpPr/>
          <p:nvPr/>
        </p:nvSpPr>
        <p:spPr>
          <a:xfrm>
            <a:off x="755576" y="877394"/>
            <a:ext cx="720080" cy="43204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CE2256"/>
                </a:solidFill>
              </a:rPr>
              <a:t>2015</a:t>
            </a:r>
            <a:endParaRPr lang="en-GB" sz="1200" dirty="0">
              <a:solidFill>
                <a:srgbClr val="CE2256"/>
              </a:solidFill>
            </a:endParaRPr>
          </a:p>
        </p:txBody>
      </p:sp>
      <p:sp>
        <p:nvSpPr>
          <p:cNvPr id="16" name="Rounded Rectangle 15"/>
          <p:cNvSpPr/>
          <p:nvPr/>
        </p:nvSpPr>
        <p:spPr>
          <a:xfrm>
            <a:off x="1547664" y="877394"/>
            <a:ext cx="4968552" cy="43204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006666"/>
                </a:solidFill>
              </a:rPr>
              <a:t>2017-2020</a:t>
            </a:r>
            <a:endParaRPr lang="en-GB" sz="1200" b="1" dirty="0">
              <a:solidFill>
                <a:srgbClr val="006666"/>
              </a:solidFill>
            </a:endParaRPr>
          </a:p>
        </p:txBody>
      </p:sp>
      <p:grpSp>
        <p:nvGrpSpPr>
          <p:cNvPr id="15" name="Group 14"/>
          <p:cNvGrpSpPr/>
          <p:nvPr/>
        </p:nvGrpSpPr>
        <p:grpSpPr>
          <a:xfrm>
            <a:off x="107504" y="1851670"/>
            <a:ext cx="3195369" cy="2666147"/>
            <a:chOff x="107504" y="1995686"/>
            <a:chExt cx="3195369" cy="2666147"/>
          </a:xfrm>
          <a:solidFill>
            <a:schemeClr val="accent4">
              <a:lumMod val="40000"/>
              <a:lumOff val="60000"/>
            </a:schemeClr>
          </a:solidFill>
        </p:grpSpPr>
        <p:pic>
          <p:nvPicPr>
            <p:cNvPr id="7" name="Picture 6"/>
            <p:cNvPicPr>
              <a:picLocks noChangeAspect="1"/>
            </p:cNvPicPr>
            <p:nvPr/>
          </p:nvPicPr>
          <p:blipFill>
            <a:blip r:embed="rId3"/>
            <a:stretch>
              <a:fillRect/>
            </a:stretch>
          </p:blipFill>
          <p:spPr>
            <a:xfrm>
              <a:off x="107504" y="1995686"/>
              <a:ext cx="3195369" cy="2001628"/>
            </a:xfrm>
            <a:prstGeom prst="rect">
              <a:avLst/>
            </a:prstGeom>
            <a:grpFill/>
            <a:ln>
              <a:solidFill>
                <a:schemeClr val="bg1">
                  <a:lumMod val="85000"/>
                </a:schemeClr>
              </a:solidFill>
            </a:ln>
          </p:spPr>
        </p:pic>
        <p:sp>
          <p:nvSpPr>
            <p:cNvPr id="21" name="Rectangle 20"/>
            <p:cNvSpPr/>
            <p:nvPr/>
          </p:nvSpPr>
          <p:spPr>
            <a:xfrm>
              <a:off x="107504" y="4229785"/>
              <a:ext cx="2930664" cy="432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006666"/>
                  </a:solidFill>
                </a:rPr>
                <a:t>Anticipate demands</a:t>
              </a:r>
              <a:endParaRPr lang="en-GB" sz="1200" dirty="0">
                <a:solidFill>
                  <a:srgbClr val="006666"/>
                </a:solidFill>
              </a:endParaRPr>
            </a:p>
          </p:txBody>
        </p:sp>
      </p:grpSp>
      <p:grpSp>
        <p:nvGrpSpPr>
          <p:cNvPr id="45" name="Group 44"/>
          <p:cNvGrpSpPr/>
          <p:nvPr/>
        </p:nvGrpSpPr>
        <p:grpSpPr>
          <a:xfrm>
            <a:off x="6156176" y="1635646"/>
            <a:ext cx="2987823" cy="2882171"/>
            <a:chOff x="6134100" y="1779662"/>
            <a:chExt cx="2987823" cy="2882171"/>
          </a:xfrm>
          <a:solidFill>
            <a:schemeClr val="accent4">
              <a:lumMod val="40000"/>
              <a:lumOff val="60000"/>
            </a:schemeClr>
          </a:solidFill>
        </p:grpSpPr>
        <p:sp>
          <p:nvSpPr>
            <p:cNvPr id="19" name="Cloud 18"/>
            <p:cNvSpPr/>
            <p:nvPr/>
          </p:nvSpPr>
          <p:spPr>
            <a:xfrm>
              <a:off x="6444208" y="1779662"/>
              <a:ext cx="2677715" cy="2304256"/>
            </a:xfrm>
            <a:prstGeom prst="cloud">
              <a:avLst/>
            </a:prstGeom>
            <a:solidFill>
              <a:schemeClr val="accent4">
                <a:lumMod val="40000"/>
                <a:lumOff val="60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654703" y="4229785"/>
              <a:ext cx="2309785" cy="432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006666"/>
                  </a:solidFill>
                </a:rPr>
                <a:t>Exploit</a:t>
              </a:r>
              <a:endParaRPr lang="en-GB" sz="1200" dirty="0">
                <a:solidFill>
                  <a:srgbClr val="006666"/>
                </a:solidFill>
              </a:endParaRPr>
            </a:p>
          </p:txBody>
        </p:sp>
        <p:sp>
          <p:nvSpPr>
            <p:cNvPr id="20" name="TextBox 19"/>
            <p:cNvSpPr txBox="1"/>
            <p:nvPr/>
          </p:nvSpPr>
          <p:spPr>
            <a:xfrm>
              <a:off x="6883639" y="2109352"/>
              <a:ext cx="1968036" cy="1615827"/>
            </a:xfrm>
            <a:prstGeom prst="rect">
              <a:avLst/>
            </a:prstGeom>
            <a:noFill/>
          </p:spPr>
          <p:txBody>
            <a:bodyPr wrap="square" rtlCol="0">
              <a:spAutoFit/>
            </a:bodyPr>
            <a:lstStyle/>
            <a:p>
              <a:pPr marL="177800" indent="-177800">
                <a:buClr>
                  <a:schemeClr val="accent1"/>
                </a:buClr>
                <a:buSzPct val="110000"/>
                <a:buFont typeface="Wingdings" panose="05000000000000000000" pitchFamily="2" charset="2"/>
                <a:buChar char="§"/>
              </a:pPr>
              <a:r>
                <a:rPr lang="en-GB" sz="1100" dirty="0" smtClean="0"/>
                <a:t>Strategic advice e.g. Integrated Review</a:t>
              </a:r>
            </a:p>
            <a:p>
              <a:pPr marL="177800" indent="-177800">
                <a:buClr>
                  <a:schemeClr val="accent1"/>
                </a:buClr>
                <a:buSzPct val="110000"/>
                <a:buFont typeface="Wingdings" panose="05000000000000000000" pitchFamily="2" charset="2"/>
                <a:buChar char="§"/>
              </a:pPr>
              <a:r>
                <a:rPr lang="en-GB" sz="1100" dirty="0" smtClean="0"/>
                <a:t>Strategic Force Development</a:t>
              </a:r>
            </a:p>
            <a:p>
              <a:pPr marL="177800" indent="-177800">
                <a:buClr>
                  <a:schemeClr val="accent1"/>
                </a:buClr>
                <a:buSzPct val="110000"/>
                <a:buFont typeface="Wingdings" panose="05000000000000000000" pitchFamily="2" charset="2"/>
                <a:buChar char="§"/>
              </a:pPr>
              <a:r>
                <a:rPr lang="en-GB" sz="1100" dirty="0" smtClean="0"/>
                <a:t>Space Cap Dev/Del</a:t>
              </a:r>
            </a:p>
            <a:p>
              <a:pPr marL="177800" indent="-177800">
                <a:buClr>
                  <a:schemeClr val="accent1"/>
                </a:buClr>
                <a:buSzPct val="110000"/>
                <a:buFont typeface="Wingdings" panose="05000000000000000000" pitchFamily="2" charset="2"/>
                <a:buChar char="§"/>
              </a:pPr>
              <a:r>
                <a:rPr lang="en-GB" sz="1100" dirty="0" smtClean="0"/>
                <a:t>Other Cap Dev</a:t>
              </a:r>
            </a:p>
            <a:p>
              <a:pPr marL="539750" lvl="1" indent="-177800">
                <a:buClr>
                  <a:schemeClr val="accent1"/>
                </a:buClr>
                <a:buSzPct val="110000"/>
                <a:buFontTx/>
                <a:buChar char="-"/>
              </a:pPr>
              <a:r>
                <a:rPr lang="en-GB" sz="1100" dirty="0" smtClean="0"/>
                <a:t>StratCom</a:t>
              </a:r>
            </a:p>
            <a:p>
              <a:pPr marL="539750" lvl="1" indent="-177800">
                <a:buClr>
                  <a:schemeClr val="accent1"/>
                </a:buClr>
                <a:buSzPct val="110000"/>
                <a:buFontTx/>
                <a:buChar char="-"/>
              </a:pPr>
              <a:r>
                <a:rPr lang="en-GB" sz="1100" dirty="0" smtClean="0"/>
                <a:t>Navy programmes</a:t>
              </a:r>
            </a:p>
            <a:p>
              <a:pPr marL="539750" lvl="1" indent="-177800">
                <a:buClr>
                  <a:schemeClr val="accent1"/>
                </a:buClr>
                <a:buSzPct val="110000"/>
                <a:buFontTx/>
                <a:buChar char="-"/>
              </a:pPr>
              <a:r>
                <a:rPr lang="en-GB" sz="1100" dirty="0" smtClean="0"/>
                <a:t>Air Programmes</a:t>
              </a:r>
              <a:endParaRPr lang="en-GB" sz="1100" dirty="0"/>
            </a:p>
          </p:txBody>
        </p:sp>
        <p:sp>
          <p:nvSpPr>
            <p:cNvPr id="25" name="Right Arrow 24"/>
            <p:cNvSpPr/>
            <p:nvPr/>
          </p:nvSpPr>
          <p:spPr>
            <a:xfrm>
              <a:off x="6134100" y="4309588"/>
              <a:ext cx="520603" cy="2880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006666"/>
                </a:solidFill>
              </a:endParaRPr>
            </a:p>
          </p:txBody>
        </p:sp>
      </p:grpSp>
      <p:grpSp>
        <p:nvGrpSpPr>
          <p:cNvPr id="44" name="Group 43"/>
          <p:cNvGrpSpPr/>
          <p:nvPr/>
        </p:nvGrpSpPr>
        <p:grpSpPr>
          <a:xfrm>
            <a:off x="2683043" y="2025007"/>
            <a:ext cx="3473133" cy="2492810"/>
            <a:chOff x="2683042" y="2169023"/>
            <a:chExt cx="3473133" cy="2492810"/>
          </a:xfrm>
          <a:solidFill>
            <a:schemeClr val="accent4">
              <a:lumMod val="40000"/>
              <a:lumOff val="60000"/>
            </a:schemeClr>
          </a:solidFill>
        </p:grpSpPr>
        <p:sp>
          <p:nvSpPr>
            <p:cNvPr id="24" name="Right Arrow 23"/>
            <p:cNvSpPr/>
            <p:nvPr/>
          </p:nvSpPr>
          <p:spPr>
            <a:xfrm>
              <a:off x="2683042" y="4295896"/>
              <a:ext cx="657489" cy="288032"/>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006666"/>
                </a:solidFill>
              </a:endParaRPr>
            </a:p>
          </p:txBody>
        </p:sp>
        <p:sp>
          <p:nvSpPr>
            <p:cNvPr id="22" name="Rectangle 21"/>
            <p:cNvSpPr/>
            <p:nvPr/>
          </p:nvSpPr>
          <p:spPr>
            <a:xfrm>
              <a:off x="3364410" y="4229785"/>
              <a:ext cx="2791765" cy="432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006666"/>
                  </a:solidFill>
                </a:rPr>
                <a:t>Develop and utilise OA approaches</a:t>
              </a:r>
              <a:endParaRPr lang="en-GB" sz="1200" dirty="0">
                <a:solidFill>
                  <a:srgbClr val="006666"/>
                </a:solidFill>
              </a:endParaRPr>
            </a:p>
          </p:txBody>
        </p:sp>
        <p:pic>
          <p:nvPicPr>
            <p:cNvPr id="14" name="Picture 13"/>
            <p:cNvPicPr>
              <a:picLocks noChangeAspect="1"/>
            </p:cNvPicPr>
            <p:nvPr/>
          </p:nvPicPr>
          <p:blipFill rotWithShape="1">
            <a:blip r:embed="rId4"/>
            <a:srcRect r="33522"/>
            <a:stretch/>
          </p:blipFill>
          <p:spPr>
            <a:xfrm>
              <a:off x="3868705" y="2169023"/>
              <a:ext cx="1783174" cy="1533269"/>
            </a:xfrm>
            <a:prstGeom prst="rect">
              <a:avLst/>
            </a:prstGeom>
            <a:noFill/>
            <a:ln>
              <a:solidFill>
                <a:schemeClr val="bg1">
                  <a:lumMod val="85000"/>
                </a:schemeClr>
              </a:solidFill>
            </a:ln>
          </p:spPr>
        </p:pic>
      </p:grpSp>
    </p:spTree>
    <p:extLst>
      <p:ext uri="{BB962C8B-B14F-4D97-AF65-F5344CB8AC3E}">
        <p14:creationId xmlns:p14="http://schemas.microsoft.com/office/powerpoint/2010/main" val="25251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80350" y="3559336"/>
            <a:ext cx="3751590" cy="7656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C00000"/>
                </a:solidFill>
              </a:rPr>
              <a:t>MOD BOI– </a:t>
            </a:r>
            <a:r>
              <a:rPr lang="en-GB" sz="1100" b="1" dirty="0" smtClean="0">
                <a:solidFill>
                  <a:srgbClr val="C00000"/>
                </a:solidFill>
              </a:rPr>
              <a:t>para 3</a:t>
            </a:r>
          </a:p>
          <a:p>
            <a:pPr algn="ctr"/>
            <a:r>
              <a:rPr lang="en-GB" sz="1100" b="1" dirty="0" smtClean="0">
                <a:solidFill>
                  <a:srgbClr val="C00000"/>
                </a:solidFill>
              </a:rPr>
              <a:t>“We have undertaken 5 years of focused, science- led operational analysis (OA)…”</a:t>
            </a:r>
            <a:endParaRPr lang="en-GB" sz="1100" b="1" dirty="0">
              <a:solidFill>
                <a:srgbClr val="C00000"/>
              </a:solidFill>
            </a:endParaRPr>
          </a:p>
        </p:txBody>
      </p:sp>
      <p:sp>
        <p:nvSpPr>
          <p:cNvPr id="36" name="Rectangle 35"/>
          <p:cNvSpPr/>
          <p:nvPr/>
        </p:nvSpPr>
        <p:spPr>
          <a:xfrm>
            <a:off x="4875177" y="2404502"/>
            <a:ext cx="4007060" cy="86519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CE2256"/>
                </a:solidFill>
              </a:rPr>
              <a:t>MOD IR submission to CO – </a:t>
            </a:r>
            <a:r>
              <a:rPr lang="en-GB" sz="1100" b="1" dirty="0" smtClean="0">
                <a:solidFill>
                  <a:srgbClr val="CE2256"/>
                </a:solidFill>
              </a:rPr>
              <a:t>para 1</a:t>
            </a:r>
          </a:p>
          <a:p>
            <a:pPr algn="ctr"/>
            <a:r>
              <a:rPr lang="en-GB" sz="1100" b="1" dirty="0" smtClean="0">
                <a:solidFill>
                  <a:srgbClr val="CE2256"/>
                </a:solidFill>
              </a:rPr>
              <a:t>“Since then, we have undertaken science-led operational analysis and specific capability investigations into the types of space systems Defence needs.”</a:t>
            </a:r>
            <a:endParaRPr lang="en-GB" sz="1400" b="1" dirty="0">
              <a:solidFill>
                <a:srgbClr val="CE2256"/>
              </a:solidFill>
            </a:endParaRPr>
          </a:p>
        </p:txBody>
      </p:sp>
      <p:sp>
        <p:nvSpPr>
          <p:cNvPr id="3" name="Title 2"/>
          <p:cNvSpPr>
            <a:spLocks noGrp="1"/>
          </p:cNvSpPr>
          <p:nvPr>
            <p:ph type="title"/>
          </p:nvPr>
        </p:nvSpPr>
        <p:spPr/>
        <p:txBody>
          <a:bodyPr/>
          <a:lstStyle/>
          <a:p>
            <a:r>
              <a:rPr lang="en-GB" dirty="0"/>
              <a:t>Space </a:t>
            </a:r>
            <a:r>
              <a:rPr lang="en-GB" dirty="0" smtClean="0"/>
              <a:t>OR Timeline - Impact</a:t>
            </a:r>
            <a:endParaRPr lang="en-GB" dirty="0"/>
          </a:p>
        </p:txBody>
      </p:sp>
      <p:sp>
        <p:nvSpPr>
          <p:cNvPr id="5" name="Footer Placeholder 4"/>
          <p:cNvSpPr>
            <a:spLocks noGrp="1"/>
          </p:cNvSpPr>
          <p:nvPr>
            <p:ph type="ftr" sz="quarter" idx="12"/>
          </p:nvPr>
        </p:nvSpPr>
        <p:spPr>
          <a:xfrm>
            <a:off x="6174659" y="4827225"/>
            <a:ext cx="2707578" cy="274637"/>
          </a:xfrm>
        </p:spPr>
        <p:txBody>
          <a:bodyPr>
            <a:normAutofit/>
          </a:bodyPr>
          <a:lstStyle/>
          <a:p>
            <a:r>
              <a:rPr lang="en-GB" dirty="0" smtClean="0"/>
              <a:t>UK OFFICIAL</a:t>
            </a:r>
            <a:endParaRPr lang="en-GB" dirty="0"/>
          </a:p>
        </p:txBody>
      </p:sp>
      <p:sp>
        <p:nvSpPr>
          <p:cNvPr id="6" name="Right Arrow 5"/>
          <p:cNvSpPr/>
          <p:nvPr/>
        </p:nvSpPr>
        <p:spPr>
          <a:xfrm>
            <a:off x="251520" y="843558"/>
            <a:ext cx="8712968" cy="504056"/>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ounded Rectangle 11"/>
          <p:cNvSpPr/>
          <p:nvPr/>
        </p:nvSpPr>
        <p:spPr>
          <a:xfrm>
            <a:off x="755576" y="877394"/>
            <a:ext cx="720080" cy="43204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CE2256"/>
                </a:solidFill>
              </a:rPr>
              <a:t>2015</a:t>
            </a:r>
            <a:endParaRPr lang="en-GB" sz="1200" dirty="0">
              <a:solidFill>
                <a:srgbClr val="CE2256"/>
              </a:solidFill>
            </a:endParaRPr>
          </a:p>
        </p:txBody>
      </p:sp>
      <p:sp>
        <p:nvSpPr>
          <p:cNvPr id="16" name="Rounded Rectangle 15"/>
          <p:cNvSpPr/>
          <p:nvPr/>
        </p:nvSpPr>
        <p:spPr>
          <a:xfrm>
            <a:off x="1547664" y="877394"/>
            <a:ext cx="4968552" cy="43204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006666"/>
                </a:solidFill>
              </a:rPr>
              <a:t>2017-2020</a:t>
            </a:r>
            <a:endParaRPr lang="en-GB" sz="1200" b="1" dirty="0">
              <a:solidFill>
                <a:srgbClr val="006666"/>
              </a:solidFill>
            </a:endParaRPr>
          </a:p>
        </p:txBody>
      </p:sp>
      <p:sp>
        <p:nvSpPr>
          <p:cNvPr id="26" name="Rounded Rectangle 25"/>
          <p:cNvSpPr/>
          <p:nvPr/>
        </p:nvSpPr>
        <p:spPr>
          <a:xfrm>
            <a:off x="6600256" y="857498"/>
            <a:ext cx="907450" cy="43204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CE2256"/>
                </a:solidFill>
              </a:rPr>
              <a:t>2020/21</a:t>
            </a:r>
            <a:endParaRPr lang="en-GB" sz="1200" dirty="0">
              <a:solidFill>
                <a:srgbClr val="CE2256"/>
              </a:solidFill>
            </a:endParaRPr>
          </a:p>
        </p:txBody>
      </p:sp>
      <p:sp>
        <p:nvSpPr>
          <p:cNvPr id="8" name="Rectangle 7"/>
          <p:cNvSpPr/>
          <p:nvPr/>
        </p:nvSpPr>
        <p:spPr>
          <a:xfrm>
            <a:off x="251520" y="1576792"/>
            <a:ext cx="3751590" cy="92404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rgbClr val="C00000"/>
                </a:solidFill>
              </a:rPr>
              <a:t>Space Cap Strategy (draft) – </a:t>
            </a:r>
            <a:r>
              <a:rPr lang="en-GB" sz="1100" b="1" dirty="0" smtClean="0">
                <a:solidFill>
                  <a:srgbClr val="C00000"/>
                </a:solidFill>
              </a:rPr>
              <a:t>para 3</a:t>
            </a:r>
          </a:p>
          <a:p>
            <a:pPr algn="ctr"/>
            <a:r>
              <a:rPr lang="en-GB" sz="1100" b="1" dirty="0" smtClean="0">
                <a:solidFill>
                  <a:srgbClr val="C00000"/>
                </a:solidFill>
              </a:rPr>
              <a:t>“The invaluable work that Dstl has carried out to provide us with evidence-based decision support into Defence’s Space enterprise highlights…”</a:t>
            </a:r>
            <a:endParaRPr lang="en-GB" sz="1400" b="1" dirty="0">
              <a:solidFill>
                <a:srgbClr val="C00000"/>
              </a:solidFill>
            </a:endParaRPr>
          </a:p>
        </p:txBody>
      </p:sp>
    </p:spTree>
    <p:extLst>
      <p:ext uri="{BB962C8B-B14F-4D97-AF65-F5344CB8AC3E}">
        <p14:creationId xmlns:p14="http://schemas.microsoft.com/office/powerpoint/2010/main" val="162117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up)">
                                      <p:cBhvr>
                                        <p:cTn id="21" dur="500"/>
                                        <p:tgtEl>
                                          <p:spTgt spid="3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500"/>
                                        <p:tgtEl>
                                          <p:spTgt spid="3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6" grpId="0" animBg="1"/>
      <p:bldP spid="12" grpId="0" animBg="1"/>
      <p:bldP spid="16" grpId="0" animBg="1"/>
      <p:bldP spid="2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796136" y="974292"/>
            <a:ext cx="1956610" cy="1112242"/>
          </a:xfrm>
        </p:spPr>
        <p:txBody>
          <a:bodyPr>
            <a:normAutofit lnSpcReduction="10000"/>
          </a:bodyPr>
          <a:lstStyle/>
          <a:p>
            <a:pPr marL="0" indent="0">
              <a:buNone/>
            </a:pPr>
            <a:r>
              <a:rPr lang="en-GB" sz="1000" i="1" dirty="0" smtClean="0"/>
              <a:t>“</a:t>
            </a:r>
            <a:r>
              <a:rPr lang="en-GB" sz="1000" i="1" dirty="0"/>
              <a:t>Space is a key enabler for Defence operations and is now an operational domain in its own right. It is also fundamental to our aspiration to integrate across those five domains.” - UK National Defence Space Strategy February 22</a:t>
            </a:r>
          </a:p>
          <a:p>
            <a:endParaRPr lang="en-GB" dirty="0"/>
          </a:p>
        </p:txBody>
      </p:sp>
      <p:sp>
        <p:nvSpPr>
          <p:cNvPr id="3" name="Title 2"/>
          <p:cNvSpPr>
            <a:spLocks noGrp="1"/>
          </p:cNvSpPr>
          <p:nvPr>
            <p:ph type="title"/>
          </p:nvPr>
        </p:nvSpPr>
        <p:spPr/>
        <p:txBody>
          <a:bodyPr/>
          <a:lstStyle/>
          <a:p>
            <a:r>
              <a:rPr lang="en-GB" dirty="0"/>
              <a:t>Why should space matter to decision makers?</a:t>
            </a:r>
          </a:p>
        </p:txBody>
      </p:sp>
      <p:pic>
        <p:nvPicPr>
          <p:cNvPr id="9" name="Picture 8"/>
          <p:cNvPicPr>
            <a:picLocks noChangeAspect="1"/>
          </p:cNvPicPr>
          <p:nvPr/>
        </p:nvPicPr>
        <p:blipFill>
          <a:blip r:embed="rId3"/>
          <a:stretch>
            <a:fillRect/>
          </a:stretch>
        </p:blipFill>
        <p:spPr>
          <a:xfrm>
            <a:off x="7884368" y="834240"/>
            <a:ext cx="1103472" cy="1548518"/>
          </a:xfrm>
          <a:prstGeom prst="rect">
            <a:avLst/>
          </a:prstGeom>
        </p:spPr>
      </p:pic>
      <p:pic>
        <p:nvPicPr>
          <p:cNvPr id="7" name="Picture 6"/>
          <p:cNvPicPr>
            <a:picLocks noChangeAspect="1"/>
          </p:cNvPicPr>
          <p:nvPr/>
        </p:nvPicPr>
        <p:blipFill>
          <a:blip r:embed="rId4"/>
          <a:stretch>
            <a:fillRect/>
          </a:stretch>
        </p:blipFill>
        <p:spPr>
          <a:xfrm>
            <a:off x="2626951" y="2419153"/>
            <a:ext cx="1794165" cy="2451467"/>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601724" y="2419153"/>
            <a:ext cx="1725704" cy="2451467"/>
          </a:xfrm>
          <a:prstGeom prst="rect">
            <a:avLst/>
          </a:prstGeom>
          <a:ln>
            <a:solidFill>
              <a:schemeClr val="tx1"/>
            </a:solidFill>
          </a:ln>
        </p:spPr>
      </p:pic>
      <p:pic>
        <p:nvPicPr>
          <p:cNvPr id="11" name="Picture 10"/>
          <p:cNvPicPr>
            <a:picLocks noChangeAspect="1"/>
          </p:cNvPicPr>
          <p:nvPr/>
        </p:nvPicPr>
        <p:blipFill>
          <a:blip r:embed="rId6"/>
          <a:stretch>
            <a:fillRect/>
          </a:stretch>
        </p:blipFill>
        <p:spPr>
          <a:xfrm>
            <a:off x="4726750" y="2407586"/>
            <a:ext cx="1718140" cy="2459125"/>
          </a:xfrm>
          <a:prstGeom prst="rect">
            <a:avLst/>
          </a:prstGeom>
          <a:ln>
            <a:solidFill>
              <a:schemeClr val="tx1"/>
            </a:solidFill>
          </a:ln>
        </p:spPr>
      </p:pic>
      <p:pic>
        <p:nvPicPr>
          <p:cNvPr id="12" name="Picture 11"/>
          <p:cNvPicPr>
            <a:picLocks noChangeAspect="1"/>
          </p:cNvPicPr>
          <p:nvPr/>
        </p:nvPicPr>
        <p:blipFill>
          <a:blip r:embed="rId7"/>
          <a:stretch>
            <a:fillRect/>
          </a:stretch>
        </p:blipFill>
        <p:spPr>
          <a:xfrm>
            <a:off x="6732240" y="2419835"/>
            <a:ext cx="1706840" cy="2457849"/>
          </a:xfrm>
          <a:prstGeom prst="rect">
            <a:avLst/>
          </a:prstGeom>
        </p:spPr>
      </p:pic>
      <p:sp>
        <p:nvSpPr>
          <p:cNvPr id="13" name="Rectangle 12"/>
          <p:cNvSpPr/>
          <p:nvPr/>
        </p:nvSpPr>
        <p:spPr>
          <a:xfrm>
            <a:off x="563263" y="980318"/>
            <a:ext cx="4127375" cy="12563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solidFill>
                  <a:srgbClr val="CE2256"/>
                </a:solidFill>
              </a:rPr>
              <a:t>IR21 led to significant increase in MOD Space allocation</a:t>
            </a:r>
          </a:p>
          <a:p>
            <a:pPr marL="171450" indent="-171450">
              <a:buFont typeface="Arial" panose="020B0604020202020204" pitchFamily="34" charset="0"/>
              <a:buChar char="-"/>
            </a:pPr>
            <a:r>
              <a:rPr lang="en-GB" sz="1200" dirty="0" smtClean="0">
                <a:solidFill>
                  <a:srgbClr val="CE2256"/>
                </a:solidFill>
              </a:rPr>
              <a:t>£1.4B over 10 years</a:t>
            </a:r>
          </a:p>
          <a:p>
            <a:pPr marL="171450" indent="-171450">
              <a:buFont typeface="Arial" panose="020B0604020202020204" pitchFamily="34" charset="0"/>
              <a:buChar char="-"/>
            </a:pPr>
            <a:r>
              <a:rPr lang="en-GB" sz="1200" dirty="0" smtClean="0">
                <a:solidFill>
                  <a:srgbClr val="CE2256"/>
                </a:solidFill>
              </a:rPr>
              <a:t>ISTARI programme, along with investments in Space Ops and SDA, to complement SKYNET</a:t>
            </a:r>
          </a:p>
          <a:p>
            <a:pPr marL="171450" indent="-171450">
              <a:buFont typeface="Arial" panose="020B0604020202020204" pitchFamily="34" charset="0"/>
              <a:buChar char="-"/>
            </a:pPr>
            <a:r>
              <a:rPr lang="en-GB" sz="1200" dirty="0" smtClean="0">
                <a:solidFill>
                  <a:srgbClr val="CE2256"/>
                </a:solidFill>
              </a:rPr>
              <a:t>Formation of UK Space Cmd</a:t>
            </a:r>
            <a:endParaRPr lang="en-GB" sz="1200" dirty="0">
              <a:solidFill>
                <a:srgbClr val="CE2256"/>
              </a:solidFill>
            </a:endParaRPr>
          </a:p>
        </p:txBody>
      </p:sp>
      <p:sp>
        <p:nvSpPr>
          <p:cNvPr id="14" name="Footer Placeholder 4"/>
          <p:cNvSpPr txBox="1">
            <a:spLocks/>
          </p:cNvSpPr>
          <p:nvPr/>
        </p:nvSpPr>
        <p:spPr>
          <a:xfrm>
            <a:off x="6280262" y="4866711"/>
            <a:ext cx="2707578" cy="274637"/>
          </a:xfrm>
          <a:prstGeom prst="rect">
            <a:avLst/>
          </a:prstGeom>
        </p:spPr>
        <p:txBody>
          <a:bodyPr vert="horz" wrap="square" lIns="91440" tIns="45720" rIns="36000" bIns="45720" rtlCol="0" anchor="ctr">
            <a:normAutofit/>
          </a:bodyPr>
          <a:lstStyle>
            <a:defPPr>
              <a:defRPr lang="en-GB"/>
            </a:defPPr>
            <a:lvl1pPr algn="r" defTabSz="851942" rtl="0" fontAlgn="base">
              <a:spcBef>
                <a:spcPct val="0"/>
              </a:spcBef>
              <a:spcAft>
                <a:spcPct val="0"/>
              </a:spcAft>
              <a:defRPr sz="1200" b="1" kern="1200">
                <a:solidFill>
                  <a:schemeClr val="tx1">
                    <a:tint val="75000"/>
                  </a:schemeClr>
                </a:solidFill>
                <a:latin typeface="Arial" charset="0"/>
                <a:ea typeface="+mn-ea"/>
                <a:cs typeface="+mn-cs"/>
              </a:defRPr>
            </a:lvl1pPr>
            <a:lvl2pPr marL="425178" indent="31731" algn="l" defTabSz="851942" rtl="0" fontAlgn="base">
              <a:spcBef>
                <a:spcPct val="0"/>
              </a:spcBef>
              <a:spcAft>
                <a:spcPct val="0"/>
              </a:spcAft>
              <a:defRPr sz="1700" kern="1200">
                <a:solidFill>
                  <a:schemeClr val="tx1"/>
                </a:solidFill>
                <a:latin typeface="Arial" charset="0"/>
                <a:ea typeface="+mn-ea"/>
                <a:cs typeface="+mn-cs"/>
              </a:defRPr>
            </a:lvl2pPr>
            <a:lvl3pPr marL="851942" indent="61873" algn="l" defTabSz="851942" rtl="0" fontAlgn="base">
              <a:spcBef>
                <a:spcPct val="0"/>
              </a:spcBef>
              <a:spcAft>
                <a:spcPct val="0"/>
              </a:spcAft>
              <a:defRPr sz="1700" kern="1200">
                <a:solidFill>
                  <a:schemeClr val="tx1"/>
                </a:solidFill>
                <a:latin typeface="Arial" charset="0"/>
                <a:ea typeface="+mn-ea"/>
                <a:cs typeface="+mn-cs"/>
              </a:defRPr>
            </a:lvl3pPr>
            <a:lvl4pPr marL="1278703" indent="92016" algn="l" defTabSz="851942" rtl="0" fontAlgn="base">
              <a:spcBef>
                <a:spcPct val="0"/>
              </a:spcBef>
              <a:spcAft>
                <a:spcPct val="0"/>
              </a:spcAft>
              <a:defRPr sz="1700" kern="1200">
                <a:solidFill>
                  <a:schemeClr val="tx1"/>
                </a:solidFill>
                <a:latin typeface="Arial" charset="0"/>
                <a:ea typeface="+mn-ea"/>
                <a:cs typeface="+mn-cs"/>
              </a:defRPr>
            </a:lvl4pPr>
            <a:lvl5pPr marL="1705470" indent="122159" algn="l" defTabSz="851942" rtl="0" fontAlgn="base">
              <a:spcBef>
                <a:spcPct val="0"/>
              </a:spcBef>
              <a:spcAft>
                <a:spcPct val="0"/>
              </a:spcAft>
              <a:defRPr sz="1700" kern="1200">
                <a:solidFill>
                  <a:schemeClr val="tx1"/>
                </a:solidFill>
                <a:latin typeface="Arial" charset="0"/>
                <a:ea typeface="+mn-ea"/>
                <a:cs typeface="+mn-cs"/>
              </a:defRPr>
            </a:lvl5pPr>
            <a:lvl6pPr marL="2284536" algn="l" defTabSz="913814" rtl="0" eaLnBrk="1" latinLnBrk="0" hangingPunct="1">
              <a:defRPr sz="1700" kern="1200">
                <a:solidFill>
                  <a:schemeClr val="tx1"/>
                </a:solidFill>
                <a:latin typeface="Arial" charset="0"/>
                <a:ea typeface="+mn-ea"/>
                <a:cs typeface="+mn-cs"/>
              </a:defRPr>
            </a:lvl6pPr>
            <a:lvl7pPr marL="2741442" algn="l" defTabSz="913814" rtl="0" eaLnBrk="1" latinLnBrk="0" hangingPunct="1">
              <a:defRPr sz="1700" kern="1200">
                <a:solidFill>
                  <a:schemeClr val="tx1"/>
                </a:solidFill>
                <a:latin typeface="Arial" charset="0"/>
                <a:ea typeface="+mn-ea"/>
                <a:cs typeface="+mn-cs"/>
              </a:defRPr>
            </a:lvl7pPr>
            <a:lvl8pPr marL="3198350" algn="l" defTabSz="913814" rtl="0" eaLnBrk="1" latinLnBrk="0" hangingPunct="1">
              <a:defRPr sz="1700" kern="1200">
                <a:solidFill>
                  <a:schemeClr val="tx1"/>
                </a:solidFill>
                <a:latin typeface="Arial" charset="0"/>
                <a:ea typeface="+mn-ea"/>
                <a:cs typeface="+mn-cs"/>
              </a:defRPr>
            </a:lvl8pPr>
            <a:lvl9pPr marL="3655257" algn="l" defTabSz="913814" rtl="0" eaLnBrk="1" latinLnBrk="0" hangingPunct="1">
              <a:defRPr sz="1700" kern="1200">
                <a:solidFill>
                  <a:schemeClr val="tx1"/>
                </a:solidFill>
                <a:latin typeface="Arial" charset="0"/>
                <a:ea typeface="+mn-ea"/>
                <a:cs typeface="+mn-cs"/>
              </a:defRPr>
            </a:lvl9pPr>
          </a:lstStyle>
          <a:p>
            <a:r>
              <a:rPr lang="en-GB" dirty="0" smtClean="0"/>
              <a:t>UK OFFICIAL</a:t>
            </a:r>
            <a:endParaRPr lang="en-GB" dirty="0"/>
          </a:p>
        </p:txBody>
      </p:sp>
    </p:spTree>
    <p:extLst>
      <p:ext uri="{BB962C8B-B14F-4D97-AF65-F5344CB8AC3E}">
        <p14:creationId xmlns:p14="http://schemas.microsoft.com/office/powerpoint/2010/main" val="1994102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Space </a:t>
            </a:r>
            <a:r>
              <a:rPr lang="en-GB" dirty="0" smtClean="0"/>
              <a:t>OR </a:t>
            </a:r>
            <a:r>
              <a:rPr lang="en-GB" dirty="0"/>
              <a:t>Timeline</a:t>
            </a:r>
          </a:p>
        </p:txBody>
      </p:sp>
      <p:sp>
        <p:nvSpPr>
          <p:cNvPr id="5" name="Footer Placeholder 4"/>
          <p:cNvSpPr>
            <a:spLocks noGrp="1"/>
          </p:cNvSpPr>
          <p:nvPr>
            <p:ph type="ftr" sz="quarter" idx="12"/>
          </p:nvPr>
        </p:nvSpPr>
        <p:spPr>
          <a:xfrm>
            <a:off x="7236295" y="4817393"/>
            <a:ext cx="1645941" cy="274637"/>
          </a:xfrm>
        </p:spPr>
        <p:txBody>
          <a:bodyPr/>
          <a:lstStyle/>
          <a:p>
            <a:r>
              <a:rPr lang="en-GB" dirty="0" smtClean="0"/>
              <a:t>UK OFFICIAL</a:t>
            </a:r>
            <a:endParaRPr lang="en-GB" dirty="0"/>
          </a:p>
        </p:txBody>
      </p:sp>
      <p:sp>
        <p:nvSpPr>
          <p:cNvPr id="6" name="Right Arrow 5"/>
          <p:cNvSpPr/>
          <p:nvPr/>
        </p:nvSpPr>
        <p:spPr>
          <a:xfrm>
            <a:off x="251520" y="843558"/>
            <a:ext cx="8712968" cy="504056"/>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755576" y="877394"/>
            <a:ext cx="720080" cy="43204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CE2256"/>
                </a:solidFill>
              </a:rPr>
              <a:t>2015</a:t>
            </a:r>
            <a:endParaRPr lang="en-GB" sz="1200" dirty="0">
              <a:solidFill>
                <a:srgbClr val="CE2256"/>
              </a:solidFill>
            </a:endParaRPr>
          </a:p>
        </p:txBody>
      </p:sp>
      <p:sp>
        <p:nvSpPr>
          <p:cNvPr id="16" name="Rounded Rectangle 15"/>
          <p:cNvSpPr/>
          <p:nvPr/>
        </p:nvSpPr>
        <p:spPr>
          <a:xfrm>
            <a:off x="1547664" y="877394"/>
            <a:ext cx="4968552" cy="432048"/>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006666"/>
                </a:solidFill>
              </a:rPr>
              <a:t>2017-2020</a:t>
            </a:r>
            <a:endParaRPr lang="en-GB" sz="1200" b="1" dirty="0">
              <a:solidFill>
                <a:srgbClr val="006666"/>
              </a:solidFill>
            </a:endParaRPr>
          </a:p>
        </p:txBody>
      </p:sp>
      <p:sp>
        <p:nvSpPr>
          <p:cNvPr id="26" name="Rounded Rectangle 25"/>
          <p:cNvSpPr/>
          <p:nvPr/>
        </p:nvSpPr>
        <p:spPr>
          <a:xfrm>
            <a:off x="6600256" y="857498"/>
            <a:ext cx="907450" cy="43204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CE2256"/>
                </a:solidFill>
              </a:rPr>
              <a:t>2020/21</a:t>
            </a:r>
            <a:endParaRPr lang="en-GB" sz="1200" dirty="0">
              <a:solidFill>
                <a:srgbClr val="CE2256"/>
              </a:solidFill>
            </a:endParaRPr>
          </a:p>
        </p:txBody>
      </p:sp>
      <p:sp>
        <p:nvSpPr>
          <p:cNvPr id="19" name="Rounded Rectangle 18"/>
          <p:cNvSpPr/>
          <p:nvPr/>
        </p:nvSpPr>
        <p:spPr>
          <a:xfrm>
            <a:off x="7605540" y="843558"/>
            <a:ext cx="907450" cy="432048"/>
          </a:xfrm>
          <a:prstGeom prst="round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2">
                    <a:lumMod val="90000"/>
                    <a:lumOff val="10000"/>
                  </a:schemeClr>
                </a:solidFill>
              </a:rPr>
              <a:t>2022+</a:t>
            </a:r>
            <a:endParaRPr lang="en-GB" sz="1200" dirty="0">
              <a:solidFill>
                <a:schemeClr val="tx2">
                  <a:lumMod val="90000"/>
                  <a:lumOff val="10000"/>
                </a:schemeClr>
              </a:solidFill>
            </a:endParaRPr>
          </a:p>
        </p:txBody>
      </p:sp>
      <p:sp>
        <p:nvSpPr>
          <p:cNvPr id="2" name="Rectangle 1"/>
          <p:cNvSpPr/>
          <p:nvPr/>
        </p:nvSpPr>
        <p:spPr>
          <a:xfrm>
            <a:off x="397042" y="2099189"/>
            <a:ext cx="8241632" cy="1745224"/>
          </a:xfrm>
          <a:prstGeom prst="rect">
            <a:avLst/>
          </a:prstGeom>
          <a:solidFill>
            <a:schemeClr val="tx2">
              <a:lumMod val="25000"/>
              <a:lumOff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smtClean="0">
                <a:solidFill>
                  <a:schemeClr val="tx2">
                    <a:lumMod val="90000"/>
                    <a:lumOff val="10000"/>
                  </a:schemeClr>
                </a:solidFill>
              </a:rPr>
              <a:t>Now and the future:</a:t>
            </a:r>
          </a:p>
          <a:p>
            <a:pPr marL="171450" indent="-171450">
              <a:buFont typeface="Arial" panose="020B0604020202020204" pitchFamily="34" charset="0"/>
              <a:buChar char="-"/>
            </a:pPr>
            <a:r>
              <a:rPr lang="en-GB" sz="1600" dirty="0" smtClean="0">
                <a:solidFill>
                  <a:schemeClr val="tx2">
                    <a:lumMod val="90000"/>
                    <a:lumOff val="10000"/>
                  </a:schemeClr>
                </a:solidFill>
              </a:rPr>
              <a:t>Working with </a:t>
            </a:r>
            <a:r>
              <a:rPr lang="en-GB" sz="1600" dirty="0" err="1" smtClean="0">
                <a:solidFill>
                  <a:schemeClr val="tx2">
                    <a:lumMod val="90000"/>
                    <a:lumOff val="10000"/>
                  </a:schemeClr>
                </a:solidFill>
              </a:rPr>
              <a:t>SpaceCmd</a:t>
            </a:r>
            <a:r>
              <a:rPr lang="en-GB" sz="1600" dirty="0" smtClean="0">
                <a:solidFill>
                  <a:schemeClr val="tx2">
                    <a:lumMod val="90000"/>
                    <a:lumOff val="10000"/>
                  </a:schemeClr>
                </a:solidFill>
              </a:rPr>
              <a:t> to normalise OR demand/utility</a:t>
            </a:r>
          </a:p>
          <a:p>
            <a:pPr marL="171450" indent="-171450">
              <a:buFont typeface="Arial" panose="020B0604020202020204" pitchFamily="34" charset="0"/>
              <a:buChar char="-"/>
            </a:pPr>
            <a:r>
              <a:rPr lang="en-GB" sz="1600" dirty="0" smtClean="0">
                <a:solidFill>
                  <a:schemeClr val="tx2">
                    <a:lumMod val="90000"/>
                    <a:lumOff val="10000"/>
                  </a:schemeClr>
                </a:solidFill>
              </a:rPr>
              <a:t>Continuing to support S&amp;T concept development</a:t>
            </a:r>
          </a:p>
          <a:p>
            <a:pPr marL="171450" indent="-171450">
              <a:buFont typeface="Arial" panose="020B0604020202020204" pitchFamily="34" charset="0"/>
              <a:buChar char="-"/>
            </a:pPr>
            <a:r>
              <a:rPr lang="en-GB" sz="1600" dirty="0" smtClean="0">
                <a:solidFill>
                  <a:schemeClr val="tx2">
                    <a:lumMod val="90000"/>
                    <a:lumOff val="10000"/>
                  </a:schemeClr>
                </a:solidFill>
              </a:rPr>
              <a:t>Sustaining and develop OR capabilities</a:t>
            </a:r>
          </a:p>
          <a:p>
            <a:pPr marL="171450" indent="-171450">
              <a:buFont typeface="Arial" panose="020B0604020202020204" pitchFamily="34" charset="0"/>
              <a:buChar char="-"/>
            </a:pPr>
            <a:r>
              <a:rPr lang="en-GB" sz="1600" dirty="0" smtClean="0">
                <a:solidFill>
                  <a:schemeClr val="tx2">
                    <a:lumMod val="90000"/>
                    <a:lumOff val="10000"/>
                  </a:schemeClr>
                </a:solidFill>
              </a:rPr>
              <a:t>Continue to be responsive to short-term demands and requests</a:t>
            </a:r>
            <a:endParaRPr lang="en-GB" sz="1600" dirty="0">
              <a:solidFill>
                <a:schemeClr val="tx2">
                  <a:lumMod val="90000"/>
                  <a:lumOff val="10000"/>
                </a:schemeClr>
              </a:solidFill>
            </a:endParaRPr>
          </a:p>
        </p:txBody>
      </p:sp>
    </p:spTree>
    <p:extLst>
      <p:ext uri="{BB962C8B-B14F-4D97-AF65-F5344CB8AC3E}">
        <p14:creationId xmlns:p14="http://schemas.microsoft.com/office/powerpoint/2010/main" val="37437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4/3*#ppt_w"/>
                                          </p:val>
                                        </p:tav>
                                        <p:tav tm="100000">
                                          <p:val>
                                            <p:strVal val="#ppt_w"/>
                                          </p:val>
                                        </p:tav>
                                      </p:tavLst>
                                    </p:anim>
                                    <p:anim calcmode="lin" valueType="num">
                                      <p:cBhvr>
                                        <p:cTn id="8" dur="500" fill="hold"/>
                                        <p:tgtEl>
                                          <p:spTgt spid="19"/>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Introduction</a:t>
            </a:r>
            <a:endParaRPr lang="en-GB" dirty="0"/>
          </a:p>
        </p:txBody>
      </p:sp>
      <p:sp>
        <p:nvSpPr>
          <p:cNvPr id="5" name="Footer Placeholder 4"/>
          <p:cNvSpPr>
            <a:spLocks noGrp="1"/>
          </p:cNvSpPr>
          <p:nvPr>
            <p:ph type="ftr" sz="quarter" idx="12"/>
          </p:nvPr>
        </p:nvSpPr>
        <p:spPr/>
        <p:txBody>
          <a:bodyPr/>
          <a:lstStyle/>
          <a:p>
            <a:r>
              <a:rPr lang="en-GB" dirty="0" smtClean="0"/>
              <a:t>UK OFFICIAL</a:t>
            </a:r>
            <a:endParaRPr lang="en-GB" dirty="0"/>
          </a:p>
        </p:txBody>
      </p:sp>
      <p:sp>
        <p:nvSpPr>
          <p:cNvPr id="6" name="Rounded Rectangle 5"/>
          <p:cNvSpPr/>
          <p:nvPr/>
        </p:nvSpPr>
        <p:spPr>
          <a:xfrm>
            <a:off x="2672659" y="2153135"/>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Why does Space OA matter to decision makers?</a:t>
            </a:r>
          </a:p>
          <a:p>
            <a:pPr algn="ctr"/>
            <a:r>
              <a:rPr lang="en-GB" dirty="0" smtClean="0"/>
              <a:t>2015- 2023</a:t>
            </a:r>
            <a:endParaRPr lang="en-GB" dirty="0"/>
          </a:p>
        </p:txBody>
      </p:sp>
      <p:sp>
        <p:nvSpPr>
          <p:cNvPr id="7" name="Rounded Rectangle 6"/>
          <p:cNvSpPr/>
          <p:nvPr/>
        </p:nvSpPr>
        <p:spPr>
          <a:xfrm>
            <a:off x="2672659" y="3417787"/>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Wargaming as an OA tool</a:t>
            </a:r>
            <a:endParaRPr lang="en-GB" dirty="0"/>
          </a:p>
        </p:txBody>
      </p:sp>
      <p:sp>
        <p:nvSpPr>
          <p:cNvPr id="8" name="Rounded Rectangle 7"/>
          <p:cNvSpPr/>
          <p:nvPr/>
        </p:nvSpPr>
        <p:spPr>
          <a:xfrm>
            <a:off x="2672659" y="897657"/>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Space Domain</a:t>
            </a:r>
            <a:endParaRPr lang="en-GB" dirty="0"/>
          </a:p>
        </p:txBody>
      </p:sp>
      <p:sp>
        <p:nvSpPr>
          <p:cNvPr id="2" name="Rounded Rectangle 1"/>
          <p:cNvSpPr/>
          <p:nvPr/>
        </p:nvSpPr>
        <p:spPr>
          <a:xfrm>
            <a:off x="2672659" y="904869"/>
            <a:ext cx="3600400" cy="936104"/>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2672659" y="2145923"/>
            <a:ext cx="3600400" cy="936104"/>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5911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1547664" y="1203598"/>
            <a:ext cx="3384376" cy="2232248"/>
          </a:xfrm>
          <a:prstGeom prst="roundRect">
            <a:avLst/>
          </a:prstGeom>
          <a:solidFill>
            <a:srgbClr val="FFFF00">
              <a:alpha val="27059"/>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p:txBody>
          <a:bodyPr/>
          <a:lstStyle/>
          <a:p>
            <a:r>
              <a:rPr lang="en-GB" dirty="0" smtClean="0"/>
              <a:t>The </a:t>
            </a:r>
            <a:r>
              <a:rPr lang="en-GB" dirty="0" err="1" smtClean="0"/>
              <a:t>Wargame</a:t>
            </a:r>
            <a:r>
              <a:rPr lang="en-GB" dirty="0" smtClean="0"/>
              <a:t> Process</a:t>
            </a:r>
            <a:endParaRPr lang="en-GB" dirty="0"/>
          </a:p>
        </p:txBody>
      </p:sp>
      <p:sp>
        <p:nvSpPr>
          <p:cNvPr id="9" name="Rounded Rectangle 8"/>
          <p:cNvSpPr/>
          <p:nvPr/>
        </p:nvSpPr>
        <p:spPr>
          <a:xfrm>
            <a:off x="2915816" y="3218298"/>
            <a:ext cx="2996716" cy="915671"/>
          </a:xfrm>
          <a:prstGeom prst="roundRect">
            <a:avLst/>
          </a:prstGeom>
          <a:solidFill>
            <a:srgbClr val="FFFF00">
              <a:alpha val="27059"/>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5616116" y="2444128"/>
            <a:ext cx="1986526" cy="1689841"/>
          </a:xfrm>
          <a:prstGeom prst="roundRect">
            <a:avLst/>
          </a:prstGeom>
          <a:solidFill>
            <a:srgbClr val="FFFF00">
              <a:alpha val="27059"/>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874853" y="1373437"/>
            <a:ext cx="5400600" cy="2591755"/>
          </a:xfrm>
          <a:prstGeom prst="rect">
            <a:avLst/>
          </a:prstGeom>
          <a:noFill/>
          <a:ln>
            <a:noFill/>
          </a:ln>
        </p:spPr>
      </p:pic>
      <p:sp>
        <p:nvSpPr>
          <p:cNvPr id="12" name="Footer Placeholder 4"/>
          <p:cNvSpPr>
            <a:spLocks noGrp="1"/>
          </p:cNvSpPr>
          <p:nvPr>
            <p:ph type="ftr" sz="quarter" idx="12"/>
          </p:nvPr>
        </p:nvSpPr>
        <p:spPr>
          <a:xfrm>
            <a:off x="1403649" y="4601371"/>
            <a:ext cx="7478588" cy="274637"/>
          </a:xfrm>
        </p:spPr>
        <p:txBody>
          <a:bodyPr/>
          <a:lstStyle/>
          <a:p>
            <a:r>
              <a:rPr lang="en-GB" dirty="0" smtClean="0"/>
              <a:t>UK OFFICIAL</a:t>
            </a:r>
            <a:endParaRPr lang="en-GB" dirty="0"/>
          </a:p>
        </p:txBody>
      </p:sp>
    </p:spTree>
    <p:extLst>
      <p:ext uri="{BB962C8B-B14F-4D97-AF65-F5344CB8AC3E}">
        <p14:creationId xmlns:p14="http://schemas.microsoft.com/office/powerpoint/2010/main" val="1921696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2"/>
          </p:nvPr>
        </p:nvSpPr>
        <p:spPr/>
        <p:txBody>
          <a:bodyPr>
            <a:normAutofit/>
          </a:bodyPr>
          <a:lstStyle/>
          <a:p>
            <a:r>
              <a:rPr lang="en-GB" dirty="0" smtClean="0"/>
              <a:t>UK OFFICIAL</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345765038"/>
              </p:ext>
            </p:extLst>
          </p:nvPr>
        </p:nvGraphicFramePr>
        <p:xfrm>
          <a:off x="899592" y="1419622"/>
          <a:ext cx="6771360" cy="2625255"/>
        </p:xfrm>
        <a:graphic>
          <a:graphicData uri="http://schemas.openxmlformats.org/drawingml/2006/table">
            <a:tbl>
              <a:tblPr firstRow="1" bandRow="1">
                <a:tableStyleId>{F5AB1C69-6EDB-4FF4-983F-18BD219EF322}</a:tableStyleId>
              </a:tblPr>
              <a:tblGrid>
                <a:gridCol w="1692840">
                  <a:extLst>
                    <a:ext uri="{9D8B030D-6E8A-4147-A177-3AD203B41FA5}">
                      <a16:colId xmlns:a16="http://schemas.microsoft.com/office/drawing/2014/main" val="801486565"/>
                    </a:ext>
                  </a:extLst>
                </a:gridCol>
                <a:gridCol w="1692840">
                  <a:extLst>
                    <a:ext uri="{9D8B030D-6E8A-4147-A177-3AD203B41FA5}">
                      <a16:colId xmlns:a16="http://schemas.microsoft.com/office/drawing/2014/main" val="1195237970"/>
                    </a:ext>
                  </a:extLst>
                </a:gridCol>
                <a:gridCol w="1692840">
                  <a:extLst>
                    <a:ext uri="{9D8B030D-6E8A-4147-A177-3AD203B41FA5}">
                      <a16:colId xmlns:a16="http://schemas.microsoft.com/office/drawing/2014/main" val="3431300501"/>
                    </a:ext>
                  </a:extLst>
                </a:gridCol>
                <a:gridCol w="1692840">
                  <a:extLst>
                    <a:ext uri="{9D8B030D-6E8A-4147-A177-3AD203B41FA5}">
                      <a16:colId xmlns:a16="http://schemas.microsoft.com/office/drawing/2014/main" val="3937012262"/>
                    </a:ext>
                  </a:extLst>
                </a:gridCol>
              </a:tblGrid>
              <a:tr h="875085">
                <a:tc>
                  <a:txBody>
                    <a:bodyPr/>
                    <a:lstStyle/>
                    <a:p>
                      <a:endParaRPr lang="en-GB" sz="1400" dirty="0"/>
                    </a:p>
                  </a:txBody>
                  <a:tcPr marL="72579" marR="72579" marT="36289" marB="36289" anchor="ctr">
                    <a:solidFill>
                      <a:schemeClr val="bg1"/>
                    </a:solidFill>
                  </a:tcPr>
                </a:tc>
                <a:tc>
                  <a:txBody>
                    <a:bodyPr/>
                    <a:lstStyle/>
                    <a:p>
                      <a:pPr algn="ctr"/>
                      <a:r>
                        <a:rPr lang="en-GB" sz="1900" dirty="0" smtClean="0"/>
                        <a:t>Creating</a:t>
                      </a:r>
                      <a:r>
                        <a:rPr lang="en-GB" sz="1900" baseline="0" dirty="0" smtClean="0"/>
                        <a:t> knowledge</a:t>
                      </a:r>
                      <a:endParaRPr lang="en-GB" sz="1900" dirty="0"/>
                    </a:p>
                  </a:txBody>
                  <a:tcPr marL="72579" marR="72579" marT="36289" marB="36289" anchor="ctr"/>
                </a:tc>
                <a:tc>
                  <a:txBody>
                    <a:bodyPr/>
                    <a:lstStyle/>
                    <a:p>
                      <a:pPr algn="ctr"/>
                      <a:r>
                        <a:rPr lang="en-GB" sz="1900" dirty="0" smtClean="0"/>
                        <a:t>Conveying Knowledge</a:t>
                      </a:r>
                      <a:endParaRPr lang="en-GB" sz="1900" dirty="0"/>
                    </a:p>
                  </a:txBody>
                  <a:tcPr marL="72579" marR="72579" marT="36289" marB="36289" anchor="ctr"/>
                </a:tc>
                <a:tc>
                  <a:txBody>
                    <a:bodyPr/>
                    <a:lstStyle/>
                    <a:p>
                      <a:pPr algn="ctr"/>
                      <a:r>
                        <a:rPr lang="en-GB" sz="1900" dirty="0" smtClean="0"/>
                        <a:t>Experiential/ Engagement</a:t>
                      </a:r>
                      <a:endParaRPr lang="en-GB" sz="1900" dirty="0"/>
                    </a:p>
                  </a:txBody>
                  <a:tcPr marL="72579" marR="72579" marT="36289" marB="36289" anchor="ctr"/>
                </a:tc>
                <a:extLst>
                  <a:ext uri="{0D108BD9-81ED-4DB2-BD59-A6C34878D82A}">
                    <a16:rowId xmlns:a16="http://schemas.microsoft.com/office/drawing/2014/main" val="3625733210"/>
                  </a:ext>
                </a:extLst>
              </a:tr>
              <a:tr h="875085">
                <a:tc>
                  <a:txBody>
                    <a:bodyPr/>
                    <a:lstStyle/>
                    <a:p>
                      <a:pPr marL="0" algn="ctr" defTabSz="853318" rtl="0" eaLnBrk="1" latinLnBrk="0" hangingPunct="1"/>
                      <a:r>
                        <a:rPr lang="en-GB" sz="1900" b="1" kern="1200" dirty="0" smtClean="0">
                          <a:solidFill>
                            <a:schemeClr val="lt1"/>
                          </a:solidFill>
                          <a:latin typeface="+mn-lt"/>
                          <a:ea typeface="+mn-ea"/>
                          <a:cs typeface="+mn-cs"/>
                        </a:rPr>
                        <a:t>Unstructured</a:t>
                      </a:r>
                      <a:r>
                        <a:rPr lang="en-GB" sz="1900" dirty="0" smtClean="0"/>
                        <a:t> </a:t>
                      </a:r>
                      <a:r>
                        <a:rPr lang="en-GB" sz="1900" b="1" kern="1200" dirty="0" smtClean="0">
                          <a:solidFill>
                            <a:schemeClr val="bg1"/>
                          </a:solidFill>
                          <a:latin typeface="+mn-lt"/>
                          <a:ea typeface="+mn-ea"/>
                          <a:cs typeface="+mn-cs"/>
                        </a:rPr>
                        <a:t>problem</a:t>
                      </a:r>
                      <a:endParaRPr lang="en-GB" sz="1900" b="1" kern="1200" dirty="0">
                        <a:solidFill>
                          <a:schemeClr val="bg1"/>
                        </a:solidFill>
                        <a:latin typeface="+mn-lt"/>
                        <a:ea typeface="+mn-ea"/>
                        <a:cs typeface="+mn-cs"/>
                      </a:endParaRPr>
                    </a:p>
                  </a:txBody>
                  <a:tcPr marL="72579" marR="72579" marT="36289" marB="36289" anchor="ctr">
                    <a:solidFill>
                      <a:schemeClr val="accent3"/>
                    </a:solidFill>
                  </a:tcPr>
                </a:tc>
                <a:tc>
                  <a:txBody>
                    <a:bodyPr/>
                    <a:lstStyle/>
                    <a:p>
                      <a:pPr algn="ctr"/>
                      <a:r>
                        <a:rPr lang="en-GB" sz="1900" dirty="0" smtClean="0"/>
                        <a:t>Discovery Games</a:t>
                      </a:r>
                      <a:endParaRPr lang="en-GB" sz="1900" dirty="0"/>
                    </a:p>
                  </a:txBody>
                  <a:tcPr marL="72579" marR="72579" marT="36289" marB="36289" anchor="ctr"/>
                </a:tc>
                <a:tc>
                  <a:txBody>
                    <a:bodyPr/>
                    <a:lstStyle/>
                    <a:p>
                      <a:pPr algn="ctr"/>
                      <a:r>
                        <a:rPr lang="en-GB" sz="1900" dirty="0" smtClean="0"/>
                        <a:t>Educational Game</a:t>
                      </a:r>
                      <a:endParaRPr lang="en-GB" sz="1900" dirty="0"/>
                    </a:p>
                  </a:txBody>
                  <a:tcPr marL="72579" marR="72579" marT="36289" marB="36289" anchor="ctr"/>
                </a:tc>
                <a:tc>
                  <a:txBody>
                    <a:bodyPr/>
                    <a:lstStyle/>
                    <a:p>
                      <a:pPr algn="ctr"/>
                      <a:r>
                        <a:rPr lang="en-GB" sz="1900" dirty="0" smtClean="0"/>
                        <a:t>Role-playing games</a:t>
                      </a:r>
                      <a:endParaRPr lang="en-GB" sz="1900" dirty="0"/>
                    </a:p>
                  </a:txBody>
                  <a:tcPr marL="72579" marR="72579" marT="36289" marB="36289" anchor="ctr"/>
                </a:tc>
                <a:extLst>
                  <a:ext uri="{0D108BD9-81ED-4DB2-BD59-A6C34878D82A}">
                    <a16:rowId xmlns:a16="http://schemas.microsoft.com/office/drawing/2014/main" val="1299720104"/>
                  </a:ext>
                </a:extLst>
              </a:tr>
              <a:tr h="875085">
                <a:tc>
                  <a:txBody>
                    <a:bodyPr/>
                    <a:lstStyle/>
                    <a:p>
                      <a:pPr algn="ctr"/>
                      <a:r>
                        <a:rPr lang="en-GB" sz="1900" b="1" dirty="0" smtClean="0">
                          <a:solidFill>
                            <a:schemeClr val="bg1"/>
                          </a:solidFill>
                        </a:rPr>
                        <a:t>Structured problem</a:t>
                      </a:r>
                      <a:endParaRPr lang="en-GB" sz="1900" b="1" dirty="0">
                        <a:solidFill>
                          <a:schemeClr val="bg1"/>
                        </a:solidFill>
                      </a:endParaRPr>
                    </a:p>
                  </a:txBody>
                  <a:tcPr marL="72579" marR="72579" marT="36289" marB="36289" anchor="ctr">
                    <a:solidFill>
                      <a:schemeClr val="accent3"/>
                    </a:solidFill>
                  </a:tcPr>
                </a:tc>
                <a:tc>
                  <a:txBody>
                    <a:bodyPr/>
                    <a:lstStyle/>
                    <a:p>
                      <a:pPr algn="ctr"/>
                      <a:r>
                        <a:rPr lang="en-GB" sz="1900" dirty="0" smtClean="0"/>
                        <a:t>Analytical</a:t>
                      </a:r>
                      <a:r>
                        <a:rPr lang="en-GB" sz="1900" baseline="0" dirty="0" smtClean="0"/>
                        <a:t> Games</a:t>
                      </a:r>
                      <a:endParaRPr lang="en-GB" sz="1900" dirty="0"/>
                    </a:p>
                  </a:txBody>
                  <a:tcPr marL="72579" marR="72579" marT="36289" marB="36289" anchor="ctr"/>
                </a:tc>
                <a:tc>
                  <a:txBody>
                    <a:bodyPr/>
                    <a:lstStyle/>
                    <a:p>
                      <a:pPr algn="ctr"/>
                      <a:r>
                        <a:rPr lang="en-GB" sz="1900" dirty="0" smtClean="0"/>
                        <a:t>Training</a:t>
                      </a:r>
                      <a:r>
                        <a:rPr lang="en-GB" sz="1900" baseline="0" dirty="0" smtClean="0"/>
                        <a:t> Games</a:t>
                      </a:r>
                      <a:endParaRPr lang="en-GB" sz="1900" dirty="0"/>
                    </a:p>
                  </a:txBody>
                  <a:tcPr marL="72579" marR="72579" marT="36289" marB="36289" anchor="ctr"/>
                </a:tc>
                <a:tc>
                  <a:txBody>
                    <a:bodyPr/>
                    <a:lstStyle/>
                    <a:p>
                      <a:pPr algn="ctr"/>
                      <a:r>
                        <a:rPr lang="en-GB" sz="1900" dirty="0" smtClean="0"/>
                        <a:t>Commercial games</a:t>
                      </a:r>
                      <a:endParaRPr lang="en-GB" sz="1900" dirty="0"/>
                    </a:p>
                  </a:txBody>
                  <a:tcPr marL="72579" marR="72579" marT="36289" marB="36289" anchor="ctr"/>
                </a:tc>
                <a:extLst>
                  <a:ext uri="{0D108BD9-81ED-4DB2-BD59-A6C34878D82A}">
                    <a16:rowId xmlns:a16="http://schemas.microsoft.com/office/drawing/2014/main" val="3024652821"/>
                  </a:ext>
                </a:extLst>
              </a:tr>
            </a:tbl>
          </a:graphicData>
        </a:graphic>
      </p:graphicFrame>
      <p:sp>
        <p:nvSpPr>
          <p:cNvPr id="7" name="Rounded Rectangle 6"/>
          <p:cNvSpPr/>
          <p:nvPr/>
        </p:nvSpPr>
        <p:spPr>
          <a:xfrm>
            <a:off x="2771800" y="2327042"/>
            <a:ext cx="2304256" cy="1690294"/>
          </a:xfrm>
          <a:prstGeom prst="roundRect">
            <a:avLst/>
          </a:prstGeom>
          <a:solidFill>
            <a:srgbClr val="D12556">
              <a:alpha val="2705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6"/>
          <p:cNvSpPr txBox="1">
            <a:spLocks/>
          </p:cNvSpPr>
          <p:nvPr/>
        </p:nvSpPr>
        <p:spPr bwMode="black">
          <a:xfrm>
            <a:off x="36256" y="50535"/>
            <a:ext cx="6840000" cy="649007"/>
          </a:xfrm>
          <a:prstGeom prst="rect">
            <a:avLst/>
          </a:prstGeom>
          <a:ln>
            <a:noFill/>
          </a:ln>
        </p:spPr>
        <p:txBody>
          <a:bodyPr vert="horz" lIns="360000" tIns="45720" rIns="91440" bIns="45720" rtlCol="0" anchor="ctr">
            <a:normAutofit/>
          </a:bodyPr>
          <a:lstStyle>
            <a:lvl1pPr algn="l" defTabSz="685800" rtl="0" eaLnBrk="1" latinLnBrk="0" hangingPunct="1">
              <a:lnSpc>
                <a:spcPct val="90000"/>
              </a:lnSpc>
              <a:spcBef>
                <a:spcPct val="0"/>
              </a:spcBef>
              <a:buNone/>
              <a:defRPr lang="en-GB"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en-GB" dirty="0" smtClean="0"/>
              <a:t>Wargaming: What are we trying to achieve?</a:t>
            </a:r>
            <a:endParaRPr lang="en-GB" dirty="0"/>
          </a:p>
        </p:txBody>
      </p:sp>
    </p:spTree>
    <p:extLst>
      <p:ext uri="{BB962C8B-B14F-4D97-AF65-F5344CB8AC3E}">
        <p14:creationId xmlns:p14="http://schemas.microsoft.com/office/powerpoint/2010/main" val="1850610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Small </a:t>
            </a:r>
            <a:r>
              <a:rPr lang="en-GB" dirty="0" err="1" smtClean="0"/>
              <a:t>wargames</a:t>
            </a:r>
            <a:r>
              <a:rPr lang="en-GB" dirty="0" smtClean="0"/>
              <a:t> </a:t>
            </a:r>
            <a:endParaRPr lang="en-GB" dirty="0"/>
          </a:p>
        </p:txBody>
      </p:sp>
      <p:sp>
        <p:nvSpPr>
          <p:cNvPr id="5" name="Footer Placeholder 4"/>
          <p:cNvSpPr>
            <a:spLocks noGrp="1"/>
          </p:cNvSpPr>
          <p:nvPr>
            <p:ph type="ftr" sz="quarter" idx="4294967295"/>
          </p:nvPr>
        </p:nvSpPr>
        <p:spPr>
          <a:xfrm>
            <a:off x="1475656" y="4665710"/>
            <a:ext cx="7478712" cy="274637"/>
          </a:xfrm>
        </p:spPr>
        <p:txBody>
          <a:bodyPr/>
          <a:lstStyle/>
          <a:p>
            <a:pPr>
              <a:defRPr/>
            </a:pPr>
            <a:r>
              <a:rPr lang="en-GB" dirty="0" smtClean="0"/>
              <a:t>UK OFFICIAL</a:t>
            </a:r>
            <a:endParaRPr lang="en-GB" dirty="0"/>
          </a:p>
        </p:txBody>
      </p:sp>
      <p:sp>
        <p:nvSpPr>
          <p:cNvPr id="10" name="Curved Down Arrow 9"/>
          <p:cNvSpPr/>
          <p:nvPr/>
        </p:nvSpPr>
        <p:spPr>
          <a:xfrm>
            <a:off x="4111012" y="828857"/>
            <a:ext cx="3413316" cy="662568"/>
          </a:xfrm>
          <a:prstGeom prst="curvedDownArrow">
            <a:avLst>
              <a:gd name="adj1" fmla="val 25000"/>
              <a:gd name="adj2" fmla="val 71819"/>
              <a:gd name="adj3" fmla="val 351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ounded Rectangle 10"/>
          <p:cNvSpPr/>
          <p:nvPr/>
        </p:nvSpPr>
        <p:spPr>
          <a:xfrm>
            <a:off x="5364088" y="2903925"/>
            <a:ext cx="3672408" cy="11799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r>
              <a:rPr lang="en-GB" dirty="0" smtClean="0"/>
              <a:t>Challenges:</a:t>
            </a:r>
          </a:p>
          <a:p>
            <a:endParaRPr lang="en-GB" dirty="0"/>
          </a:p>
          <a:p>
            <a:r>
              <a:rPr lang="en-GB" dirty="0" smtClean="0"/>
              <a:t>Tactical limitations, complexity ‘for the sake of it’</a:t>
            </a:r>
            <a:endParaRPr lang="en-GB" dirty="0"/>
          </a:p>
        </p:txBody>
      </p:sp>
      <p:sp>
        <p:nvSpPr>
          <p:cNvPr id="12" name="Rounded Rectangle 11"/>
          <p:cNvSpPr/>
          <p:nvPr/>
        </p:nvSpPr>
        <p:spPr>
          <a:xfrm>
            <a:off x="5364088" y="1607576"/>
            <a:ext cx="3672408" cy="1180197"/>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r>
              <a:rPr lang="en-GB" dirty="0" smtClean="0"/>
              <a:t>Strengths: </a:t>
            </a:r>
          </a:p>
          <a:p>
            <a:pPr algn="ctr"/>
            <a:endParaRPr lang="en-GB" dirty="0" smtClean="0"/>
          </a:p>
          <a:p>
            <a:r>
              <a:rPr lang="en-GB" dirty="0" smtClean="0"/>
              <a:t>Flexible, scalable, deployable, focused </a:t>
            </a:r>
            <a:endParaRPr lang="en-GB" dirty="0"/>
          </a:p>
        </p:txBody>
      </p:sp>
      <p:pic>
        <p:nvPicPr>
          <p:cNvPr id="3" name="Picture 2"/>
          <p:cNvPicPr>
            <a:picLocks noChangeAspect="1"/>
          </p:cNvPicPr>
          <p:nvPr/>
        </p:nvPicPr>
        <p:blipFill>
          <a:blip r:embed="rId2"/>
          <a:stretch>
            <a:fillRect/>
          </a:stretch>
        </p:blipFill>
        <p:spPr>
          <a:xfrm>
            <a:off x="256920" y="1208142"/>
            <a:ext cx="4466333" cy="3230116"/>
          </a:xfrm>
          <a:prstGeom prst="rect">
            <a:avLst/>
          </a:prstGeom>
        </p:spPr>
      </p:pic>
      <p:sp>
        <p:nvSpPr>
          <p:cNvPr id="13" name="TextBox 12"/>
          <p:cNvSpPr txBox="1"/>
          <p:nvPr/>
        </p:nvSpPr>
        <p:spPr>
          <a:xfrm>
            <a:off x="175252" y="4455913"/>
            <a:ext cx="4289957" cy="184666"/>
          </a:xfrm>
          <a:prstGeom prst="rect">
            <a:avLst/>
          </a:prstGeom>
          <a:noFill/>
        </p:spPr>
        <p:txBody>
          <a:bodyPr wrap="none" rtlCol="0">
            <a:spAutoFit/>
          </a:bodyPr>
          <a:lstStyle/>
          <a:p>
            <a:pPr>
              <a:buClr>
                <a:schemeClr val="accent1"/>
              </a:buClr>
              <a:buSzPct val="110000"/>
            </a:pPr>
            <a:r>
              <a:rPr lang="en-GB" sz="600" dirty="0" err="1" smtClean="0"/>
              <a:t>Wallman</a:t>
            </a:r>
            <a:r>
              <a:rPr lang="en-GB" sz="600" dirty="0" smtClean="0"/>
              <a:t>, JG, Marston, CA: </a:t>
            </a:r>
            <a:r>
              <a:rPr lang="en-GB" sz="600" i="1" dirty="0" smtClean="0"/>
              <a:t>SPEEDS: Exploring Space Control through wargaming- Game Designer notes</a:t>
            </a:r>
            <a:r>
              <a:rPr lang="en-GB" sz="600" dirty="0" smtClean="0"/>
              <a:t> (March 2021)</a:t>
            </a:r>
            <a:endParaRPr lang="en-GB" sz="600" dirty="0"/>
          </a:p>
        </p:txBody>
      </p:sp>
    </p:spTree>
    <p:extLst>
      <p:ext uri="{BB962C8B-B14F-4D97-AF65-F5344CB8AC3E}">
        <p14:creationId xmlns:p14="http://schemas.microsoft.com/office/powerpoint/2010/main" val="3539094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Introduction</a:t>
            </a:r>
            <a:endParaRPr lang="en-GB" dirty="0"/>
          </a:p>
        </p:txBody>
      </p:sp>
      <p:sp>
        <p:nvSpPr>
          <p:cNvPr id="5" name="Footer Placeholder 4"/>
          <p:cNvSpPr>
            <a:spLocks noGrp="1"/>
          </p:cNvSpPr>
          <p:nvPr>
            <p:ph type="ftr" sz="quarter" idx="12"/>
          </p:nvPr>
        </p:nvSpPr>
        <p:spPr/>
        <p:txBody>
          <a:bodyPr/>
          <a:lstStyle/>
          <a:p>
            <a:r>
              <a:rPr lang="en-GB" dirty="0" smtClean="0"/>
              <a:t>UK OFFICIAL</a:t>
            </a:r>
            <a:endParaRPr lang="en-GB" dirty="0"/>
          </a:p>
        </p:txBody>
      </p:sp>
      <p:sp>
        <p:nvSpPr>
          <p:cNvPr id="6" name="Rounded Rectangle 5"/>
          <p:cNvSpPr/>
          <p:nvPr/>
        </p:nvSpPr>
        <p:spPr>
          <a:xfrm>
            <a:off x="2672659" y="2153135"/>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Why does Space OA matter to decision makers?</a:t>
            </a:r>
          </a:p>
          <a:p>
            <a:pPr algn="ctr"/>
            <a:r>
              <a:rPr lang="en-GB" dirty="0" smtClean="0"/>
              <a:t>2015- 2023</a:t>
            </a:r>
            <a:endParaRPr lang="en-GB" dirty="0"/>
          </a:p>
        </p:txBody>
      </p:sp>
      <p:sp>
        <p:nvSpPr>
          <p:cNvPr id="7" name="Rounded Rectangle 6"/>
          <p:cNvSpPr/>
          <p:nvPr/>
        </p:nvSpPr>
        <p:spPr>
          <a:xfrm>
            <a:off x="2672659" y="3417787"/>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Wargaming as an OA tool</a:t>
            </a:r>
            <a:endParaRPr lang="en-GB" dirty="0"/>
          </a:p>
        </p:txBody>
      </p:sp>
      <p:sp>
        <p:nvSpPr>
          <p:cNvPr id="8" name="Rounded Rectangle 7"/>
          <p:cNvSpPr/>
          <p:nvPr/>
        </p:nvSpPr>
        <p:spPr>
          <a:xfrm>
            <a:off x="2672659" y="897657"/>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Space Domain</a:t>
            </a:r>
            <a:endParaRPr lang="en-GB" dirty="0"/>
          </a:p>
        </p:txBody>
      </p:sp>
    </p:spTree>
    <p:extLst>
      <p:ext uri="{BB962C8B-B14F-4D97-AF65-F5344CB8AC3E}">
        <p14:creationId xmlns:p14="http://schemas.microsoft.com/office/powerpoint/2010/main" val="1166549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1" y="1131591"/>
            <a:ext cx="7848871" cy="3239389"/>
          </a:xfrm>
        </p:spPr>
        <p:txBody>
          <a:bodyPr>
            <a:normAutofit lnSpcReduction="10000"/>
          </a:bodyPr>
          <a:lstStyle/>
          <a:p>
            <a:r>
              <a:rPr lang="en-GB" dirty="0" smtClean="0"/>
              <a:t>Primary </a:t>
            </a:r>
            <a:r>
              <a:rPr lang="en-GB" dirty="0"/>
              <a:t>large military UK </a:t>
            </a:r>
            <a:r>
              <a:rPr lang="en-GB" dirty="0" smtClean="0"/>
              <a:t>wargame </a:t>
            </a:r>
            <a:r>
              <a:rPr lang="en-GB" dirty="0"/>
              <a:t>is </a:t>
            </a:r>
            <a:r>
              <a:rPr lang="en-GB" dirty="0" smtClean="0"/>
              <a:t>PFT9</a:t>
            </a:r>
          </a:p>
          <a:p>
            <a:pPr lvl="1"/>
            <a:r>
              <a:rPr lang="en-GB" dirty="0" smtClean="0"/>
              <a:t>PFT: </a:t>
            </a:r>
            <a:r>
              <a:rPr lang="en-GB" dirty="0"/>
              <a:t>MOD Centre (FMC </a:t>
            </a:r>
            <a:r>
              <a:rPr lang="en-GB" dirty="0" err="1"/>
              <a:t>CapStrat</a:t>
            </a:r>
            <a:r>
              <a:rPr lang="en-GB" dirty="0"/>
              <a:t>) led activity (with extensive Dstl support) to explore ability of anticipated/planned force structure against specific policy </a:t>
            </a:r>
            <a:r>
              <a:rPr lang="en-GB" dirty="0" smtClean="0"/>
              <a:t>requirements</a:t>
            </a:r>
            <a:endParaRPr lang="en-GB" dirty="0"/>
          </a:p>
          <a:p>
            <a:r>
              <a:rPr lang="en-GB" dirty="0" smtClean="0"/>
              <a:t>Up </a:t>
            </a:r>
            <a:r>
              <a:rPr lang="en-GB" dirty="0"/>
              <a:t>to 2018, </a:t>
            </a:r>
            <a:r>
              <a:rPr lang="en-GB" dirty="0" smtClean="0"/>
              <a:t>Space </a:t>
            </a:r>
            <a:r>
              <a:rPr lang="en-GB" dirty="0"/>
              <a:t>has not had strong representation within such </a:t>
            </a:r>
            <a:r>
              <a:rPr lang="en-GB" dirty="0" smtClean="0"/>
              <a:t>activities</a:t>
            </a:r>
          </a:p>
          <a:p>
            <a:r>
              <a:rPr lang="en-GB" dirty="0" smtClean="0"/>
              <a:t>Since 2018, Space </a:t>
            </a:r>
            <a:r>
              <a:rPr lang="en-GB" dirty="0"/>
              <a:t>OA has endeavoured to provide support to</a:t>
            </a:r>
          </a:p>
          <a:p>
            <a:pPr lvl="1"/>
            <a:r>
              <a:rPr lang="en-GB" dirty="0"/>
              <a:t>PFT7: + generation of assumptions; provision of SMEs into adjudication</a:t>
            </a:r>
          </a:p>
          <a:p>
            <a:pPr lvl="1"/>
            <a:r>
              <a:rPr lang="en-GB" dirty="0"/>
              <a:t>PFT8: + direct support to </a:t>
            </a:r>
            <a:r>
              <a:rPr lang="en-GB" dirty="0" smtClean="0"/>
              <a:t>associated variation analysis; </a:t>
            </a:r>
            <a:r>
              <a:rPr lang="en-GB" dirty="0"/>
              <a:t>Rainbow Cell; COA review</a:t>
            </a:r>
          </a:p>
          <a:p>
            <a:pPr lvl="1"/>
            <a:r>
              <a:rPr lang="en-GB" dirty="0"/>
              <a:t>PFT9</a:t>
            </a:r>
            <a:r>
              <a:rPr lang="en-GB" dirty="0" smtClean="0"/>
              <a:t>: ….. </a:t>
            </a:r>
            <a:endParaRPr lang="en-GB" dirty="0"/>
          </a:p>
        </p:txBody>
      </p:sp>
      <p:sp>
        <p:nvSpPr>
          <p:cNvPr id="3" name="Title 2"/>
          <p:cNvSpPr>
            <a:spLocks noGrp="1"/>
          </p:cNvSpPr>
          <p:nvPr>
            <p:ph type="title"/>
          </p:nvPr>
        </p:nvSpPr>
        <p:spPr/>
        <p:txBody>
          <a:bodyPr/>
          <a:lstStyle/>
          <a:p>
            <a:r>
              <a:rPr lang="en-GB" dirty="0" smtClean="0"/>
              <a:t>Evolution of consideration of Space in UK large games</a:t>
            </a:r>
            <a:endParaRPr lang="en-GB" dirty="0"/>
          </a:p>
        </p:txBody>
      </p:sp>
      <p:sp>
        <p:nvSpPr>
          <p:cNvPr id="5" name="Footer Placeholder 4"/>
          <p:cNvSpPr>
            <a:spLocks noGrp="1"/>
          </p:cNvSpPr>
          <p:nvPr>
            <p:ph type="ftr" sz="quarter" idx="12"/>
          </p:nvPr>
        </p:nvSpPr>
        <p:spPr/>
        <p:txBody>
          <a:bodyPr/>
          <a:lstStyle/>
          <a:p>
            <a:r>
              <a:rPr lang="en-GB" dirty="0" smtClean="0"/>
              <a:t>UK OFFICIAL</a:t>
            </a:r>
            <a:endParaRPr lang="en-GB" dirty="0"/>
          </a:p>
        </p:txBody>
      </p:sp>
    </p:spTree>
    <p:extLst>
      <p:ext uri="{BB962C8B-B14F-4D97-AF65-F5344CB8AC3E}">
        <p14:creationId xmlns:p14="http://schemas.microsoft.com/office/powerpoint/2010/main" val="1087474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Large </a:t>
            </a:r>
            <a:r>
              <a:rPr lang="en-GB" dirty="0" err="1" smtClean="0"/>
              <a:t>wargames</a:t>
            </a:r>
            <a:r>
              <a:rPr lang="en-GB" dirty="0" smtClean="0"/>
              <a:t>- the differences </a:t>
            </a:r>
            <a:endParaRPr lang="en-GB" dirty="0"/>
          </a:p>
        </p:txBody>
      </p:sp>
      <p:sp>
        <p:nvSpPr>
          <p:cNvPr id="5" name="Footer Placeholder 4"/>
          <p:cNvSpPr>
            <a:spLocks noGrp="1"/>
          </p:cNvSpPr>
          <p:nvPr>
            <p:ph type="ftr" sz="quarter" idx="12"/>
          </p:nvPr>
        </p:nvSpPr>
        <p:spPr/>
        <p:txBody>
          <a:bodyPr/>
          <a:lstStyle/>
          <a:p>
            <a:r>
              <a:rPr lang="en-GB" dirty="0" smtClean="0"/>
              <a:t>UK OFFICIAL</a:t>
            </a:r>
            <a:endParaRPr lang="en-GB" dirty="0"/>
          </a:p>
        </p:txBody>
      </p:sp>
      <p:sp>
        <p:nvSpPr>
          <p:cNvPr id="6" name="Content Placeholder 1"/>
          <p:cNvSpPr txBox="1">
            <a:spLocks/>
          </p:cNvSpPr>
          <p:nvPr/>
        </p:nvSpPr>
        <p:spPr>
          <a:xfrm>
            <a:off x="266945" y="1032994"/>
            <a:ext cx="7041359" cy="3240000"/>
          </a:xfrm>
          <a:prstGeom prst="rect">
            <a:avLst/>
          </a:prstGeom>
          <a:noFill/>
          <a:ln w="9525">
            <a:noFill/>
            <a:miter lim="800000"/>
            <a:headEnd/>
            <a:tailEnd/>
          </a:ln>
        </p:spPr>
        <p:txBody>
          <a:bodyPr vert="horz" wrap="square" lIns="85278" tIns="42639" rIns="85278" bIns="42639" numCol="1" anchor="t" anchorCtr="0" compatLnSpc="1">
            <a:prstTxWarp prst="textNoShape">
              <a:avLst/>
            </a:prstTxWarp>
            <a:noAutofit/>
          </a:bodyPr>
          <a:lstStyle>
            <a:lvl1pPr marL="171450" indent="-171450" algn="l" defTabSz="685800" rtl="0" eaLnBrk="1" latinLnBrk="0" hangingPunct="1">
              <a:lnSpc>
                <a:spcPct val="90000"/>
              </a:lnSpc>
              <a:spcBef>
                <a:spcPts val="750"/>
              </a:spcBef>
              <a:buClr>
                <a:schemeClr val="accent1"/>
              </a:buClr>
              <a:buSzPct val="110000"/>
              <a:buFont typeface="Wingdings" panose="05000000000000000000" pitchFamily="2" charset="2"/>
              <a:buChar char="§"/>
              <a:defRPr lang="en-US" sz="2000" kern="1200" dirty="0" smtClean="0">
                <a:solidFill>
                  <a:schemeClr val="tx1"/>
                </a:solidFill>
                <a:latin typeface="Arial" pitchFamily="34" charset="0"/>
                <a:ea typeface="+mn-ea"/>
                <a:cs typeface="Arial" pitchFamily="34" charset="0"/>
              </a:defRPr>
            </a:lvl1pPr>
            <a:lvl2pPr marL="534386" indent="-214313" algn="l" defTabSz="685800" rtl="0" eaLnBrk="1" latinLnBrk="0" hangingPunct="1">
              <a:lnSpc>
                <a:spcPct val="90000"/>
              </a:lnSpc>
              <a:spcBef>
                <a:spcPts val="375"/>
              </a:spcBef>
              <a:buClr>
                <a:schemeClr val="accent1"/>
              </a:buClr>
              <a:buSzPct val="110000"/>
              <a:buFont typeface="Arial" panose="020B0604020202020204" pitchFamily="34" charset="0"/>
              <a:buChar char="–"/>
              <a:defRPr lang="en-US" sz="1800" kern="1200" dirty="0" smtClean="0">
                <a:solidFill>
                  <a:schemeClr val="tx1"/>
                </a:solidFill>
                <a:latin typeface="Arial" pitchFamily="34" charset="0"/>
                <a:ea typeface="+mn-ea"/>
                <a:cs typeface="Arial" pitchFamily="34" charset="0"/>
              </a:defRPr>
            </a:lvl2pPr>
            <a:lvl3pPr marL="857250" indent="-171450" algn="l" defTabSz="685800" rtl="0" eaLnBrk="1" latinLnBrk="0" hangingPunct="1">
              <a:lnSpc>
                <a:spcPct val="90000"/>
              </a:lnSpc>
              <a:spcBef>
                <a:spcPts val="375"/>
              </a:spcBef>
              <a:buClr>
                <a:schemeClr val="accent1"/>
              </a:buClr>
              <a:buSzPct val="110000"/>
              <a:buFont typeface="Arial" panose="020B0604020202020204" pitchFamily="34" charset="0"/>
              <a:buChar char="•"/>
              <a:defRPr lang="en-US" sz="1800" kern="1200" dirty="0" smtClean="0">
                <a:solidFill>
                  <a:schemeClr val="tx1"/>
                </a:solidFill>
                <a:latin typeface="Arial" pitchFamily="34" charset="0"/>
                <a:ea typeface="+mn-ea"/>
                <a:cs typeface="Arial" pitchFamily="34" charset="0"/>
              </a:defRPr>
            </a:lvl3pPr>
            <a:lvl4pPr marL="1200150" indent="-171450" algn="l" defTabSz="685800" rtl="0" eaLnBrk="1" latinLnBrk="0" hangingPunct="1">
              <a:lnSpc>
                <a:spcPct val="90000"/>
              </a:lnSpc>
              <a:spcBef>
                <a:spcPts val="375"/>
              </a:spcBef>
              <a:buClr>
                <a:schemeClr val="accent1"/>
              </a:buClr>
              <a:buSzPct val="110000"/>
              <a:buFont typeface="Arial" panose="020B0604020202020204" pitchFamily="34" charset="0"/>
              <a:buChar char="–"/>
              <a:defRPr lang="en-US" sz="1400" kern="1200" dirty="0" smtClean="0">
                <a:solidFill>
                  <a:schemeClr val="tx1"/>
                </a:solidFill>
                <a:latin typeface="Arial" pitchFamily="34" charset="0"/>
                <a:ea typeface="+mn-ea"/>
                <a:cs typeface="Arial" pitchFamily="34" charset="0"/>
              </a:defRPr>
            </a:lvl4pPr>
            <a:lvl5pPr marL="1543050" indent="-171450" algn="l" defTabSz="685800" rtl="0" eaLnBrk="1" latinLnBrk="0" hangingPunct="1">
              <a:lnSpc>
                <a:spcPct val="90000"/>
              </a:lnSpc>
              <a:spcBef>
                <a:spcPts val="375"/>
              </a:spcBef>
              <a:buClr>
                <a:schemeClr val="accent1"/>
              </a:buClr>
              <a:buSzPct val="110000"/>
              <a:buFont typeface="Arial" panose="020B0604020202020204" pitchFamily="34" charset="0"/>
              <a:buChar char="»"/>
              <a:defRPr lang="en-GB" sz="1100" kern="1200" dirty="0">
                <a:solidFill>
                  <a:schemeClr val="tx1"/>
                </a:solidFill>
                <a:latin typeface="Arial" pitchFamily="34" charset="0"/>
                <a:ea typeface="+mn-ea"/>
                <a:cs typeface="Arial"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pPr>
            <a:r>
              <a:rPr lang="en-GB" dirty="0" smtClean="0"/>
              <a:t>Planned Force Testing 9: </a:t>
            </a:r>
          </a:p>
          <a:p>
            <a:pPr fontAlgn="auto">
              <a:spcAft>
                <a:spcPts val="0"/>
              </a:spcAft>
            </a:pPr>
            <a:r>
              <a:rPr lang="en-GB" b="1" dirty="0"/>
              <a:t>M</a:t>
            </a:r>
            <a:r>
              <a:rPr lang="en-GB" b="1" dirty="0" smtClean="0"/>
              <a:t>edium scale intervention</a:t>
            </a:r>
            <a:r>
              <a:rPr lang="en-GB" dirty="0" smtClean="0"/>
              <a:t> </a:t>
            </a:r>
          </a:p>
          <a:p>
            <a:pPr fontAlgn="auto">
              <a:spcAft>
                <a:spcPts val="0"/>
              </a:spcAft>
            </a:pPr>
            <a:r>
              <a:rPr lang="en-GB" b="1" dirty="0" smtClean="0"/>
              <a:t>Investigate </a:t>
            </a:r>
            <a:r>
              <a:rPr lang="en-GB" dirty="0" smtClean="0"/>
              <a:t>Defence’s </a:t>
            </a:r>
            <a:r>
              <a:rPr lang="en-GB" dirty="0"/>
              <a:t>force elements </a:t>
            </a:r>
            <a:r>
              <a:rPr lang="en-GB" dirty="0" smtClean="0"/>
              <a:t>across </a:t>
            </a:r>
            <a:r>
              <a:rPr lang="en-GB" dirty="0"/>
              <a:t>the </a:t>
            </a:r>
            <a:r>
              <a:rPr lang="en-GB" b="1" dirty="0"/>
              <a:t>5 </a:t>
            </a:r>
            <a:r>
              <a:rPr lang="en-GB" b="1" dirty="0" smtClean="0"/>
              <a:t>domains</a:t>
            </a:r>
            <a:r>
              <a:rPr lang="en-GB" dirty="0" smtClean="0"/>
              <a:t> (Land, Air, Maritime, Cyber and Space)</a:t>
            </a:r>
          </a:p>
          <a:p>
            <a:pPr fontAlgn="auto">
              <a:spcAft>
                <a:spcPts val="0"/>
              </a:spcAft>
            </a:pPr>
            <a:r>
              <a:rPr lang="en-GB" dirty="0" smtClean="0"/>
              <a:t>Generate </a:t>
            </a:r>
            <a:r>
              <a:rPr lang="en-GB" b="1" dirty="0" smtClean="0"/>
              <a:t>evidence</a:t>
            </a:r>
            <a:r>
              <a:rPr lang="en-GB" dirty="0" smtClean="0"/>
              <a:t> on the strengths and weaknesses of the</a:t>
            </a:r>
            <a:r>
              <a:rPr lang="en-GB" b="1" dirty="0" smtClean="0"/>
              <a:t> force structure</a:t>
            </a:r>
          </a:p>
          <a:p>
            <a:pPr fontAlgn="auto">
              <a:spcAft>
                <a:spcPts val="0"/>
              </a:spcAft>
            </a:pPr>
            <a:r>
              <a:rPr lang="en-GB" dirty="0" smtClean="0"/>
              <a:t>Operate turns after the Execute phase through a </a:t>
            </a:r>
            <a:r>
              <a:rPr lang="en-GB" b="1" dirty="0" smtClean="0"/>
              <a:t>simulated model </a:t>
            </a:r>
            <a:r>
              <a:rPr lang="en-GB" dirty="0" smtClean="0"/>
              <a:t>to give </a:t>
            </a:r>
            <a:r>
              <a:rPr lang="en-GB" b="1" dirty="0" smtClean="0"/>
              <a:t>analytical</a:t>
            </a:r>
            <a:r>
              <a:rPr lang="en-GB" dirty="0" smtClean="0"/>
              <a:t> outputs</a:t>
            </a:r>
            <a:endParaRPr lang="en-GB"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1780" y="1032994"/>
            <a:ext cx="1678816" cy="1513578"/>
          </a:xfrm>
          <a:prstGeom prst="rect">
            <a:avLst/>
          </a:prstGeom>
        </p:spPr>
      </p:pic>
    </p:spTree>
    <p:extLst>
      <p:ext uri="{BB962C8B-B14F-4D97-AF65-F5344CB8AC3E}">
        <p14:creationId xmlns:p14="http://schemas.microsoft.com/office/powerpoint/2010/main" val="961379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Mechanisms for Space- PFT9 </a:t>
            </a:r>
            <a:endParaRPr lang="en-GB" dirty="0"/>
          </a:p>
        </p:txBody>
      </p:sp>
      <p:sp>
        <p:nvSpPr>
          <p:cNvPr id="5" name="Footer Placeholder 4"/>
          <p:cNvSpPr>
            <a:spLocks noGrp="1"/>
          </p:cNvSpPr>
          <p:nvPr>
            <p:ph type="ftr" sz="quarter" idx="12"/>
          </p:nvPr>
        </p:nvSpPr>
        <p:spPr/>
        <p:txBody>
          <a:bodyPr/>
          <a:lstStyle/>
          <a:p>
            <a:r>
              <a:rPr lang="en-GB" dirty="0" smtClean="0"/>
              <a:t>UK OFFICIAL</a:t>
            </a:r>
            <a:endParaRPr lang="en-GB" dirty="0"/>
          </a:p>
        </p:txBody>
      </p:sp>
      <p:pic>
        <p:nvPicPr>
          <p:cNvPr id="15" name="Picture 14"/>
          <p:cNvPicPr>
            <a:picLocks noChangeAspect="1"/>
          </p:cNvPicPr>
          <p:nvPr/>
        </p:nvPicPr>
        <p:blipFill>
          <a:blip r:embed="rId3"/>
          <a:stretch>
            <a:fillRect/>
          </a:stretch>
        </p:blipFill>
        <p:spPr>
          <a:xfrm>
            <a:off x="5004621" y="1155830"/>
            <a:ext cx="3985691" cy="1429747"/>
          </a:xfrm>
          <a:prstGeom prst="rect">
            <a:avLst/>
          </a:prstGeom>
          <a:ln>
            <a:solidFill>
              <a:schemeClr val="tx1"/>
            </a:solidFill>
          </a:ln>
        </p:spPr>
      </p:pic>
      <p:pic>
        <p:nvPicPr>
          <p:cNvPr id="17" name="Picture 16"/>
          <p:cNvPicPr>
            <a:picLocks noChangeAspect="1"/>
          </p:cNvPicPr>
          <p:nvPr/>
        </p:nvPicPr>
        <p:blipFill>
          <a:blip r:embed="rId4"/>
          <a:stretch>
            <a:fillRect/>
          </a:stretch>
        </p:blipFill>
        <p:spPr>
          <a:xfrm>
            <a:off x="939126" y="800685"/>
            <a:ext cx="1456104" cy="1936242"/>
          </a:xfrm>
          <a:prstGeom prst="rect">
            <a:avLst/>
          </a:prstGeom>
        </p:spPr>
      </p:pic>
      <p:pic>
        <p:nvPicPr>
          <p:cNvPr id="18" name="Picture 17"/>
          <p:cNvPicPr>
            <a:picLocks noChangeAspect="1"/>
          </p:cNvPicPr>
          <p:nvPr/>
        </p:nvPicPr>
        <p:blipFill>
          <a:blip r:embed="rId4"/>
          <a:stretch>
            <a:fillRect/>
          </a:stretch>
        </p:blipFill>
        <p:spPr>
          <a:xfrm>
            <a:off x="1091526" y="953085"/>
            <a:ext cx="1456104" cy="1936242"/>
          </a:xfrm>
          <a:prstGeom prst="rect">
            <a:avLst/>
          </a:prstGeom>
        </p:spPr>
      </p:pic>
      <p:pic>
        <p:nvPicPr>
          <p:cNvPr id="19" name="Picture 18"/>
          <p:cNvPicPr>
            <a:picLocks noChangeAspect="1"/>
          </p:cNvPicPr>
          <p:nvPr/>
        </p:nvPicPr>
        <p:blipFill>
          <a:blip r:embed="rId4"/>
          <a:stretch>
            <a:fillRect/>
          </a:stretch>
        </p:blipFill>
        <p:spPr>
          <a:xfrm>
            <a:off x="1243926" y="1105485"/>
            <a:ext cx="1456104" cy="1936242"/>
          </a:xfrm>
          <a:prstGeom prst="rect">
            <a:avLst/>
          </a:prstGeom>
        </p:spPr>
      </p:pic>
      <p:sp>
        <p:nvSpPr>
          <p:cNvPr id="20" name="TextBox 19"/>
          <p:cNvSpPr txBox="1"/>
          <p:nvPr/>
        </p:nvSpPr>
        <p:spPr>
          <a:xfrm>
            <a:off x="7251433" y="4890604"/>
            <a:ext cx="1874231" cy="276999"/>
          </a:xfrm>
          <a:prstGeom prst="rect">
            <a:avLst/>
          </a:prstGeom>
          <a:noFill/>
        </p:spPr>
        <p:txBody>
          <a:bodyPr wrap="none" rtlCol="0">
            <a:spAutoFit/>
          </a:bodyPr>
          <a:lstStyle/>
          <a:p>
            <a:pPr>
              <a:buClr>
                <a:schemeClr val="accent1"/>
              </a:buClr>
              <a:buSzPct val="110000"/>
            </a:pPr>
            <a:r>
              <a:rPr lang="en-GB" sz="1200" i="1" dirty="0" smtClean="0"/>
              <a:t>NB: Illustrative examples</a:t>
            </a:r>
          </a:p>
        </p:txBody>
      </p:sp>
      <p:pic>
        <p:nvPicPr>
          <p:cNvPr id="21" name="Picture 20"/>
          <p:cNvPicPr>
            <a:picLocks noChangeAspect="1"/>
          </p:cNvPicPr>
          <p:nvPr/>
        </p:nvPicPr>
        <p:blipFill>
          <a:blip r:embed="rId5"/>
          <a:stretch>
            <a:fillRect/>
          </a:stretch>
        </p:blipFill>
        <p:spPr>
          <a:xfrm>
            <a:off x="5161366" y="2847813"/>
            <a:ext cx="3698520" cy="1451699"/>
          </a:xfrm>
          <a:prstGeom prst="rect">
            <a:avLst/>
          </a:prstGeom>
          <a:ln>
            <a:solidFill>
              <a:schemeClr val="tx1"/>
            </a:solidFill>
          </a:ln>
        </p:spPr>
      </p:pic>
      <p:sp>
        <p:nvSpPr>
          <p:cNvPr id="22" name="Right Brace 21"/>
          <p:cNvSpPr/>
          <p:nvPr/>
        </p:nvSpPr>
        <p:spPr>
          <a:xfrm>
            <a:off x="4355976" y="818263"/>
            <a:ext cx="432048" cy="419370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6"/>
          <a:stretch>
            <a:fillRect/>
          </a:stretch>
        </p:blipFill>
        <p:spPr>
          <a:xfrm>
            <a:off x="269042" y="3178440"/>
            <a:ext cx="3405871" cy="1911175"/>
          </a:xfrm>
          <a:prstGeom prst="rect">
            <a:avLst/>
          </a:prstGeom>
        </p:spPr>
      </p:pic>
    </p:spTree>
    <p:extLst>
      <p:ext uri="{BB962C8B-B14F-4D97-AF65-F5344CB8AC3E}">
        <p14:creationId xmlns:p14="http://schemas.microsoft.com/office/powerpoint/2010/main" val="2914461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1" y="1131591"/>
            <a:ext cx="7632847" cy="3239389"/>
          </a:xfrm>
        </p:spPr>
        <p:txBody>
          <a:bodyPr/>
          <a:lstStyle/>
          <a:p>
            <a:r>
              <a:rPr lang="en-GB" dirty="0" smtClean="0"/>
              <a:t>Co-operation </a:t>
            </a:r>
          </a:p>
          <a:p>
            <a:r>
              <a:rPr lang="en-GB" dirty="0" smtClean="0"/>
              <a:t>Doctrine </a:t>
            </a:r>
          </a:p>
          <a:p>
            <a:r>
              <a:rPr lang="en-GB" dirty="0" smtClean="0"/>
              <a:t>Understanding</a:t>
            </a:r>
          </a:p>
          <a:p>
            <a:r>
              <a:rPr lang="en-GB" dirty="0" smtClean="0"/>
              <a:t>Priorities of the game overall</a:t>
            </a:r>
          </a:p>
          <a:p>
            <a:r>
              <a:rPr lang="en-GB" dirty="0" smtClean="0"/>
              <a:t>Classification debate</a:t>
            </a:r>
          </a:p>
          <a:p>
            <a:r>
              <a:rPr lang="en-GB" dirty="0" smtClean="0"/>
              <a:t>Involved in whole process</a:t>
            </a:r>
          </a:p>
          <a:p>
            <a:r>
              <a:rPr lang="en-GB" dirty="0" smtClean="0"/>
              <a:t>Wargaming as a means to an end </a:t>
            </a:r>
            <a:endParaRPr lang="en-GB" dirty="0"/>
          </a:p>
        </p:txBody>
      </p:sp>
      <p:sp>
        <p:nvSpPr>
          <p:cNvPr id="3" name="Title 2"/>
          <p:cNvSpPr>
            <a:spLocks noGrp="1"/>
          </p:cNvSpPr>
          <p:nvPr>
            <p:ph type="title"/>
          </p:nvPr>
        </p:nvSpPr>
        <p:spPr/>
        <p:txBody>
          <a:bodyPr/>
          <a:lstStyle/>
          <a:p>
            <a:r>
              <a:rPr lang="en-GB" dirty="0" smtClean="0"/>
              <a:t>Observations from PFT9</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3330" y="1032994"/>
            <a:ext cx="1387266" cy="1250724"/>
          </a:xfrm>
          <a:prstGeom prst="rect">
            <a:avLst/>
          </a:prstGeom>
        </p:spPr>
      </p:pic>
      <p:sp>
        <p:nvSpPr>
          <p:cNvPr id="5" name="Footer Placeholder 4"/>
          <p:cNvSpPr>
            <a:spLocks noGrp="1"/>
          </p:cNvSpPr>
          <p:nvPr>
            <p:ph type="ftr" sz="quarter" idx="12"/>
          </p:nvPr>
        </p:nvSpPr>
        <p:spPr/>
        <p:txBody>
          <a:bodyPr/>
          <a:lstStyle/>
          <a:p>
            <a:r>
              <a:rPr lang="en-GB" dirty="0" smtClean="0"/>
              <a:t>UK OFFICIAL</a:t>
            </a:r>
            <a:endParaRPr lang="en-GB" dirty="0"/>
          </a:p>
        </p:txBody>
      </p:sp>
      <p:pic>
        <p:nvPicPr>
          <p:cNvPr id="8" name="Picture 7"/>
          <p:cNvPicPr>
            <a:picLocks noChangeAspect="1"/>
          </p:cNvPicPr>
          <p:nvPr/>
        </p:nvPicPr>
        <p:blipFill>
          <a:blip r:embed="rId4"/>
          <a:stretch>
            <a:fillRect/>
          </a:stretch>
        </p:blipFill>
        <p:spPr>
          <a:xfrm>
            <a:off x="7155726" y="3374823"/>
            <a:ext cx="1988274" cy="963101"/>
          </a:xfrm>
          <a:prstGeom prst="rect">
            <a:avLst/>
          </a:prstGeom>
        </p:spPr>
      </p:pic>
    </p:spTree>
    <p:extLst>
      <p:ext uri="{BB962C8B-B14F-4D97-AF65-F5344CB8AC3E}">
        <p14:creationId xmlns:p14="http://schemas.microsoft.com/office/powerpoint/2010/main" val="27935564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Summary</a:t>
            </a:r>
            <a:endParaRPr lang="en-GB" dirty="0"/>
          </a:p>
        </p:txBody>
      </p:sp>
      <p:sp>
        <p:nvSpPr>
          <p:cNvPr id="5" name="Footer Placeholder 4"/>
          <p:cNvSpPr>
            <a:spLocks noGrp="1"/>
          </p:cNvSpPr>
          <p:nvPr>
            <p:ph type="ftr" sz="quarter" idx="12"/>
          </p:nvPr>
        </p:nvSpPr>
        <p:spPr/>
        <p:txBody>
          <a:bodyPr/>
          <a:lstStyle/>
          <a:p>
            <a:r>
              <a:rPr lang="en-GB" dirty="0" smtClean="0"/>
              <a:t>UK OFFICIAL</a:t>
            </a:r>
            <a:endParaRPr lang="en-GB" dirty="0"/>
          </a:p>
        </p:txBody>
      </p:sp>
      <p:sp>
        <p:nvSpPr>
          <p:cNvPr id="6" name="Rounded Rectangle 5"/>
          <p:cNvSpPr/>
          <p:nvPr/>
        </p:nvSpPr>
        <p:spPr>
          <a:xfrm>
            <a:off x="1331640" y="2153134"/>
            <a:ext cx="6552728" cy="1168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Why does Space OA matter to decision makers?</a:t>
            </a:r>
          </a:p>
          <a:p>
            <a:pPr algn="ctr"/>
            <a:r>
              <a:rPr lang="en-GB" i="1" dirty="0" smtClean="0"/>
              <a:t>OA has proven to be a key source of evidence and understanding of Space as a military domain</a:t>
            </a:r>
            <a:endParaRPr lang="en-GB" i="1" dirty="0"/>
          </a:p>
        </p:txBody>
      </p:sp>
      <p:sp>
        <p:nvSpPr>
          <p:cNvPr id="7" name="Rounded Rectangle 6"/>
          <p:cNvSpPr/>
          <p:nvPr/>
        </p:nvSpPr>
        <p:spPr>
          <a:xfrm>
            <a:off x="1331640" y="3417786"/>
            <a:ext cx="6552728" cy="1168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Wargaming as an OA tool</a:t>
            </a:r>
          </a:p>
          <a:p>
            <a:pPr algn="ctr"/>
            <a:r>
              <a:rPr lang="en-GB" i="1" dirty="0" smtClean="0"/>
              <a:t>There have been developments of Space representation through small to large </a:t>
            </a:r>
            <a:r>
              <a:rPr lang="en-GB" i="1" dirty="0" err="1" smtClean="0"/>
              <a:t>wargames</a:t>
            </a:r>
            <a:r>
              <a:rPr lang="en-GB" i="1" dirty="0" smtClean="0"/>
              <a:t>, including PFT iterations, but still got a way to go</a:t>
            </a:r>
            <a:endParaRPr lang="en-GB" i="1" dirty="0"/>
          </a:p>
        </p:txBody>
      </p:sp>
      <p:sp>
        <p:nvSpPr>
          <p:cNvPr id="8" name="Rounded Rectangle 7"/>
          <p:cNvSpPr/>
          <p:nvPr/>
        </p:nvSpPr>
        <p:spPr>
          <a:xfrm>
            <a:off x="1331640" y="897656"/>
            <a:ext cx="6552728" cy="1168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Space Domain</a:t>
            </a:r>
          </a:p>
          <a:p>
            <a:pPr algn="ctr"/>
            <a:r>
              <a:rPr lang="en-GB" i="1" dirty="0" smtClean="0"/>
              <a:t>Provides critical information services for all operations. Underpinned by Space Domain Awareness and Operations</a:t>
            </a:r>
            <a:endParaRPr lang="en-GB" i="1" dirty="0"/>
          </a:p>
        </p:txBody>
      </p:sp>
    </p:spTree>
    <p:extLst>
      <p:ext uri="{BB962C8B-B14F-4D97-AF65-F5344CB8AC3E}">
        <p14:creationId xmlns:p14="http://schemas.microsoft.com/office/powerpoint/2010/main" val="13691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1521" y="1131591"/>
            <a:ext cx="7848871" cy="3239389"/>
          </a:xfrm>
        </p:spPr>
        <p:txBody>
          <a:bodyPr/>
          <a:lstStyle/>
          <a:p>
            <a:r>
              <a:rPr lang="en-GB" dirty="0" smtClean="0"/>
              <a:t>Aaron </a:t>
            </a:r>
            <a:r>
              <a:rPr lang="en-GB" dirty="0" err="1" smtClean="0"/>
              <a:t>Tinney</a:t>
            </a:r>
            <a:r>
              <a:rPr lang="en-GB" dirty="0" smtClean="0"/>
              <a:t> (July, 2023) </a:t>
            </a:r>
            <a:r>
              <a:rPr lang="en-GB" i="1" dirty="0" smtClean="0"/>
              <a:t>Daily Star: China’s cosmic moon nukes</a:t>
            </a:r>
          </a:p>
          <a:p>
            <a:pPr lvl="1"/>
            <a:r>
              <a:rPr lang="en-GB" dirty="0" smtClean="0"/>
              <a:t>“New arms race mining space rocks to make super weapons”</a:t>
            </a:r>
            <a:endParaRPr lang="en-GB" dirty="0"/>
          </a:p>
        </p:txBody>
      </p:sp>
      <p:sp>
        <p:nvSpPr>
          <p:cNvPr id="3" name="Title 2"/>
          <p:cNvSpPr>
            <a:spLocks noGrp="1"/>
          </p:cNvSpPr>
          <p:nvPr>
            <p:ph type="title"/>
          </p:nvPr>
        </p:nvSpPr>
        <p:spPr/>
        <p:txBody>
          <a:bodyPr/>
          <a:lstStyle/>
          <a:p>
            <a:r>
              <a:rPr lang="en-GB" dirty="0" smtClean="0"/>
              <a:t>Why should space matter to decision makers?</a:t>
            </a:r>
            <a:endParaRPr lang="en-GB" dirty="0"/>
          </a:p>
        </p:txBody>
      </p:sp>
      <p:sp>
        <p:nvSpPr>
          <p:cNvPr id="5" name="Footer Placeholder 4"/>
          <p:cNvSpPr>
            <a:spLocks noGrp="1"/>
          </p:cNvSpPr>
          <p:nvPr>
            <p:ph type="ftr" sz="quarter" idx="12"/>
          </p:nvPr>
        </p:nvSpPr>
        <p:spPr/>
        <p:txBody>
          <a:bodyPr/>
          <a:lstStyle/>
          <a:p>
            <a:r>
              <a:rPr lang="en-GB" dirty="0" smtClean="0"/>
              <a:t>UK OFFICIAL</a:t>
            </a:r>
            <a:endParaRPr lang="en-GB" dirty="0"/>
          </a:p>
        </p:txBody>
      </p:sp>
      <p:sp>
        <p:nvSpPr>
          <p:cNvPr id="10" name="TextBox 9"/>
          <p:cNvSpPr txBox="1"/>
          <p:nvPr/>
        </p:nvSpPr>
        <p:spPr>
          <a:xfrm>
            <a:off x="4210600" y="5645195"/>
            <a:ext cx="1301197" cy="184666"/>
          </a:xfrm>
          <a:prstGeom prst="rect">
            <a:avLst/>
          </a:prstGeom>
          <a:noFill/>
        </p:spPr>
        <p:txBody>
          <a:bodyPr wrap="square" rtlCol="0">
            <a:spAutoFit/>
          </a:bodyPr>
          <a:lstStyle/>
          <a:p>
            <a:pPr>
              <a:buClr>
                <a:schemeClr val="accent1"/>
              </a:buClr>
              <a:buSzPct val="110000"/>
            </a:pPr>
            <a:r>
              <a:rPr lang="en-GB" sz="600" dirty="0" smtClean="0"/>
              <a:t>(July 2023), The Daily Star</a:t>
            </a:r>
          </a:p>
        </p:txBody>
      </p:sp>
    </p:spTree>
    <p:extLst>
      <p:ext uri="{BB962C8B-B14F-4D97-AF65-F5344CB8AC3E}">
        <p14:creationId xmlns:p14="http://schemas.microsoft.com/office/powerpoint/2010/main" val="2777656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dirty="0" smtClean="0"/>
              <a:t>UK OFFICIAL</a:t>
            </a:r>
            <a:endParaRPr lang="en-GB" dirty="0"/>
          </a:p>
        </p:txBody>
      </p:sp>
    </p:spTree>
    <p:extLst>
      <p:ext uri="{BB962C8B-B14F-4D97-AF65-F5344CB8AC3E}">
        <p14:creationId xmlns:p14="http://schemas.microsoft.com/office/powerpoint/2010/main" val="1495437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photograph of a satelite dish" title="Groundstation at Portsdown W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84" y="1563638"/>
            <a:ext cx="3536441" cy="2798236"/>
          </a:xfrm>
          <a:prstGeom prst="rect">
            <a:avLst/>
          </a:prstGeom>
        </p:spPr>
      </p:pic>
      <p:sp>
        <p:nvSpPr>
          <p:cNvPr id="3" name="Subtitle 2"/>
          <p:cNvSpPr>
            <a:spLocks noGrp="1"/>
          </p:cNvSpPr>
          <p:nvPr>
            <p:ph sz="half" idx="1"/>
          </p:nvPr>
        </p:nvSpPr>
        <p:spPr/>
        <p:txBody>
          <a:bodyPr>
            <a:normAutofit/>
          </a:bodyPr>
          <a:lstStyle/>
          <a:p>
            <a:pPr marL="228600" indent="-228600">
              <a:buFont typeface="+mj-lt"/>
              <a:buAutoNum type="arabicPeriod"/>
            </a:pPr>
            <a:r>
              <a:rPr lang="en-GB" sz="1200" smtClean="0"/>
              <a:t>Click on the picture</a:t>
            </a:r>
          </a:p>
          <a:p>
            <a:pPr marL="228600" indent="-228600">
              <a:buFont typeface="+mj-lt"/>
              <a:buAutoNum type="arabicPeriod"/>
            </a:pPr>
            <a:r>
              <a:rPr lang="en-GB" sz="1200" smtClean="0"/>
              <a:t>Right click to show the options menu</a:t>
            </a:r>
          </a:p>
          <a:p>
            <a:pPr marL="228600" indent="-228600">
              <a:buFont typeface="+mj-lt"/>
              <a:buAutoNum type="arabicPeriod"/>
            </a:pPr>
            <a:r>
              <a:rPr lang="en-GB" sz="1200" smtClean="0"/>
              <a:t>Choose Size and Position…</a:t>
            </a:r>
          </a:p>
          <a:p>
            <a:endParaRPr lang="en-GB" sz="1200" dirty="0"/>
          </a:p>
        </p:txBody>
      </p:sp>
      <p:sp>
        <p:nvSpPr>
          <p:cNvPr id="4" name="Content Placeholder 3"/>
          <p:cNvSpPr>
            <a:spLocks noGrp="1"/>
          </p:cNvSpPr>
          <p:nvPr>
            <p:ph sz="half" idx="2"/>
          </p:nvPr>
        </p:nvSpPr>
        <p:spPr/>
        <p:txBody>
          <a:bodyPr>
            <a:normAutofit/>
          </a:bodyPr>
          <a:lstStyle/>
          <a:p>
            <a:pPr marL="228600" indent="-228600">
              <a:buFont typeface="+mj-lt"/>
              <a:buAutoNum type="arabicPeriod" startAt="4"/>
            </a:pPr>
            <a:r>
              <a:rPr lang="en-GB" sz="1200" smtClean="0"/>
              <a:t>The Format Picture panel will appear to the right</a:t>
            </a:r>
          </a:p>
          <a:p>
            <a:pPr marL="228600" indent="-228600">
              <a:buFont typeface="+mj-lt"/>
              <a:buAutoNum type="arabicPeriod" startAt="4"/>
            </a:pPr>
            <a:r>
              <a:rPr lang="en-GB" sz="1200" smtClean="0"/>
              <a:t>Select the Size &amp; Properties  </a:t>
            </a:r>
          </a:p>
          <a:p>
            <a:pPr marL="228600" indent="-228600">
              <a:buFont typeface="+mj-lt"/>
              <a:buAutoNum type="arabicPeriod" startAt="4"/>
            </a:pPr>
            <a:r>
              <a:rPr lang="en-GB" sz="1200" smtClean="0"/>
              <a:t>In the Alt Text section, add an appropriate description</a:t>
            </a:r>
            <a:endParaRPr lang="en-GB" sz="1200" dirty="0"/>
          </a:p>
        </p:txBody>
      </p:sp>
      <p:sp>
        <p:nvSpPr>
          <p:cNvPr id="2" name="Title 1"/>
          <p:cNvSpPr>
            <a:spLocks noGrp="1"/>
          </p:cNvSpPr>
          <p:nvPr>
            <p:ph type="title"/>
          </p:nvPr>
        </p:nvSpPr>
        <p:spPr/>
        <p:txBody>
          <a:bodyPr>
            <a:normAutofit/>
          </a:bodyPr>
          <a:lstStyle/>
          <a:p>
            <a:r>
              <a:rPr lang="en-GB" sz="2000" dirty="0" smtClean="0"/>
              <a:t>Instructions - Adding Alt Text to Images</a:t>
            </a:r>
            <a:endParaRPr lang="en-GB" sz="2000" dirty="0"/>
          </a:p>
        </p:txBody>
      </p:sp>
      <p:sp>
        <p:nvSpPr>
          <p:cNvPr id="8" name="Footer Placeholder 7"/>
          <p:cNvSpPr>
            <a:spLocks noGrp="1"/>
          </p:cNvSpPr>
          <p:nvPr>
            <p:ph type="ftr" sz="quarter" idx="12"/>
          </p:nvPr>
        </p:nvSpPr>
        <p:spPr/>
        <p:txBody>
          <a:bodyPr/>
          <a:lstStyle/>
          <a:p>
            <a:r>
              <a:rPr lang="en-GB" smtClean="0"/>
              <a:t>CLASSIFICATION</a:t>
            </a:r>
            <a:endParaRPr lang="en-GB" dirty="0"/>
          </a:p>
        </p:txBody>
      </p:sp>
      <p:pic>
        <p:nvPicPr>
          <p:cNvPr id="6" name="Picture 5" descr="This image shows where to add alt text." title="Screenshot of Format Picture pa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8847" y="1994742"/>
            <a:ext cx="1713473" cy="221821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5113" y="1955993"/>
            <a:ext cx="1338855" cy="2472660"/>
          </a:xfrm>
          <a:prstGeom prst="rect">
            <a:avLst/>
          </a:prstGeom>
        </p:spPr>
      </p:pic>
      <p:sp>
        <p:nvSpPr>
          <p:cNvPr id="5" name="Rectangle 4"/>
          <p:cNvSpPr/>
          <p:nvPr/>
        </p:nvSpPr>
        <p:spPr>
          <a:xfrm>
            <a:off x="2961815" y="4813670"/>
            <a:ext cx="3195105" cy="276999"/>
          </a:xfrm>
          <a:prstGeom prst="rect">
            <a:avLst/>
          </a:prstGeom>
        </p:spPr>
        <p:txBody>
          <a:bodyPr wrap="none">
            <a:spAutoFit/>
          </a:bodyPr>
          <a:lstStyle/>
          <a:p>
            <a:r>
              <a:rPr lang="en-GB" sz="1200" b="1" dirty="0"/>
              <a:t>(Delete this page from your presentation)</a:t>
            </a:r>
          </a:p>
        </p:txBody>
      </p:sp>
      <p:pic>
        <p:nvPicPr>
          <p:cNvPr id="14" name="Picture 13"/>
          <p:cNvPicPr>
            <a:picLocks noChangeAspect="1"/>
          </p:cNvPicPr>
          <p:nvPr/>
        </p:nvPicPr>
        <p:blipFill rotWithShape="1">
          <a:blip r:embed="rId6"/>
          <a:srcRect t="9993" r="19197" b="20328"/>
          <a:stretch/>
        </p:blipFill>
        <p:spPr>
          <a:xfrm>
            <a:off x="7002836" y="1403985"/>
            <a:ext cx="230894" cy="205740"/>
          </a:xfrm>
          <a:prstGeom prst="rect">
            <a:avLst/>
          </a:prstGeom>
        </p:spPr>
      </p:pic>
      <p:sp>
        <p:nvSpPr>
          <p:cNvPr id="19" name="TextBox 18"/>
          <p:cNvSpPr txBox="1"/>
          <p:nvPr/>
        </p:nvSpPr>
        <p:spPr>
          <a:xfrm>
            <a:off x="1958402" y="2751590"/>
            <a:ext cx="312906" cy="369332"/>
          </a:xfrm>
          <a:prstGeom prst="rect">
            <a:avLst/>
          </a:prstGeom>
          <a:noFill/>
        </p:spPr>
        <p:txBody>
          <a:bodyPr wrap="none" rtlCol="0">
            <a:spAutoFit/>
          </a:bodyPr>
          <a:lstStyle/>
          <a:p>
            <a:pPr>
              <a:buClr>
                <a:srgbClr val="C00000"/>
              </a:buClr>
              <a:buSzPct val="110000"/>
            </a:pPr>
            <a:r>
              <a:rPr lang="en-GB" sz="1800" b="1" dirty="0" smtClean="0"/>
              <a:t>1</a:t>
            </a:r>
          </a:p>
        </p:txBody>
      </p:sp>
      <p:sp>
        <p:nvSpPr>
          <p:cNvPr id="20" name="TextBox 19"/>
          <p:cNvSpPr txBox="1"/>
          <p:nvPr/>
        </p:nvSpPr>
        <p:spPr>
          <a:xfrm>
            <a:off x="3971062" y="1955993"/>
            <a:ext cx="312906" cy="369332"/>
          </a:xfrm>
          <a:prstGeom prst="rect">
            <a:avLst/>
          </a:prstGeom>
          <a:noFill/>
        </p:spPr>
        <p:txBody>
          <a:bodyPr wrap="none" rtlCol="0">
            <a:spAutoFit/>
          </a:bodyPr>
          <a:lstStyle/>
          <a:p>
            <a:pPr>
              <a:buClr>
                <a:srgbClr val="C00000"/>
              </a:buClr>
              <a:buSzPct val="110000"/>
            </a:pPr>
            <a:r>
              <a:rPr lang="en-GB" sz="1800" b="1" dirty="0" smtClean="0"/>
              <a:t>2</a:t>
            </a:r>
          </a:p>
        </p:txBody>
      </p:sp>
      <p:sp>
        <p:nvSpPr>
          <p:cNvPr id="21" name="TextBox 20"/>
          <p:cNvSpPr txBox="1"/>
          <p:nvPr/>
        </p:nvSpPr>
        <p:spPr>
          <a:xfrm>
            <a:off x="3816006" y="3961014"/>
            <a:ext cx="312906" cy="369332"/>
          </a:xfrm>
          <a:prstGeom prst="rect">
            <a:avLst/>
          </a:prstGeom>
          <a:noFill/>
        </p:spPr>
        <p:txBody>
          <a:bodyPr wrap="none" rtlCol="0">
            <a:spAutoFit/>
          </a:bodyPr>
          <a:lstStyle/>
          <a:p>
            <a:pPr>
              <a:buClr>
                <a:srgbClr val="C00000"/>
              </a:buClr>
              <a:buSzPct val="110000"/>
            </a:pPr>
            <a:r>
              <a:rPr lang="en-GB" sz="1800" b="1" dirty="0" smtClean="0"/>
              <a:t>3</a:t>
            </a:r>
          </a:p>
        </p:txBody>
      </p:sp>
      <p:sp>
        <p:nvSpPr>
          <p:cNvPr id="22" name="TextBox 21"/>
          <p:cNvSpPr txBox="1"/>
          <p:nvPr/>
        </p:nvSpPr>
        <p:spPr>
          <a:xfrm>
            <a:off x="5680857" y="1935521"/>
            <a:ext cx="312906" cy="369332"/>
          </a:xfrm>
          <a:prstGeom prst="rect">
            <a:avLst/>
          </a:prstGeom>
          <a:noFill/>
        </p:spPr>
        <p:txBody>
          <a:bodyPr wrap="none" rtlCol="0">
            <a:spAutoFit/>
          </a:bodyPr>
          <a:lstStyle/>
          <a:p>
            <a:pPr>
              <a:buClr>
                <a:srgbClr val="C00000"/>
              </a:buClr>
              <a:buSzPct val="110000"/>
            </a:pPr>
            <a:r>
              <a:rPr lang="en-GB" sz="1800" b="1" dirty="0" smtClean="0"/>
              <a:t>4</a:t>
            </a:r>
          </a:p>
        </p:txBody>
      </p:sp>
      <p:sp>
        <p:nvSpPr>
          <p:cNvPr id="23" name="TextBox 22"/>
          <p:cNvSpPr txBox="1"/>
          <p:nvPr/>
        </p:nvSpPr>
        <p:spPr>
          <a:xfrm>
            <a:off x="6188026" y="2094839"/>
            <a:ext cx="312906" cy="369332"/>
          </a:xfrm>
          <a:prstGeom prst="rect">
            <a:avLst/>
          </a:prstGeom>
          <a:noFill/>
        </p:spPr>
        <p:txBody>
          <a:bodyPr wrap="none" rtlCol="0">
            <a:spAutoFit/>
          </a:bodyPr>
          <a:lstStyle/>
          <a:p>
            <a:pPr>
              <a:buClr>
                <a:srgbClr val="C00000"/>
              </a:buClr>
              <a:buSzPct val="110000"/>
            </a:pPr>
            <a:r>
              <a:rPr lang="en-GB" sz="1800" b="1" dirty="0" smtClean="0"/>
              <a:t>5</a:t>
            </a:r>
          </a:p>
        </p:txBody>
      </p:sp>
      <p:sp>
        <p:nvSpPr>
          <p:cNvPr id="24" name="TextBox 23"/>
          <p:cNvSpPr txBox="1"/>
          <p:nvPr/>
        </p:nvSpPr>
        <p:spPr>
          <a:xfrm>
            <a:off x="6047219" y="3327323"/>
            <a:ext cx="312906" cy="369332"/>
          </a:xfrm>
          <a:prstGeom prst="rect">
            <a:avLst/>
          </a:prstGeom>
          <a:noFill/>
        </p:spPr>
        <p:txBody>
          <a:bodyPr wrap="none" rtlCol="0">
            <a:spAutoFit/>
          </a:bodyPr>
          <a:lstStyle/>
          <a:p>
            <a:pPr>
              <a:buClr>
                <a:srgbClr val="C00000"/>
              </a:buClr>
              <a:buSzPct val="110000"/>
            </a:pPr>
            <a:r>
              <a:rPr lang="en-GB" sz="1800" b="1" dirty="0" smtClean="0"/>
              <a:t>6</a:t>
            </a:r>
          </a:p>
        </p:txBody>
      </p:sp>
      <p:sp>
        <p:nvSpPr>
          <p:cNvPr id="9" name="Slide Number Placeholder 8"/>
          <p:cNvSpPr>
            <a:spLocks noGrp="1"/>
          </p:cNvSpPr>
          <p:nvPr>
            <p:ph type="sldNum" sz="quarter" idx="11"/>
          </p:nvPr>
        </p:nvSpPr>
        <p:spPr/>
        <p:txBody>
          <a:bodyPr/>
          <a:lstStyle/>
          <a:p>
            <a:fld id="{41D5E06E-8463-49C0-8B6A-3B9E03BCC454}" type="slidenum">
              <a:rPr lang="en-GB" smtClean="0"/>
              <a:t>27</a:t>
            </a:fld>
            <a:endParaRPr lang="en-GB"/>
          </a:p>
        </p:txBody>
      </p:sp>
    </p:spTree>
    <p:extLst>
      <p:ext uri="{BB962C8B-B14F-4D97-AF65-F5344CB8AC3E}">
        <p14:creationId xmlns:p14="http://schemas.microsoft.com/office/powerpoint/2010/main" val="1965592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marL="300037" indent="-342900">
              <a:buFont typeface="+mj-lt"/>
              <a:buAutoNum type="arabicPeriod"/>
            </a:pPr>
            <a:r>
              <a:rPr lang="en-GB" sz="1200" smtClean="0"/>
              <a:t>Select the </a:t>
            </a:r>
            <a:r>
              <a:rPr lang="en-GB" sz="1200" b="1" smtClean="0"/>
              <a:t>Insert</a:t>
            </a:r>
            <a:r>
              <a:rPr lang="en-GB" sz="1200" smtClean="0"/>
              <a:t> tab from the Ribbon</a:t>
            </a:r>
          </a:p>
          <a:p>
            <a:pPr marL="300037" indent="-342900">
              <a:buFont typeface="+mj-lt"/>
              <a:buAutoNum type="arabicPeriod"/>
            </a:pPr>
            <a:r>
              <a:rPr lang="en-GB" sz="1200" smtClean="0"/>
              <a:t>Click </a:t>
            </a:r>
            <a:r>
              <a:rPr lang="en-GB" sz="1200" b="1" smtClean="0"/>
              <a:t>Header &amp; Footer</a:t>
            </a:r>
          </a:p>
          <a:p>
            <a:pPr marL="300037" indent="-342900">
              <a:buFont typeface="+mj-lt"/>
              <a:buAutoNum type="arabicPeriod"/>
            </a:pPr>
            <a:r>
              <a:rPr lang="en-GB" sz="1200" smtClean="0"/>
              <a:t>In the </a:t>
            </a:r>
            <a:r>
              <a:rPr lang="en-GB" sz="1200" b="1" smtClean="0"/>
              <a:t>Footer</a:t>
            </a:r>
            <a:r>
              <a:rPr lang="en-GB" sz="1200" smtClean="0"/>
              <a:t>, change CLASSIFICATION to the appropriate classification</a:t>
            </a:r>
          </a:p>
          <a:p>
            <a:pPr marL="300037" indent="-342900">
              <a:buFont typeface="+mj-lt"/>
              <a:buAutoNum type="arabicPeriod"/>
            </a:pPr>
            <a:r>
              <a:rPr lang="en-GB" sz="1200" smtClean="0"/>
              <a:t>Click </a:t>
            </a:r>
            <a:r>
              <a:rPr lang="en-GB" sz="1200" b="1" smtClean="0"/>
              <a:t>Apply</a:t>
            </a:r>
            <a:r>
              <a:rPr lang="en-GB" sz="1200" smtClean="0"/>
              <a:t> to change the classification of the current slide or </a:t>
            </a:r>
            <a:r>
              <a:rPr lang="en-GB" sz="1200" b="1" smtClean="0"/>
              <a:t>Apply to All </a:t>
            </a:r>
            <a:r>
              <a:rPr lang="en-GB" sz="1200" smtClean="0"/>
              <a:t>to change the classification of all slides</a:t>
            </a:r>
            <a:endParaRPr lang="en-GB" sz="1200" b="1" dirty="0"/>
          </a:p>
        </p:txBody>
      </p:sp>
      <p:sp>
        <p:nvSpPr>
          <p:cNvPr id="4" name="Title 3"/>
          <p:cNvSpPr>
            <a:spLocks noGrp="1"/>
          </p:cNvSpPr>
          <p:nvPr>
            <p:ph type="title"/>
          </p:nvPr>
        </p:nvSpPr>
        <p:spPr/>
        <p:txBody>
          <a:bodyPr/>
          <a:lstStyle/>
          <a:p>
            <a:r>
              <a:rPr lang="en-GB" dirty="0" smtClean="0"/>
              <a:t>Instructions - Changing the classification of slides</a:t>
            </a:r>
            <a:endParaRPr lang="en-GB" dirty="0"/>
          </a:p>
        </p:txBody>
      </p:sp>
      <p:sp>
        <p:nvSpPr>
          <p:cNvPr id="5" name="Footer Placeholder 4"/>
          <p:cNvSpPr>
            <a:spLocks noGrp="1"/>
          </p:cNvSpPr>
          <p:nvPr>
            <p:ph type="ftr" sz="quarter" idx="12"/>
          </p:nvPr>
        </p:nvSpPr>
        <p:spPr/>
        <p:txBody>
          <a:bodyPr/>
          <a:lstStyle/>
          <a:p>
            <a:r>
              <a:rPr lang="en-GB" smtClean="0"/>
              <a:t>CLASSIFICATION</a:t>
            </a:r>
            <a:endParaRPr lang="en-GB" dirty="0"/>
          </a:p>
        </p:txBody>
      </p:sp>
      <p:sp>
        <p:nvSpPr>
          <p:cNvPr id="6" name="Rectangle 5"/>
          <p:cNvSpPr/>
          <p:nvPr/>
        </p:nvSpPr>
        <p:spPr>
          <a:xfrm>
            <a:off x="2961815" y="4813670"/>
            <a:ext cx="3195105" cy="276999"/>
          </a:xfrm>
          <a:prstGeom prst="rect">
            <a:avLst/>
          </a:prstGeom>
        </p:spPr>
        <p:txBody>
          <a:bodyPr wrap="none">
            <a:spAutoFit/>
          </a:bodyPr>
          <a:lstStyle/>
          <a:p>
            <a:r>
              <a:rPr lang="en-GB" sz="1200" b="1" dirty="0"/>
              <a:t>(Delete this page from your presentation)</a:t>
            </a:r>
          </a:p>
        </p:txBody>
      </p:sp>
      <p:pic>
        <p:nvPicPr>
          <p:cNvPr id="9" name="Picture 8"/>
          <p:cNvPicPr>
            <a:picLocks noChangeAspect="1"/>
          </p:cNvPicPr>
          <p:nvPr/>
        </p:nvPicPr>
        <p:blipFill>
          <a:blip r:embed="rId2"/>
          <a:stretch>
            <a:fillRect/>
          </a:stretch>
        </p:blipFill>
        <p:spPr>
          <a:xfrm>
            <a:off x="4355976" y="973032"/>
            <a:ext cx="4382245" cy="3432582"/>
          </a:xfrm>
          <a:prstGeom prst="rect">
            <a:avLst/>
          </a:prstGeom>
        </p:spPr>
      </p:pic>
      <p:sp>
        <p:nvSpPr>
          <p:cNvPr id="11" name="TextBox 10"/>
          <p:cNvSpPr txBox="1"/>
          <p:nvPr/>
        </p:nvSpPr>
        <p:spPr>
          <a:xfrm>
            <a:off x="4407288" y="908742"/>
            <a:ext cx="312906" cy="369332"/>
          </a:xfrm>
          <a:prstGeom prst="rect">
            <a:avLst/>
          </a:prstGeom>
          <a:noFill/>
        </p:spPr>
        <p:txBody>
          <a:bodyPr wrap="none" rtlCol="0">
            <a:spAutoFit/>
          </a:bodyPr>
          <a:lstStyle/>
          <a:p>
            <a:pPr>
              <a:buClr>
                <a:srgbClr val="C00000"/>
              </a:buClr>
              <a:buSzPct val="110000"/>
            </a:pPr>
            <a:r>
              <a:rPr lang="en-GB" sz="1800" b="1" dirty="0" smtClean="0"/>
              <a:t>1</a:t>
            </a:r>
          </a:p>
        </p:txBody>
      </p:sp>
      <p:sp>
        <p:nvSpPr>
          <p:cNvPr id="12" name="TextBox 11"/>
          <p:cNvSpPr txBox="1"/>
          <p:nvPr/>
        </p:nvSpPr>
        <p:spPr>
          <a:xfrm>
            <a:off x="7531152" y="1149400"/>
            <a:ext cx="312906" cy="369332"/>
          </a:xfrm>
          <a:prstGeom prst="rect">
            <a:avLst/>
          </a:prstGeom>
          <a:noFill/>
        </p:spPr>
        <p:txBody>
          <a:bodyPr wrap="none" rtlCol="0">
            <a:spAutoFit/>
          </a:bodyPr>
          <a:lstStyle/>
          <a:p>
            <a:pPr>
              <a:buClr>
                <a:srgbClr val="C00000"/>
              </a:buClr>
              <a:buSzPct val="110000"/>
            </a:pPr>
            <a:r>
              <a:rPr lang="en-GB" sz="1800" b="1" dirty="0" smtClean="0"/>
              <a:t>2</a:t>
            </a:r>
          </a:p>
        </p:txBody>
      </p:sp>
      <p:sp>
        <p:nvSpPr>
          <p:cNvPr id="14" name="TextBox 13"/>
          <p:cNvSpPr txBox="1"/>
          <p:nvPr/>
        </p:nvSpPr>
        <p:spPr>
          <a:xfrm>
            <a:off x="5728474" y="3384330"/>
            <a:ext cx="312906" cy="369332"/>
          </a:xfrm>
          <a:prstGeom prst="rect">
            <a:avLst/>
          </a:prstGeom>
          <a:noFill/>
        </p:spPr>
        <p:txBody>
          <a:bodyPr wrap="none" rtlCol="0">
            <a:spAutoFit/>
          </a:bodyPr>
          <a:lstStyle/>
          <a:p>
            <a:pPr>
              <a:buClr>
                <a:srgbClr val="C00000"/>
              </a:buClr>
              <a:buSzPct val="110000"/>
            </a:pPr>
            <a:r>
              <a:rPr lang="en-GB" sz="1800" b="1" dirty="0" smtClean="0"/>
              <a:t>3</a:t>
            </a:r>
          </a:p>
        </p:txBody>
      </p:sp>
      <p:sp>
        <p:nvSpPr>
          <p:cNvPr id="15" name="TextBox 14"/>
          <p:cNvSpPr txBox="1"/>
          <p:nvPr/>
        </p:nvSpPr>
        <p:spPr>
          <a:xfrm>
            <a:off x="7359958" y="3835745"/>
            <a:ext cx="312906" cy="369332"/>
          </a:xfrm>
          <a:prstGeom prst="rect">
            <a:avLst/>
          </a:prstGeom>
          <a:noFill/>
        </p:spPr>
        <p:txBody>
          <a:bodyPr wrap="none" rtlCol="0">
            <a:spAutoFit/>
          </a:bodyPr>
          <a:lstStyle/>
          <a:p>
            <a:pPr>
              <a:buClr>
                <a:srgbClr val="C00000"/>
              </a:buClr>
              <a:buSzPct val="110000"/>
            </a:pPr>
            <a:r>
              <a:rPr lang="en-GB" sz="1800" b="1" dirty="0" smtClean="0"/>
              <a:t>4</a:t>
            </a:r>
          </a:p>
        </p:txBody>
      </p:sp>
      <p:sp>
        <p:nvSpPr>
          <p:cNvPr id="3" name="Slide Number Placeholder 2"/>
          <p:cNvSpPr>
            <a:spLocks noGrp="1"/>
          </p:cNvSpPr>
          <p:nvPr>
            <p:ph type="sldNum" sz="quarter" idx="11"/>
          </p:nvPr>
        </p:nvSpPr>
        <p:spPr/>
        <p:txBody>
          <a:bodyPr/>
          <a:lstStyle/>
          <a:p>
            <a:fld id="{41D5E06E-8463-49C0-8B6A-3B9E03BCC454}" type="slidenum">
              <a:rPr lang="en-GB" smtClean="0"/>
              <a:t>28</a:t>
            </a:fld>
            <a:endParaRPr lang="en-GB"/>
          </a:p>
        </p:txBody>
      </p:sp>
    </p:spTree>
    <p:extLst>
      <p:ext uri="{BB962C8B-B14F-4D97-AF65-F5344CB8AC3E}">
        <p14:creationId xmlns:p14="http://schemas.microsoft.com/office/powerpoint/2010/main" val="1766109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marL="300037" indent="-342900">
              <a:buFont typeface="+mj-lt"/>
              <a:buAutoNum type="arabicPeriod"/>
            </a:pPr>
            <a:r>
              <a:rPr lang="en-GB" sz="1200" dirty="0" smtClean="0"/>
              <a:t>Select the </a:t>
            </a:r>
            <a:r>
              <a:rPr lang="en-GB" sz="1200" b="1" dirty="0" smtClean="0"/>
              <a:t>Insert</a:t>
            </a:r>
            <a:r>
              <a:rPr lang="en-GB" sz="1200" dirty="0" smtClean="0"/>
              <a:t> tab from the Ribbon</a:t>
            </a:r>
          </a:p>
          <a:p>
            <a:pPr marL="300037" indent="-342900">
              <a:buFont typeface="+mj-lt"/>
              <a:buAutoNum type="arabicPeriod"/>
            </a:pPr>
            <a:r>
              <a:rPr lang="en-GB" sz="1200" dirty="0" smtClean="0"/>
              <a:t>Click </a:t>
            </a:r>
            <a:r>
              <a:rPr lang="en-GB" sz="1200" b="1" dirty="0" smtClean="0"/>
              <a:t>Header &amp; Footer</a:t>
            </a:r>
          </a:p>
          <a:p>
            <a:pPr marL="300037" indent="-342900">
              <a:buFont typeface="+mj-lt"/>
              <a:buAutoNum type="arabicPeriod"/>
            </a:pPr>
            <a:r>
              <a:rPr lang="en-GB" sz="1200" dirty="0" smtClean="0"/>
              <a:t>Tick the box next to Slide number</a:t>
            </a:r>
          </a:p>
          <a:p>
            <a:pPr marL="300037" indent="-342900">
              <a:buFont typeface="+mj-lt"/>
              <a:buAutoNum type="arabicPeriod"/>
            </a:pPr>
            <a:r>
              <a:rPr lang="en-GB" sz="1200" dirty="0" smtClean="0"/>
              <a:t>Click </a:t>
            </a:r>
            <a:r>
              <a:rPr lang="en-GB" sz="1200" b="1" dirty="0" smtClean="0"/>
              <a:t>Apply</a:t>
            </a:r>
            <a:r>
              <a:rPr lang="en-GB" sz="1200" dirty="0" smtClean="0"/>
              <a:t> to add the slide number to the current slide or </a:t>
            </a:r>
            <a:r>
              <a:rPr lang="en-GB" sz="1200" b="1" dirty="0" smtClean="0"/>
              <a:t>Apply to All </a:t>
            </a:r>
            <a:r>
              <a:rPr lang="en-GB" sz="1200" dirty="0" smtClean="0"/>
              <a:t>to add the slide number to all slides</a:t>
            </a:r>
            <a:endParaRPr lang="en-GB" sz="1200" b="1" dirty="0"/>
          </a:p>
        </p:txBody>
      </p:sp>
      <p:sp>
        <p:nvSpPr>
          <p:cNvPr id="4" name="Title 3"/>
          <p:cNvSpPr>
            <a:spLocks noGrp="1"/>
          </p:cNvSpPr>
          <p:nvPr>
            <p:ph type="title"/>
          </p:nvPr>
        </p:nvSpPr>
        <p:spPr/>
        <p:txBody>
          <a:bodyPr/>
          <a:lstStyle/>
          <a:p>
            <a:r>
              <a:rPr lang="en-GB" dirty="0" smtClean="0"/>
              <a:t>Instructions - Adding </a:t>
            </a:r>
            <a:r>
              <a:rPr lang="en-GB" smtClean="0"/>
              <a:t>slide numbers</a:t>
            </a:r>
            <a:endParaRPr lang="en-GB" dirty="0"/>
          </a:p>
        </p:txBody>
      </p:sp>
      <p:sp>
        <p:nvSpPr>
          <p:cNvPr id="5" name="Footer Placeholder 4"/>
          <p:cNvSpPr>
            <a:spLocks noGrp="1"/>
          </p:cNvSpPr>
          <p:nvPr>
            <p:ph type="ftr" sz="quarter" idx="12"/>
          </p:nvPr>
        </p:nvSpPr>
        <p:spPr/>
        <p:txBody>
          <a:bodyPr/>
          <a:lstStyle/>
          <a:p>
            <a:r>
              <a:rPr lang="en-GB" smtClean="0"/>
              <a:t>CLASSIFICATION</a:t>
            </a:r>
            <a:endParaRPr lang="en-GB" dirty="0"/>
          </a:p>
        </p:txBody>
      </p:sp>
      <p:sp>
        <p:nvSpPr>
          <p:cNvPr id="6" name="Rectangle 5"/>
          <p:cNvSpPr/>
          <p:nvPr/>
        </p:nvSpPr>
        <p:spPr>
          <a:xfrm>
            <a:off x="2961815" y="4813670"/>
            <a:ext cx="3195105" cy="276999"/>
          </a:xfrm>
          <a:prstGeom prst="rect">
            <a:avLst/>
          </a:prstGeom>
        </p:spPr>
        <p:txBody>
          <a:bodyPr wrap="none">
            <a:spAutoFit/>
          </a:bodyPr>
          <a:lstStyle/>
          <a:p>
            <a:r>
              <a:rPr lang="en-GB" sz="1200" b="1" dirty="0"/>
              <a:t>(Delete this page from your presentation)</a:t>
            </a:r>
          </a:p>
        </p:txBody>
      </p:sp>
      <p:pic>
        <p:nvPicPr>
          <p:cNvPr id="9" name="Picture 8"/>
          <p:cNvPicPr>
            <a:picLocks noChangeAspect="1"/>
          </p:cNvPicPr>
          <p:nvPr/>
        </p:nvPicPr>
        <p:blipFill>
          <a:blip r:embed="rId2"/>
          <a:stretch>
            <a:fillRect/>
          </a:stretch>
        </p:blipFill>
        <p:spPr>
          <a:xfrm>
            <a:off x="4355976" y="973032"/>
            <a:ext cx="4382245" cy="3432582"/>
          </a:xfrm>
          <a:prstGeom prst="rect">
            <a:avLst/>
          </a:prstGeom>
        </p:spPr>
      </p:pic>
      <p:sp>
        <p:nvSpPr>
          <p:cNvPr id="11" name="TextBox 10"/>
          <p:cNvSpPr txBox="1"/>
          <p:nvPr/>
        </p:nvSpPr>
        <p:spPr>
          <a:xfrm>
            <a:off x="4407288" y="908742"/>
            <a:ext cx="312906" cy="369332"/>
          </a:xfrm>
          <a:prstGeom prst="rect">
            <a:avLst/>
          </a:prstGeom>
          <a:noFill/>
        </p:spPr>
        <p:txBody>
          <a:bodyPr wrap="none" rtlCol="0">
            <a:spAutoFit/>
          </a:bodyPr>
          <a:lstStyle/>
          <a:p>
            <a:pPr>
              <a:buClr>
                <a:srgbClr val="C00000"/>
              </a:buClr>
              <a:buSzPct val="110000"/>
            </a:pPr>
            <a:r>
              <a:rPr lang="en-GB" sz="1800" b="1" dirty="0" smtClean="0"/>
              <a:t>1</a:t>
            </a:r>
          </a:p>
        </p:txBody>
      </p:sp>
      <p:sp>
        <p:nvSpPr>
          <p:cNvPr id="12" name="TextBox 11"/>
          <p:cNvSpPr txBox="1"/>
          <p:nvPr/>
        </p:nvSpPr>
        <p:spPr>
          <a:xfrm>
            <a:off x="7531152" y="1149400"/>
            <a:ext cx="312906" cy="369332"/>
          </a:xfrm>
          <a:prstGeom prst="rect">
            <a:avLst/>
          </a:prstGeom>
          <a:noFill/>
        </p:spPr>
        <p:txBody>
          <a:bodyPr wrap="none" rtlCol="0">
            <a:spAutoFit/>
          </a:bodyPr>
          <a:lstStyle/>
          <a:p>
            <a:pPr>
              <a:buClr>
                <a:srgbClr val="C00000"/>
              </a:buClr>
              <a:buSzPct val="110000"/>
            </a:pPr>
            <a:r>
              <a:rPr lang="en-GB" sz="1800" b="1" dirty="0" smtClean="0"/>
              <a:t>2</a:t>
            </a:r>
          </a:p>
        </p:txBody>
      </p:sp>
      <p:sp>
        <p:nvSpPr>
          <p:cNvPr id="14" name="TextBox 13"/>
          <p:cNvSpPr txBox="1"/>
          <p:nvPr/>
        </p:nvSpPr>
        <p:spPr>
          <a:xfrm>
            <a:off x="4887328" y="3109926"/>
            <a:ext cx="312906" cy="369332"/>
          </a:xfrm>
          <a:prstGeom prst="rect">
            <a:avLst/>
          </a:prstGeom>
          <a:noFill/>
        </p:spPr>
        <p:txBody>
          <a:bodyPr wrap="none" rtlCol="0">
            <a:spAutoFit/>
          </a:bodyPr>
          <a:lstStyle/>
          <a:p>
            <a:pPr>
              <a:buClr>
                <a:srgbClr val="C00000"/>
              </a:buClr>
              <a:buSzPct val="110000"/>
            </a:pPr>
            <a:r>
              <a:rPr lang="en-GB" sz="1800" b="1" dirty="0" smtClean="0"/>
              <a:t>3</a:t>
            </a:r>
          </a:p>
        </p:txBody>
      </p:sp>
      <p:sp>
        <p:nvSpPr>
          <p:cNvPr id="15" name="TextBox 14"/>
          <p:cNvSpPr txBox="1"/>
          <p:nvPr/>
        </p:nvSpPr>
        <p:spPr>
          <a:xfrm>
            <a:off x="7359958" y="3835745"/>
            <a:ext cx="312906" cy="369332"/>
          </a:xfrm>
          <a:prstGeom prst="rect">
            <a:avLst/>
          </a:prstGeom>
          <a:noFill/>
        </p:spPr>
        <p:txBody>
          <a:bodyPr wrap="none" rtlCol="0">
            <a:spAutoFit/>
          </a:bodyPr>
          <a:lstStyle/>
          <a:p>
            <a:pPr>
              <a:buClr>
                <a:srgbClr val="C00000"/>
              </a:buClr>
              <a:buSzPct val="110000"/>
            </a:pPr>
            <a:r>
              <a:rPr lang="en-GB" sz="1800" b="1" dirty="0" smtClean="0"/>
              <a:t>4</a:t>
            </a:r>
          </a:p>
        </p:txBody>
      </p:sp>
      <p:sp>
        <p:nvSpPr>
          <p:cNvPr id="3" name="Slide Number Placeholder 2"/>
          <p:cNvSpPr>
            <a:spLocks noGrp="1"/>
          </p:cNvSpPr>
          <p:nvPr>
            <p:ph type="sldNum" sz="quarter" idx="11"/>
          </p:nvPr>
        </p:nvSpPr>
        <p:spPr/>
        <p:txBody>
          <a:bodyPr/>
          <a:lstStyle/>
          <a:p>
            <a:fld id="{41D5E06E-8463-49C0-8B6A-3B9E03BCC454}" type="slidenum">
              <a:rPr lang="en-GB" smtClean="0"/>
              <a:t>29</a:t>
            </a:fld>
            <a:endParaRPr lang="en-GB"/>
          </a:p>
        </p:txBody>
      </p:sp>
    </p:spTree>
    <p:extLst>
      <p:ext uri="{BB962C8B-B14F-4D97-AF65-F5344CB8AC3E}">
        <p14:creationId xmlns:p14="http://schemas.microsoft.com/office/powerpoint/2010/main" val="330652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Introduction</a:t>
            </a:r>
            <a:endParaRPr lang="en-GB" dirty="0"/>
          </a:p>
        </p:txBody>
      </p:sp>
      <p:sp>
        <p:nvSpPr>
          <p:cNvPr id="5" name="Footer Placeholder 4"/>
          <p:cNvSpPr>
            <a:spLocks noGrp="1"/>
          </p:cNvSpPr>
          <p:nvPr>
            <p:ph type="ftr" sz="quarter" idx="12"/>
          </p:nvPr>
        </p:nvSpPr>
        <p:spPr/>
        <p:txBody>
          <a:bodyPr/>
          <a:lstStyle/>
          <a:p>
            <a:r>
              <a:rPr lang="en-GB" dirty="0" smtClean="0"/>
              <a:t>UK OFFICIAL</a:t>
            </a:r>
            <a:endParaRPr lang="en-GB" dirty="0"/>
          </a:p>
        </p:txBody>
      </p:sp>
      <p:sp>
        <p:nvSpPr>
          <p:cNvPr id="6" name="Rounded Rectangle 5"/>
          <p:cNvSpPr/>
          <p:nvPr/>
        </p:nvSpPr>
        <p:spPr>
          <a:xfrm>
            <a:off x="2672659" y="2153135"/>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Why does Space OA matter to decision makers?</a:t>
            </a:r>
          </a:p>
          <a:p>
            <a:pPr algn="ctr"/>
            <a:r>
              <a:rPr lang="en-GB" dirty="0" smtClean="0"/>
              <a:t>2015- 2023</a:t>
            </a:r>
            <a:endParaRPr lang="en-GB" dirty="0"/>
          </a:p>
        </p:txBody>
      </p:sp>
      <p:sp>
        <p:nvSpPr>
          <p:cNvPr id="7" name="Rounded Rectangle 6"/>
          <p:cNvSpPr/>
          <p:nvPr/>
        </p:nvSpPr>
        <p:spPr>
          <a:xfrm>
            <a:off x="2672659" y="3417787"/>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Wargaming as an OA tool</a:t>
            </a:r>
            <a:endParaRPr lang="en-GB" dirty="0"/>
          </a:p>
        </p:txBody>
      </p:sp>
      <p:sp>
        <p:nvSpPr>
          <p:cNvPr id="8" name="Rounded Rectangle 7"/>
          <p:cNvSpPr/>
          <p:nvPr/>
        </p:nvSpPr>
        <p:spPr>
          <a:xfrm>
            <a:off x="2672659" y="897657"/>
            <a:ext cx="3600400"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Space Domain</a:t>
            </a:r>
            <a:endParaRPr lang="en-GB" dirty="0"/>
          </a:p>
        </p:txBody>
      </p:sp>
      <p:sp>
        <p:nvSpPr>
          <p:cNvPr id="2" name="Rounded Rectangle 1"/>
          <p:cNvSpPr/>
          <p:nvPr/>
        </p:nvSpPr>
        <p:spPr>
          <a:xfrm>
            <a:off x="2683063" y="2156983"/>
            <a:ext cx="3600400" cy="936104"/>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2672659" y="3408613"/>
            <a:ext cx="3600400" cy="936104"/>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8938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The Space Domain</a:t>
            </a:r>
            <a:endParaRPr lang="en-GB" dirty="0"/>
          </a:p>
        </p:txBody>
      </p:sp>
      <p:sp>
        <p:nvSpPr>
          <p:cNvPr id="5" name="Footer Placeholder 4"/>
          <p:cNvSpPr>
            <a:spLocks noGrp="1"/>
          </p:cNvSpPr>
          <p:nvPr>
            <p:ph type="ftr" sz="quarter" idx="12"/>
          </p:nvPr>
        </p:nvSpPr>
        <p:spPr/>
        <p:txBody>
          <a:bodyPr/>
          <a:lstStyle/>
          <a:p>
            <a:r>
              <a:rPr lang="en-GB" dirty="0" smtClean="0"/>
              <a:t>UK OFFICIAL</a:t>
            </a:r>
            <a:endParaRPr lang="en-GB" dirty="0"/>
          </a:p>
        </p:txBody>
      </p:sp>
      <p:pic>
        <p:nvPicPr>
          <p:cNvPr id="6" name="Picture 5"/>
          <p:cNvPicPr>
            <a:picLocks noChangeAspect="1"/>
          </p:cNvPicPr>
          <p:nvPr/>
        </p:nvPicPr>
        <p:blipFill>
          <a:blip r:embed="rId3"/>
          <a:stretch>
            <a:fillRect/>
          </a:stretch>
        </p:blipFill>
        <p:spPr>
          <a:xfrm>
            <a:off x="3113063" y="797574"/>
            <a:ext cx="2917875" cy="4155926"/>
          </a:xfrm>
          <a:prstGeom prst="rect">
            <a:avLst/>
          </a:prstGeom>
        </p:spPr>
      </p:pic>
      <p:sp>
        <p:nvSpPr>
          <p:cNvPr id="7" name="TextBox 6"/>
          <p:cNvSpPr txBox="1"/>
          <p:nvPr/>
        </p:nvSpPr>
        <p:spPr>
          <a:xfrm>
            <a:off x="3059832" y="4953500"/>
            <a:ext cx="1781257" cy="184666"/>
          </a:xfrm>
          <a:prstGeom prst="rect">
            <a:avLst/>
          </a:prstGeom>
          <a:noFill/>
        </p:spPr>
        <p:txBody>
          <a:bodyPr wrap="none" rtlCol="0">
            <a:spAutoFit/>
          </a:bodyPr>
          <a:lstStyle/>
          <a:p>
            <a:pPr>
              <a:buClr>
                <a:schemeClr val="accent1"/>
              </a:buClr>
              <a:buSzPct val="110000"/>
            </a:pPr>
            <a:r>
              <a:rPr lang="en-GB" sz="600" dirty="0" smtClean="0"/>
              <a:t>UK Space Power (JDP 0-40), September 2022</a:t>
            </a:r>
          </a:p>
        </p:txBody>
      </p:sp>
      <p:pic>
        <p:nvPicPr>
          <p:cNvPr id="8" name="Picture 7"/>
          <p:cNvPicPr>
            <a:picLocks noChangeAspect="1"/>
          </p:cNvPicPr>
          <p:nvPr/>
        </p:nvPicPr>
        <p:blipFill>
          <a:blip r:embed="rId4"/>
          <a:stretch>
            <a:fillRect/>
          </a:stretch>
        </p:blipFill>
        <p:spPr>
          <a:xfrm>
            <a:off x="394010" y="2295514"/>
            <a:ext cx="2323667" cy="1092931"/>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395536" y="835803"/>
            <a:ext cx="2090489" cy="1203247"/>
          </a:xfrm>
          <a:prstGeom prst="rect">
            <a:avLst/>
          </a:prstGeom>
        </p:spPr>
      </p:pic>
      <p:sp>
        <p:nvSpPr>
          <p:cNvPr id="11" name="TextBox 10"/>
          <p:cNvSpPr txBox="1"/>
          <p:nvPr/>
        </p:nvSpPr>
        <p:spPr>
          <a:xfrm>
            <a:off x="287501" y="3371574"/>
            <a:ext cx="1781257" cy="184666"/>
          </a:xfrm>
          <a:prstGeom prst="rect">
            <a:avLst/>
          </a:prstGeom>
          <a:noFill/>
        </p:spPr>
        <p:txBody>
          <a:bodyPr wrap="none" rtlCol="0">
            <a:spAutoFit/>
          </a:bodyPr>
          <a:lstStyle/>
          <a:p>
            <a:pPr>
              <a:buClr>
                <a:schemeClr val="accent1"/>
              </a:buClr>
              <a:buSzPct val="110000"/>
            </a:pPr>
            <a:r>
              <a:rPr lang="en-GB" sz="600" dirty="0" smtClean="0"/>
              <a:t>UK Space Power (JDP 0-40), September 2022</a:t>
            </a:r>
          </a:p>
        </p:txBody>
      </p:sp>
      <p:sp>
        <p:nvSpPr>
          <p:cNvPr id="12" name="TextBox 11"/>
          <p:cNvSpPr txBox="1"/>
          <p:nvPr/>
        </p:nvSpPr>
        <p:spPr>
          <a:xfrm>
            <a:off x="345040" y="2053868"/>
            <a:ext cx="1632178" cy="184666"/>
          </a:xfrm>
          <a:prstGeom prst="rect">
            <a:avLst/>
          </a:prstGeom>
          <a:noFill/>
        </p:spPr>
        <p:txBody>
          <a:bodyPr wrap="none" rtlCol="0">
            <a:spAutoFit/>
          </a:bodyPr>
          <a:lstStyle/>
          <a:p>
            <a:pPr>
              <a:buClr>
                <a:schemeClr val="accent1"/>
              </a:buClr>
              <a:buSzPct val="110000"/>
            </a:pPr>
            <a:r>
              <a:rPr lang="en-GB" sz="600" dirty="0" smtClean="0"/>
              <a:t>National Space Strategy, September 2021</a:t>
            </a:r>
          </a:p>
        </p:txBody>
      </p:sp>
      <p:pic>
        <p:nvPicPr>
          <p:cNvPr id="14" name="Picture 13"/>
          <p:cNvPicPr>
            <a:picLocks noChangeAspect="1"/>
          </p:cNvPicPr>
          <p:nvPr/>
        </p:nvPicPr>
        <p:blipFill>
          <a:blip r:embed="rId6"/>
          <a:stretch>
            <a:fillRect/>
          </a:stretch>
        </p:blipFill>
        <p:spPr>
          <a:xfrm>
            <a:off x="394010" y="3644909"/>
            <a:ext cx="1965333" cy="1302897"/>
          </a:xfrm>
          <a:prstGeom prst="rect">
            <a:avLst/>
          </a:prstGeom>
          <a:ln>
            <a:solidFill>
              <a:schemeClr val="tx1"/>
            </a:solidFill>
          </a:ln>
        </p:spPr>
      </p:pic>
      <p:sp>
        <p:nvSpPr>
          <p:cNvPr id="15" name="TextBox 14"/>
          <p:cNvSpPr txBox="1"/>
          <p:nvPr/>
        </p:nvSpPr>
        <p:spPr>
          <a:xfrm>
            <a:off x="297888" y="4907151"/>
            <a:ext cx="1675459" cy="184666"/>
          </a:xfrm>
          <a:prstGeom prst="rect">
            <a:avLst/>
          </a:prstGeom>
          <a:noFill/>
        </p:spPr>
        <p:txBody>
          <a:bodyPr wrap="none" rtlCol="0">
            <a:spAutoFit/>
          </a:bodyPr>
          <a:lstStyle/>
          <a:p>
            <a:pPr>
              <a:buClr>
                <a:schemeClr val="accent1"/>
              </a:buClr>
              <a:buSzPct val="110000"/>
            </a:pPr>
            <a:r>
              <a:rPr lang="en-GB" sz="600" dirty="0" smtClean="0"/>
              <a:t>Guidance: UK Space Command, April 2021</a:t>
            </a:r>
          </a:p>
        </p:txBody>
      </p:sp>
      <p:pic>
        <p:nvPicPr>
          <p:cNvPr id="16" name="Picture 15"/>
          <p:cNvPicPr>
            <a:picLocks noChangeAspect="1"/>
          </p:cNvPicPr>
          <p:nvPr/>
        </p:nvPicPr>
        <p:blipFill>
          <a:blip r:embed="rId7"/>
          <a:stretch>
            <a:fillRect/>
          </a:stretch>
        </p:blipFill>
        <p:spPr>
          <a:xfrm>
            <a:off x="6556970" y="883006"/>
            <a:ext cx="2322140" cy="3368536"/>
          </a:xfrm>
          <a:prstGeom prst="rect">
            <a:avLst/>
          </a:prstGeom>
          <a:ln>
            <a:solidFill>
              <a:schemeClr val="tx1"/>
            </a:solidFill>
          </a:ln>
        </p:spPr>
      </p:pic>
      <p:sp>
        <p:nvSpPr>
          <p:cNvPr id="17" name="TextBox 16"/>
          <p:cNvSpPr txBox="1"/>
          <p:nvPr/>
        </p:nvSpPr>
        <p:spPr>
          <a:xfrm>
            <a:off x="6441264" y="4241790"/>
            <a:ext cx="1451038" cy="184666"/>
          </a:xfrm>
          <a:prstGeom prst="rect">
            <a:avLst/>
          </a:prstGeom>
          <a:noFill/>
        </p:spPr>
        <p:txBody>
          <a:bodyPr wrap="none" rtlCol="0">
            <a:spAutoFit/>
          </a:bodyPr>
          <a:lstStyle/>
          <a:p>
            <a:pPr>
              <a:buClr>
                <a:schemeClr val="accent1"/>
              </a:buClr>
              <a:buSzPct val="110000"/>
            </a:pPr>
            <a:r>
              <a:rPr lang="en-GB" sz="600" dirty="0" smtClean="0"/>
              <a:t>UK Military Space Primer, June 2010</a:t>
            </a:r>
            <a:endParaRPr lang="en-GB" sz="600" dirty="0"/>
          </a:p>
        </p:txBody>
      </p:sp>
      <p:grpSp>
        <p:nvGrpSpPr>
          <p:cNvPr id="19" name="Group 18"/>
          <p:cNvGrpSpPr/>
          <p:nvPr/>
        </p:nvGrpSpPr>
        <p:grpSpPr>
          <a:xfrm>
            <a:off x="2359343" y="1063945"/>
            <a:ext cx="4547776" cy="3568435"/>
            <a:chOff x="2184464" y="1210989"/>
            <a:chExt cx="4547776" cy="3568435"/>
          </a:xfrm>
        </p:grpSpPr>
        <p:pic>
          <p:nvPicPr>
            <p:cNvPr id="13" name="Picture 12"/>
            <p:cNvPicPr>
              <a:picLocks noChangeAspect="1"/>
            </p:cNvPicPr>
            <p:nvPr/>
          </p:nvPicPr>
          <p:blipFill>
            <a:blip r:embed="rId8"/>
            <a:stretch>
              <a:fillRect/>
            </a:stretch>
          </p:blipFill>
          <p:spPr>
            <a:xfrm>
              <a:off x="2184464" y="1210989"/>
              <a:ext cx="4547776" cy="3388826"/>
            </a:xfrm>
            <a:prstGeom prst="rect">
              <a:avLst/>
            </a:prstGeom>
            <a:ln>
              <a:solidFill>
                <a:schemeClr val="tx1"/>
              </a:solidFill>
            </a:ln>
          </p:spPr>
        </p:pic>
        <p:sp>
          <p:nvSpPr>
            <p:cNvPr id="18" name="TextBox 17"/>
            <p:cNvSpPr txBox="1"/>
            <p:nvPr/>
          </p:nvSpPr>
          <p:spPr>
            <a:xfrm>
              <a:off x="2184464" y="4594758"/>
              <a:ext cx="3651962" cy="184666"/>
            </a:xfrm>
            <a:prstGeom prst="rect">
              <a:avLst/>
            </a:prstGeom>
            <a:solidFill>
              <a:schemeClr val="bg2"/>
            </a:solidFill>
          </p:spPr>
          <p:txBody>
            <a:bodyPr wrap="none" rtlCol="0">
              <a:spAutoFit/>
            </a:bodyPr>
            <a:lstStyle/>
            <a:p>
              <a:pPr>
                <a:buClr>
                  <a:schemeClr val="accent1"/>
                </a:buClr>
                <a:buSzPct val="110000"/>
              </a:pPr>
              <a:r>
                <a:rPr lang="en-GB" sz="600" dirty="0"/>
                <a:t>PHANTOM ECHOES 2: A Five-Eyes SDA Experiment on GEO Proximity </a:t>
              </a:r>
              <a:r>
                <a:rPr lang="en-GB" sz="600" dirty="0" smtClean="0"/>
                <a:t>Operations, September 2021</a:t>
              </a:r>
              <a:endParaRPr lang="en-GB" sz="600" dirty="0"/>
            </a:p>
          </p:txBody>
        </p:sp>
      </p:grpSp>
    </p:spTree>
    <p:extLst>
      <p:ext uri="{BB962C8B-B14F-4D97-AF65-F5344CB8AC3E}">
        <p14:creationId xmlns:p14="http://schemas.microsoft.com/office/powerpoint/2010/main" val="87160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451549" y="4497031"/>
            <a:ext cx="7478588" cy="274637"/>
          </a:xfrm>
        </p:spPr>
        <p:txBody>
          <a:bodyPr/>
          <a:lstStyle/>
          <a:p>
            <a:r>
              <a:rPr lang="en-GB" smtClean="0"/>
              <a:t>CLASSIFICATION</a:t>
            </a:r>
            <a:endParaRPr lang="en-GB" dirty="0"/>
          </a:p>
        </p:txBody>
      </p:sp>
      <p:sp>
        <p:nvSpPr>
          <p:cNvPr id="4" name="Slide Number Placeholder 3"/>
          <p:cNvSpPr>
            <a:spLocks noGrp="1"/>
          </p:cNvSpPr>
          <p:nvPr>
            <p:ph type="sldNum" sz="quarter" idx="11"/>
          </p:nvPr>
        </p:nvSpPr>
        <p:spPr>
          <a:xfrm>
            <a:off x="6869610" y="4270678"/>
            <a:ext cx="2057400" cy="211757"/>
          </a:xfrm>
        </p:spPr>
        <p:txBody>
          <a:bodyPr/>
          <a:lstStyle/>
          <a:p>
            <a:fld id="{41D5E06E-8463-49C0-8B6A-3B9E03BCC454}" type="slidenum">
              <a:rPr lang="en-GB" smtClean="0"/>
              <a:t>5</a:t>
            </a:fld>
            <a:endParaRPr lang="en-GB"/>
          </a:p>
        </p:txBody>
      </p:sp>
      <p:graphicFrame>
        <p:nvGraphicFramePr>
          <p:cNvPr id="5" name="Table 4"/>
          <p:cNvGraphicFramePr>
            <a:graphicFrameLocks noGrp="1"/>
          </p:cNvGraphicFramePr>
          <p:nvPr>
            <p:extLst/>
          </p:nvPr>
        </p:nvGraphicFramePr>
        <p:xfrm>
          <a:off x="122760" y="61373"/>
          <a:ext cx="8892480" cy="4969488"/>
        </p:xfrm>
        <a:graphic>
          <a:graphicData uri="http://schemas.openxmlformats.org/drawingml/2006/table">
            <a:tbl>
              <a:tblPr firstRow="1" bandRow="1">
                <a:tableStyleId>{5C22544A-7EE6-4342-B048-85BDC9FD1C3A}</a:tableStyleId>
              </a:tblPr>
              <a:tblGrid>
                <a:gridCol w="1778496">
                  <a:extLst>
                    <a:ext uri="{9D8B030D-6E8A-4147-A177-3AD203B41FA5}">
                      <a16:colId xmlns:a16="http://schemas.microsoft.com/office/drawing/2014/main" val="2769199118"/>
                    </a:ext>
                  </a:extLst>
                </a:gridCol>
                <a:gridCol w="1778496">
                  <a:extLst>
                    <a:ext uri="{9D8B030D-6E8A-4147-A177-3AD203B41FA5}">
                      <a16:colId xmlns:a16="http://schemas.microsoft.com/office/drawing/2014/main" val="3731440869"/>
                    </a:ext>
                  </a:extLst>
                </a:gridCol>
                <a:gridCol w="1778496">
                  <a:extLst>
                    <a:ext uri="{9D8B030D-6E8A-4147-A177-3AD203B41FA5}">
                      <a16:colId xmlns:a16="http://schemas.microsoft.com/office/drawing/2014/main" val="3049599668"/>
                    </a:ext>
                  </a:extLst>
                </a:gridCol>
                <a:gridCol w="1778496">
                  <a:extLst>
                    <a:ext uri="{9D8B030D-6E8A-4147-A177-3AD203B41FA5}">
                      <a16:colId xmlns:a16="http://schemas.microsoft.com/office/drawing/2014/main" val="4141883107"/>
                    </a:ext>
                  </a:extLst>
                </a:gridCol>
                <a:gridCol w="1778496">
                  <a:extLst>
                    <a:ext uri="{9D8B030D-6E8A-4147-A177-3AD203B41FA5}">
                      <a16:colId xmlns:a16="http://schemas.microsoft.com/office/drawing/2014/main" val="1941684449"/>
                    </a:ext>
                  </a:extLst>
                </a:gridCol>
              </a:tblGrid>
              <a:tr h="2484744">
                <a:tc rowSpan="2">
                  <a:txBody>
                    <a:bodyPr/>
                    <a:lstStyle/>
                    <a:p>
                      <a:pPr algn="ctr"/>
                      <a:r>
                        <a:rPr lang="en-GB" sz="1000" b="0" dirty="0" smtClean="0">
                          <a:solidFill>
                            <a:schemeClr val="tx1"/>
                          </a:solidFill>
                        </a:rPr>
                        <a:t>Military</a:t>
                      </a:r>
                      <a:r>
                        <a:rPr lang="en-GB" sz="1000" b="0" baseline="0" dirty="0" smtClean="0">
                          <a:solidFill>
                            <a:schemeClr val="tx1"/>
                          </a:solidFill>
                        </a:rPr>
                        <a:t> Need</a:t>
                      </a:r>
                    </a:p>
                    <a:p>
                      <a:pPr algn="ctr"/>
                      <a:r>
                        <a:rPr lang="en-GB" sz="600" b="0" i="1" baseline="0" dirty="0" smtClean="0">
                          <a:solidFill>
                            <a:schemeClr val="tx1"/>
                          </a:solidFill>
                        </a:rPr>
                        <a:t>Why is space important to decision makers?</a:t>
                      </a:r>
                      <a:endParaRPr lang="en-GB" sz="600" b="0" i="1" dirty="0" smtClean="0">
                        <a:solidFill>
                          <a:schemeClr val="tx1"/>
                        </a:solidFill>
                      </a:endParaRPr>
                    </a:p>
                    <a:p>
                      <a:pPr algn="ctr"/>
                      <a:endParaRPr lang="en-GB" sz="600" b="0" i="1" dirty="0">
                        <a:solidFill>
                          <a:schemeClr val="tx1"/>
                        </a:solidFill>
                      </a:endParaRPr>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algn="ctr"/>
                      <a:r>
                        <a:rPr lang="en-GB" sz="1000" b="0" dirty="0" smtClean="0">
                          <a:solidFill>
                            <a:schemeClr val="tx1"/>
                          </a:solidFill>
                        </a:rPr>
                        <a:t>Space</a:t>
                      </a:r>
                      <a:r>
                        <a:rPr lang="en-GB" sz="1000" b="0" baseline="0" dirty="0" smtClean="0">
                          <a:solidFill>
                            <a:schemeClr val="tx1"/>
                          </a:solidFill>
                        </a:rPr>
                        <a:t> Domain Awareness (SDA)</a:t>
                      </a:r>
                    </a:p>
                  </a:txBody>
                  <a:tcPr>
                    <a:lnL w="28575" cap="flat" cmpd="sng" algn="ctr">
                      <a:solidFill>
                        <a:schemeClr val="accent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Space Control</a:t>
                      </a:r>
                    </a:p>
                    <a:p>
                      <a:pPr algn="ctr"/>
                      <a:r>
                        <a:rPr lang="en-GB" sz="1000" dirty="0" smtClean="0"/>
                        <a:t>s</a:t>
                      </a:r>
                      <a:endParaRPr lang="en-GB" sz="600" b="0" i="1" kern="1200" baseline="0" dirty="0">
                        <a:solidFill>
                          <a:schemeClr val="tx1"/>
                        </a:solidFill>
                        <a:latin typeface="+mn-lt"/>
                        <a:ea typeface="+mn-ea"/>
                        <a:cs typeface="+mn-cs"/>
                      </a:endParaRPr>
                    </a:p>
                  </a:txBody>
                  <a:tcPr>
                    <a:lnL w="9525"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Space support to Operations</a:t>
                      </a:r>
                    </a:p>
                    <a:p>
                      <a:pPr algn="ctr"/>
                      <a:r>
                        <a:rPr lang="en-GB" sz="600" b="0" i="1" kern="1200" baseline="0" dirty="0" smtClean="0">
                          <a:solidFill>
                            <a:schemeClr val="tx1"/>
                          </a:solidFill>
                          <a:latin typeface="+mn-lt"/>
                          <a:ea typeface="+mn-ea"/>
                          <a:cs typeface="+mn-cs"/>
                        </a:rPr>
                        <a:t>.</a:t>
                      </a:r>
                      <a:endParaRPr lang="en-GB" sz="600" b="0" i="1" kern="1200" baseline="0" dirty="0">
                        <a:solidFill>
                          <a:schemeClr val="tx1"/>
                        </a:solidFill>
                        <a:latin typeface="+mn-lt"/>
                        <a:ea typeface="+mn-ea"/>
                        <a:cs typeface="+mn-cs"/>
                      </a:endParaRPr>
                    </a:p>
                  </a:txBody>
                  <a:tcPr>
                    <a:lnL w="38100" cap="flat" cmpd="sng" algn="ctr">
                      <a:solidFill>
                        <a:schemeClr val="accent6"/>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b="0" dirty="0" smtClean="0">
                        <a:solidFill>
                          <a:schemeClr val="tx1"/>
                        </a:solidFill>
                      </a:endParaRPr>
                    </a:p>
                  </a:txBody>
                  <a:tcPr>
                    <a:lnL w="9525"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81421404"/>
                  </a:ext>
                </a:extLst>
              </a:tr>
              <a:tr h="2484744">
                <a:tc vMerge="1">
                  <a:txBody>
                    <a:bodyPr/>
                    <a:lstStyle/>
                    <a:p>
                      <a:endParaRPr lang="en-GB"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Hazards</a:t>
                      </a:r>
                    </a:p>
                    <a:p>
                      <a:pPr algn="ctr"/>
                      <a:r>
                        <a:rPr lang="en-GB" sz="1000" b="0" i="1" kern="1200" baseline="0" dirty="0" smtClean="0">
                          <a:solidFill>
                            <a:schemeClr val="tx1"/>
                          </a:solidFill>
                          <a:latin typeface="+mn-lt"/>
                          <a:ea typeface="+mn-ea"/>
                          <a:cs typeface="+mn-cs"/>
                        </a:rPr>
                        <a:t>Space Weather</a:t>
                      </a:r>
                    </a:p>
                    <a:p>
                      <a:endParaRPr lang="en-GB" sz="1000" b="0" kern="1200" baseline="0" dirty="0" smtClean="0">
                        <a:solidFill>
                          <a:schemeClr val="tx1"/>
                        </a:solidFill>
                        <a:latin typeface="+mn-lt"/>
                        <a:ea typeface="+mn-ea"/>
                        <a:cs typeface="+mn-cs"/>
                      </a:endParaRPr>
                    </a:p>
                    <a:p>
                      <a:endParaRPr lang="en-GB" sz="1000" b="0" kern="1200" baseline="0" dirty="0" smtClean="0">
                        <a:solidFill>
                          <a:schemeClr val="tx1"/>
                        </a:solidFill>
                        <a:latin typeface="+mn-lt"/>
                        <a:ea typeface="+mn-ea"/>
                        <a:cs typeface="+mn-cs"/>
                      </a:endParaRPr>
                    </a:p>
                    <a:p>
                      <a:endParaRPr lang="en-GB" sz="1000" b="0" kern="1200" baseline="0" dirty="0" smtClean="0">
                        <a:solidFill>
                          <a:schemeClr val="tx1"/>
                        </a:solidFill>
                        <a:latin typeface="+mn-lt"/>
                        <a:ea typeface="+mn-ea"/>
                        <a:cs typeface="+mn-cs"/>
                      </a:endParaRPr>
                    </a:p>
                    <a:p>
                      <a:endParaRPr lang="en-GB" sz="1000" b="0" kern="1200" baseline="0" dirty="0">
                        <a:solidFill>
                          <a:schemeClr val="tx1"/>
                        </a:solidFill>
                        <a:latin typeface="+mn-lt"/>
                        <a:ea typeface="+mn-ea"/>
                        <a:cs typeface="+mn-cs"/>
                      </a:endParaRPr>
                    </a:p>
                  </a:txBody>
                  <a:tcPr>
                    <a:lnL w="28575" cap="flat" cmpd="sng" algn="ctr">
                      <a:solidFill>
                        <a:schemeClr val="accent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500" b="0" kern="1200" baseline="0" dirty="0" smtClean="0">
                        <a:solidFill>
                          <a:schemeClr val="tx1"/>
                        </a:solidFill>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100" b="0" kern="1200" baseline="0" dirty="0" smtClean="0">
                          <a:solidFill>
                            <a:schemeClr val="tx1"/>
                          </a:solidFill>
                          <a:latin typeface="+mn-lt"/>
                          <a:ea typeface="+mn-ea"/>
                          <a:cs typeface="+mn-cs"/>
                        </a:rPr>
                        <a:t>The Roles of Space Power for Command and Control</a:t>
                      </a:r>
                    </a:p>
                    <a:p>
                      <a:endParaRPr lang="en-GB" sz="1000" b="0" kern="1200" baseline="0" dirty="0">
                        <a:solidFill>
                          <a:schemeClr val="tx1"/>
                        </a:solidFill>
                        <a:latin typeface="+mn-lt"/>
                        <a:ea typeface="+mn-ea"/>
                        <a:cs typeface="+mn-cs"/>
                      </a:endParaRPr>
                    </a:p>
                  </a:txBody>
                  <a:tcPr anchor="ctr">
                    <a:lnL w="28575" cap="flat" cmpd="sng" algn="ctr">
                      <a:solidFill>
                        <a:schemeClr val="accent3"/>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b="0" kern="1200" baseline="0" dirty="0" smtClean="0">
                          <a:solidFill>
                            <a:schemeClr val="tx1"/>
                          </a:solidFill>
                          <a:latin typeface="+mn-lt"/>
                          <a:ea typeface="+mn-ea"/>
                          <a:cs typeface="+mn-cs"/>
                        </a:rPr>
                        <a:t>Threats</a:t>
                      </a:r>
                    </a:p>
                  </a:txBody>
                  <a:tcPr>
                    <a:lnL w="9525" cap="flat" cmpd="sng" algn="ctr">
                      <a:solidFill>
                        <a:schemeClr val="tx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dirty="0" smtClean="0">
                        <a:solidFill>
                          <a:schemeClr val="tx1"/>
                        </a:solidFill>
                      </a:endParaRPr>
                    </a:p>
                    <a:p>
                      <a:endParaRPr lang="en-GB" dirty="0" smtClean="0">
                        <a:solidFill>
                          <a:schemeClr val="tx1"/>
                        </a:solidFill>
                      </a:endParaRPr>
                    </a:p>
                    <a:p>
                      <a:endParaRPr lang="en-GB" dirty="0" smtClean="0">
                        <a:solidFill>
                          <a:schemeClr val="tx1"/>
                        </a:solidFill>
                      </a:endParaRPr>
                    </a:p>
                  </a:txBody>
                  <a:tcPr>
                    <a:lnL w="28575"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59963341"/>
                  </a:ext>
                </a:extLst>
              </a:tr>
            </a:tbl>
          </a:graphicData>
        </a:graphic>
      </p:graphicFrame>
      <p:sp>
        <p:nvSpPr>
          <p:cNvPr id="72" name="Rounded Rectangle 71"/>
          <p:cNvSpPr/>
          <p:nvPr/>
        </p:nvSpPr>
        <p:spPr>
          <a:xfrm>
            <a:off x="5677138" y="649836"/>
            <a:ext cx="1368152" cy="37647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Intelligence Surveillance Reconnaissance (ISR)</a:t>
            </a:r>
          </a:p>
        </p:txBody>
      </p:sp>
      <p:pic>
        <p:nvPicPr>
          <p:cNvPr id="73" name="Picture 72"/>
          <p:cNvPicPr>
            <a:picLocks noChangeAspect="1"/>
          </p:cNvPicPr>
          <p:nvPr/>
        </p:nvPicPr>
        <p:blipFill>
          <a:blip r:embed="rId3"/>
          <a:stretch>
            <a:fillRect/>
          </a:stretch>
        </p:blipFill>
        <p:spPr>
          <a:xfrm>
            <a:off x="5512353" y="1454393"/>
            <a:ext cx="1670890" cy="694193"/>
          </a:xfrm>
          <a:prstGeom prst="rect">
            <a:avLst/>
          </a:prstGeom>
          <a:ln>
            <a:solidFill>
              <a:schemeClr val="tx1"/>
            </a:solidFill>
          </a:ln>
        </p:spPr>
      </p:pic>
      <p:pic>
        <p:nvPicPr>
          <p:cNvPr id="78" name="Picture 77"/>
          <p:cNvPicPr>
            <a:picLocks noChangeAspect="1"/>
          </p:cNvPicPr>
          <p:nvPr/>
        </p:nvPicPr>
        <p:blipFill>
          <a:blip r:embed="rId4"/>
          <a:stretch>
            <a:fillRect/>
          </a:stretch>
        </p:blipFill>
        <p:spPr>
          <a:xfrm>
            <a:off x="5519736" y="1084363"/>
            <a:ext cx="1628393" cy="339362"/>
          </a:xfrm>
          <a:prstGeom prst="rect">
            <a:avLst/>
          </a:prstGeom>
          <a:ln>
            <a:solidFill>
              <a:schemeClr val="tx1"/>
            </a:solidFill>
          </a:ln>
        </p:spPr>
      </p:pic>
      <p:sp>
        <p:nvSpPr>
          <p:cNvPr id="79" name="Rectangle 78"/>
          <p:cNvSpPr/>
          <p:nvPr/>
        </p:nvSpPr>
        <p:spPr>
          <a:xfrm>
            <a:off x="5483798" y="618652"/>
            <a:ext cx="1728000" cy="19087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1912482" y="2556854"/>
            <a:ext cx="1751077" cy="24717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ounded Rectangle 80"/>
          <p:cNvSpPr/>
          <p:nvPr/>
        </p:nvSpPr>
        <p:spPr>
          <a:xfrm>
            <a:off x="7407487" y="138492"/>
            <a:ext cx="1368152" cy="46638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Position, Navigation, Timing (PNT)</a:t>
            </a:r>
          </a:p>
          <a:p>
            <a:pPr algn="ctr"/>
            <a:r>
              <a:rPr lang="en-GB" sz="700" dirty="0" smtClean="0">
                <a:solidFill>
                  <a:schemeClr val="tx1"/>
                </a:solidFill>
              </a:rPr>
              <a:t>GNSS</a:t>
            </a:r>
          </a:p>
        </p:txBody>
      </p:sp>
      <p:sp>
        <p:nvSpPr>
          <p:cNvPr id="82" name="Rounded Rectangle 81"/>
          <p:cNvSpPr/>
          <p:nvPr/>
        </p:nvSpPr>
        <p:spPr>
          <a:xfrm>
            <a:off x="7417275" y="2633882"/>
            <a:ext cx="1368152" cy="51344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Satellite Communications (SATCOM)</a:t>
            </a:r>
          </a:p>
          <a:p>
            <a:pPr algn="ctr"/>
            <a:r>
              <a:rPr lang="en-GB" sz="400" dirty="0" smtClean="0">
                <a:solidFill>
                  <a:schemeClr val="tx1"/>
                </a:solidFill>
              </a:rPr>
              <a:t> </a:t>
            </a:r>
            <a:endParaRPr lang="en-GB" sz="400" dirty="0">
              <a:solidFill>
                <a:schemeClr val="tx1"/>
              </a:solidFill>
            </a:endParaRPr>
          </a:p>
        </p:txBody>
      </p:sp>
      <p:sp>
        <p:nvSpPr>
          <p:cNvPr id="83" name="Rounded Rectangle 82"/>
          <p:cNvSpPr/>
          <p:nvPr/>
        </p:nvSpPr>
        <p:spPr>
          <a:xfrm>
            <a:off x="7407487" y="1677601"/>
            <a:ext cx="1368152" cy="4600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Missile Warning</a:t>
            </a:r>
          </a:p>
        </p:txBody>
      </p:sp>
      <p:pic>
        <p:nvPicPr>
          <p:cNvPr id="186" name="Picture 185"/>
          <p:cNvPicPr>
            <a:picLocks noChangeAspect="1"/>
          </p:cNvPicPr>
          <p:nvPr/>
        </p:nvPicPr>
        <p:blipFill>
          <a:blip r:embed="rId5"/>
          <a:stretch>
            <a:fillRect/>
          </a:stretch>
        </p:blipFill>
        <p:spPr>
          <a:xfrm>
            <a:off x="7780504" y="729867"/>
            <a:ext cx="809952" cy="619236"/>
          </a:xfrm>
          <a:prstGeom prst="rect">
            <a:avLst/>
          </a:prstGeom>
          <a:ln>
            <a:solidFill>
              <a:schemeClr val="tx1"/>
            </a:solidFill>
          </a:ln>
        </p:spPr>
      </p:pic>
      <p:sp>
        <p:nvSpPr>
          <p:cNvPr id="188" name="Rectangle 187"/>
          <p:cNvSpPr/>
          <p:nvPr/>
        </p:nvSpPr>
        <p:spPr>
          <a:xfrm>
            <a:off x="7264552" y="107442"/>
            <a:ext cx="1711183" cy="14688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p:cNvSpPr/>
          <p:nvPr/>
        </p:nvSpPr>
        <p:spPr>
          <a:xfrm>
            <a:off x="3693127" y="2552772"/>
            <a:ext cx="1762360" cy="2475784"/>
          </a:xfrm>
          <a:prstGeom prst="rect">
            <a:avLst/>
          </a:pr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Down Arrow 190"/>
          <p:cNvSpPr/>
          <p:nvPr/>
        </p:nvSpPr>
        <p:spPr>
          <a:xfrm>
            <a:off x="4525189" y="2541968"/>
            <a:ext cx="85401" cy="1405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Down Arrow 191"/>
          <p:cNvSpPr/>
          <p:nvPr/>
        </p:nvSpPr>
        <p:spPr>
          <a:xfrm rot="19106406">
            <a:off x="3741719" y="2576640"/>
            <a:ext cx="71659" cy="1157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Down Arrow 192"/>
          <p:cNvSpPr/>
          <p:nvPr/>
        </p:nvSpPr>
        <p:spPr>
          <a:xfrm rot="2672484">
            <a:off x="5291335" y="2581360"/>
            <a:ext cx="78847" cy="1253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0" name="Curved Connector 209"/>
          <p:cNvCxnSpPr>
            <a:stCxn id="82" idx="1"/>
            <a:endCxn id="72" idx="3"/>
          </p:cNvCxnSpPr>
          <p:nvPr/>
        </p:nvCxnSpPr>
        <p:spPr>
          <a:xfrm rot="10800000">
            <a:off x="7045291" y="838077"/>
            <a:ext cx="371985" cy="2052527"/>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14" name="Curved Connector 213"/>
          <p:cNvCxnSpPr>
            <a:stCxn id="81" idx="3"/>
            <a:endCxn id="83" idx="3"/>
          </p:cNvCxnSpPr>
          <p:nvPr/>
        </p:nvCxnSpPr>
        <p:spPr>
          <a:xfrm>
            <a:off x="8775639" y="371687"/>
            <a:ext cx="12700" cy="1535931"/>
          </a:xfrm>
          <a:prstGeom prst="curvedConnector3">
            <a:avLst>
              <a:gd name="adj1" fmla="val 180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216525" y="4960542"/>
            <a:ext cx="1013419" cy="253916"/>
          </a:xfrm>
          <a:prstGeom prst="rect">
            <a:avLst/>
          </a:prstGeom>
          <a:noFill/>
        </p:spPr>
        <p:txBody>
          <a:bodyPr wrap="none" rtlCol="0">
            <a:spAutoFit/>
          </a:bodyPr>
          <a:lstStyle/>
          <a:p>
            <a:pPr>
              <a:buClr>
                <a:schemeClr val="accent1"/>
              </a:buClr>
              <a:buSzPct val="110000"/>
            </a:pPr>
            <a:r>
              <a:rPr lang="en-GB" sz="1050" dirty="0" smtClean="0"/>
              <a:t>UK OFFICIAL</a:t>
            </a:r>
          </a:p>
        </p:txBody>
      </p:sp>
      <p:sp>
        <p:nvSpPr>
          <p:cNvPr id="109" name="Rectangle 108"/>
          <p:cNvSpPr/>
          <p:nvPr/>
        </p:nvSpPr>
        <p:spPr>
          <a:xfrm>
            <a:off x="7264552" y="1607965"/>
            <a:ext cx="1711183" cy="90488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rot="4539226">
            <a:off x="6918491" y="840643"/>
            <a:ext cx="476412" cy="153888"/>
          </a:xfrm>
          <a:prstGeom prst="rect">
            <a:avLst/>
          </a:prstGeom>
          <a:noFill/>
        </p:spPr>
        <p:txBody>
          <a:bodyPr wrap="none" rtlCol="0">
            <a:spAutoFit/>
          </a:bodyPr>
          <a:lstStyle/>
          <a:p>
            <a:pPr>
              <a:buClr>
                <a:schemeClr val="accent1"/>
              </a:buClr>
              <a:buSzPct val="110000"/>
            </a:pPr>
            <a:r>
              <a:rPr lang="en-GB" sz="400" dirty="0" smtClean="0"/>
              <a:t>Reliance link</a:t>
            </a:r>
          </a:p>
        </p:txBody>
      </p:sp>
      <p:sp>
        <p:nvSpPr>
          <p:cNvPr id="98" name="TextBox 97"/>
          <p:cNvSpPr txBox="1"/>
          <p:nvPr/>
        </p:nvSpPr>
        <p:spPr>
          <a:xfrm rot="3879131">
            <a:off x="8661886" y="344828"/>
            <a:ext cx="476412" cy="153888"/>
          </a:xfrm>
          <a:prstGeom prst="rect">
            <a:avLst/>
          </a:prstGeom>
          <a:noFill/>
        </p:spPr>
        <p:txBody>
          <a:bodyPr wrap="none" rtlCol="0">
            <a:spAutoFit/>
          </a:bodyPr>
          <a:lstStyle/>
          <a:p>
            <a:pPr>
              <a:buClr>
                <a:schemeClr val="accent1"/>
              </a:buClr>
              <a:buSzPct val="110000"/>
            </a:pPr>
            <a:r>
              <a:rPr lang="en-GB" sz="400" dirty="0" smtClean="0"/>
              <a:t>Reliance link</a:t>
            </a:r>
          </a:p>
        </p:txBody>
      </p:sp>
      <p:sp>
        <p:nvSpPr>
          <p:cNvPr id="103" name="Rectangle 102"/>
          <p:cNvSpPr/>
          <p:nvPr/>
        </p:nvSpPr>
        <p:spPr>
          <a:xfrm>
            <a:off x="7285056" y="3711921"/>
            <a:ext cx="426348" cy="205826"/>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Allied</a:t>
            </a:r>
            <a:endParaRPr lang="en-GB" sz="700" dirty="0">
              <a:solidFill>
                <a:schemeClr val="tx1"/>
              </a:solidFill>
            </a:endParaRPr>
          </a:p>
        </p:txBody>
      </p:sp>
      <p:sp>
        <p:nvSpPr>
          <p:cNvPr id="104" name="Rectangle 103"/>
          <p:cNvSpPr/>
          <p:nvPr/>
        </p:nvSpPr>
        <p:spPr>
          <a:xfrm>
            <a:off x="7816297" y="3711921"/>
            <a:ext cx="508446" cy="205826"/>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Sovereign</a:t>
            </a:r>
          </a:p>
          <a:p>
            <a:pPr algn="ctr"/>
            <a:r>
              <a:rPr lang="en-GB" sz="500" dirty="0" smtClean="0">
                <a:solidFill>
                  <a:schemeClr val="tx1"/>
                </a:solidFill>
              </a:rPr>
              <a:t>Skynet </a:t>
            </a:r>
            <a:endParaRPr lang="en-GB" sz="700" dirty="0">
              <a:solidFill>
                <a:schemeClr val="tx1"/>
              </a:solidFill>
            </a:endParaRPr>
          </a:p>
        </p:txBody>
      </p:sp>
      <p:sp>
        <p:nvSpPr>
          <p:cNvPr id="100" name="Rectangle 99"/>
          <p:cNvSpPr/>
          <p:nvPr/>
        </p:nvSpPr>
        <p:spPr>
          <a:xfrm>
            <a:off x="8405244" y="3709307"/>
            <a:ext cx="558256" cy="211311"/>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Commercial</a:t>
            </a:r>
            <a:endParaRPr lang="en-GB" sz="600" dirty="0">
              <a:solidFill>
                <a:schemeClr val="tx1"/>
              </a:solidFill>
            </a:endParaRPr>
          </a:p>
        </p:txBody>
      </p:sp>
      <p:pic>
        <p:nvPicPr>
          <p:cNvPr id="195" name="Picture 194"/>
          <p:cNvPicPr>
            <a:picLocks noChangeAspect="1"/>
          </p:cNvPicPr>
          <p:nvPr/>
        </p:nvPicPr>
        <p:blipFill>
          <a:blip r:embed="rId6">
            <a:extLst/>
          </a:blip>
          <a:stretch>
            <a:fillRect/>
          </a:stretch>
        </p:blipFill>
        <p:spPr>
          <a:xfrm>
            <a:off x="8709413" y="2594074"/>
            <a:ext cx="341070" cy="605400"/>
          </a:xfrm>
          <a:prstGeom prst="rect">
            <a:avLst/>
          </a:prstGeom>
        </p:spPr>
      </p:pic>
      <p:sp>
        <p:nvSpPr>
          <p:cNvPr id="198" name="TextBox 197"/>
          <p:cNvSpPr txBox="1"/>
          <p:nvPr/>
        </p:nvSpPr>
        <p:spPr>
          <a:xfrm>
            <a:off x="3693127" y="2941196"/>
            <a:ext cx="1800787" cy="169277"/>
          </a:xfrm>
          <a:prstGeom prst="rect">
            <a:avLst/>
          </a:prstGeom>
          <a:noFill/>
        </p:spPr>
        <p:txBody>
          <a:bodyPr wrap="square" rtlCol="0">
            <a:spAutoFit/>
          </a:bodyPr>
          <a:lstStyle/>
          <a:p>
            <a:r>
              <a:rPr lang="en-GB" sz="500" i="1" dirty="0" smtClean="0"/>
              <a:t>.</a:t>
            </a:r>
          </a:p>
        </p:txBody>
      </p:sp>
      <p:sp>
        <p:nvSpPr>
          <p:cNvPr id="202" name="Down Arrow 201"/>
          <p:cNvSpPr/>
          <p:nvPr/>
        </p:nvSpPr>
        <p:spPr>
          <a:xfrm rot="5400000">
            <a:off x="5389531" y="3829315"/>
            <a:ext cx="55136" cy="9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Down Arrow 202"/>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p:cNvSpPr/>
          <p:nvPr/>
        </p:nvSpPr>
        <p:spPr>
          <a:xfrm>
            <a:off x="5470173" y="2565109"/>
            <a:ext cx="1736894" cy="245147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0" name="Picture 129"/>
          <p:cNvPicPr>
            <a:picLocks noChangeAspect="1"/>
          </p:cNvPicPr>
          <p:nvPr/>
        </p:nvPicPr>
        <p:blipFill>
          <a:blip r:embed="rId7">
            <a:extLst/>
          </a:blip>
          <a:stretch>
            <a:fillRect/>
          </a:stretch>
        </p:blipFill>
        <p:spPr>
          <a:xfrm>
            <a:off x="735056" y="1547811"/>
            <a:ext cx="1047631" cy="770571"/>
          </a:xfrm>
          <a:prstGeom prst="rect">
            <a:avLst/>
          </a:prstGeom>
          <a:ln>
            <a:solidFill>
              <a:schemeClr val="tx1"/>
            </a:solidFill>
          </a:ln>
        </p:spPr>
      </p:pic>
      <p:sp>
        <p:nvSpPr>
          <p:cNvPr id="131" name="Rectangle 130"/>
          <p:cNvSpPr/>
          <p:nvPr/>
        </p:nvSpPr>
        <p:spPr>
          <a:xfrm>
            <a:off x="380548" y="411510"/>
            <a:ext cx="1242275" cy="26022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UK Defence Strategy/ policy/ reviews</a:t>
            </a:r>
            <a:endParaRPr lang="en-GB" sz="700" dirty="0">
              <a:solidFill>
                <a:schemeClr val="tx1"/>
              </a:solidFill>
            </a:endParaRPr>
          </a:p>
        </p:txBody>
      </p:sp>
      <p:sp>
        <p:nvSpPr>
          <p:cNvPr id="132" name="Down Arrow 131"/>
          <p:cNvSpPr/>
          <p:nvPr/>
        </p:nvSpPr>
        <p:spPr>
          <a:xfrm>
            <a:off x="958790" y="669088"/>
            <a:ext cx="47012" cy="72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p:cNvSpPr/>
          <p:nvPr/>
        </p:nvSpPr>
        <p:spPr>
          <a:xfrm>
            <a:off x="238667" y="754732"/>
            <a:ext cx="1511997" cy="1614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Defence Scenario’s Book</a:t>
            </a:r>
            <a:endParaRPr lang="en-GB" sz="700" dirty="0">
              <a:solidFill>
                <a:schemeClr val="tx1"/>
              </a:solidFill>
            </a:endParaRPr>
          </a:p>
        </p:txBody>
      </p:sp>
      <p:sp>
        <p:nvSpPr>
          <p:cNvPr id="134" name="Down Arrow 133"/>
          <p:cNvSpPr/>
          <p:nvPr/>
        </p:nvSpPr>
        <p:spPr>
          <a:xfrm>
            <a:off x="958789" y="932464"/>
            <a:ext cx="47012" cy="72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p:cNvSpPr/>
          <p:nvPr/>
        </p:nvSpPr>
        <p:spPr>
          <a:xfrm>
            <a:off x="208174" y="986019"/>
            <a:ext cx="739575" cy="2668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Campaign Planning</a:t>
            </a:r>
            <a:endParaRPr lang="en-GB" sz="700" dirty="0">
              <a:solidFill>
                <a:schemeClr val="tx1"/>
              </a:solidFill>
            </a:endParaRPr>
          </a:p>
        </p:txBody>
      </p:sp>
      <p:sp>
        <p:nvSpPr>
          <p:cNvPr id="136" name="Rectangle 135"/>
          <p:cNvSpPr/>
          <p:nvPr/>
        </p:nvSpPr>
        <p:spPr>
          <a:xfrm>
            <a:off x="295291" y="1326626"/>
            <a:ext cx="1374875" cy="1511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Military Requirement</a:t>
            </a:r>
            <a:endParaRPr lang="en-GB" sz="700" dirty="0">
              <a:solidFill>
                <a:schemeClr val="tx1"/>
              </a:solidFill>
            </a:endParaRPr>
          </a:p>
        </p:txBody>
      </p:sp>
      <p:sp>
        <p:nvSpPr>
          <p:cNvPr id="138" name="Rectangle 137"/>
          <p:cNvSpPr/>
          <p:nvPr/>
        </p:nvSpPr>
        <p:spPr>
          <a:xfrm>
            <a:off x="1030688" y="980235"/>
            <a:ext cx="739575" cy="266807"/>
          </a:xfrm>
          <a:prstGeom prst="rect">
            <a:avLst/>
          </a:prstGeom>
          <a:solidFill>
            <a:schemeClr val="accent1">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Adversary response</a:t>
            </a:r>
            <a:endParaRPr lang="en-GB" sz="700" dirty="0">
              <a:solidFill>
                <a:schemeClr val="tx1"/>
              </a:solidFill>
            </a:endParaRPr>
          </a:p>
        </p:txBody>
      </p:sp>
      <p:sp>
        <p:nvSpPr>
          <p:cNvPr id="139" name="Left-Right Arrow 138"/>
          <p:cNvSpPr/>
          <p:nvPr/>
        </p:nvSpPr>
        <p:spPr>
          <a:xfrm>
            <a:off x="935911" y="1081572"/>
            <a:ext cx="106202" cy="460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Down Arrow 139"/>
          <p:cNvSpPr/>
          <p:nvPr/>
        </p:nvSpPr>
        <p:spPr>
          <a:xfrm rot="19268676">
            <a:off x="606022" y="1269398"/>
            <a:ext cx="59089" cy="59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Down Arrow 140"/>
          <p:cNvSpPr/>
          <p:nvPr/>
        </p:nvSpPr>
        <p:spPr>
          <a:xfrm rot="2762020">
            <a:off x="1371713" y="1257633"/>
            <a:ext cx="46058" cy="604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ounded Rectangle 141"/>
          <p:cNvSpPr/>
          <p:nvPr/>
        </p:nvSpPr>
        <p:spPr>
          <a:xfrm>
            <a:off x="284456" y="3060670"/>
            <a:ext cx="722831" cy="22524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Threat analysis </a:t>
            </a:r>
          </a:p>
        </p:txBody>
      </p:sp>
      <p:sp>
        <p:nvSpPr>
          <p:cNvPr id="143" name="Rounded Rectangle 142"/>
          <p:cNvSpPr/>
          <p:nvPr/>
        </p:nvSpPr>
        <p:spPr>
          <a:xfrm>
            <a:off x="245467" y="3399843"/>
            <a:ext cx="800859" cy="362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Operational vignettes</a:t>
            </a:r>
          </a:p>
        </p:txBody>
      </p:sp>
      <p:sp>
        <p:nvSpPr>
          <p:cNvPr id="144" name="Rounded Rectangle 143"/>
          <p:cNvSpPr/>
          <p:nvPr/>
        </p:nvSpPr>
        <p:spPr>
          <a:xfrm>
            <a:off x="594536" y="4633073"/>
            <a:ext cx="888537" cy="362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Decision Making</a:t>
            </a:r>
          </a:p>
        </p:txBody>
      </p:sp>
      <p:sp>
        <p:nvSpPr>
          <p:cNvPr id="146" name="Rounded Rectangle 145"/>
          <p:cNvSpPr/>
          <p:nvPr/>
        </p:nvSpPr>
        <p:spPr>
          <a:xfrm>
            <a:off x="762557" y="4118023"/>
            <a:ext cx="552495" cy="3061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Defence benefits</a:t>
            </a:r>
          </a:p>
        </p:txBody>
      </p:sp>
      <p:sp>
        <p:nvSpPr>
          <p:cNvPr id="148" name="Rounded Rectangle 147"/>
          <p:cNvSpPr/>
          <p:nvPr/>
        </p:nvSpPr>
        <p:spPr>
          <a:xfrm>
            <a:off x="1165653" y="3278061"/>
            <a:ext cx="628566" cy="1359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700" dirty="0">
              <a:solidFill>
                <a:schemeClr val="tx1"/>
              </a:solidFill>
            </a:endParaRPr>
          </a:p>
        </p:txBody>
      </p:sp>
      <p:sp>
        <p:nvSpPr>
          <p:cNvPr id="150" name="Rounded Rectangle 149"/>
          <p:cNvSpPr/>
          <p:nvPr/>
        </p:nvSpPr>
        <p:spPr>
          <a:xfrm>
            <a:off x="201657" y="2683000"/>
            <a:ext cx="888537" cy="2430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Requirement set</a:t>
            </a:r>
          </a:p>
        </p:txBody>
      </p:sp>
      <p:cxnSp>
        <p:nvCxnSpPr>
          <p:cNvPr id="154" name="Elbow Connector 153"/>
          <p:cNvCxnSpPr>
            <a:stCxn id="130" idx="2"/>
            <a:endCxn id="150" idx="0"/>
          </p:cNvCxnSpPr>
          <p:nvPr/>
        </p:nvCxnSpPr>
        <p:spPr>
          <a:xfrm rot="5400000">
            <a:off x="770090" y="2194218"/>
            <a:ext cx="364618" cy="61294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50" idx="2"/>
            <a:endCxn id="142" idx="0"/>
          </p:cNvCxnSpPr>
          <p:nvPr/>
        </p:nvCxnSpPr>
        <p:spPr>
          <a:xfrm flipH="1">
            <a:off x="645872" y="2926030"/>
            <a:ext cx="54" cy="13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42" idx="2"/>
            <a:endCxn id="143" idx="0"/>
          </p:cNvCxnSpPr>
          <p:nvPr/>
        </p:nvCxnSpPr>
        <p:spPr>
          <a:xfrm>
            <a:off x="645872" y="3285917"/>
            <a:ext cx="25" cy="113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Left Arrow 156"/>
          <p:cNvSpPr/>
          <p:nvPr/>
        </p:nvSpPr>
        <p:spPr>
          <a:xfrm>
            <a:off x="696899" y="3323009"/>
            <a:ext cx="386222" cy="46058"/>
          </a:xfrm>
          <a:prstGeom prst="lef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8" name="Left Arrow 157"/>
          <p:cNvSpPr/>
          <p:nvPr/>
        </p:nvSpPr>
        <p:spPr>
          <a:xfrm rot="5400000">
            <a:off x="1436111" y="3758427"/>
            <a:ext cx="108631" cy="46646"/>
          </a:xfrm>
          <a:prstGeom prst="lef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9" name="Rounded Rectangle 158"/>
          <p:cNvSpPr/>
          <p:nvPr/>
        </p:nvSpPr>
        <p:spPr>
          <a:xfrm>
            <a:off x="1331640" y="4118965"/>
            <a:ext cx="536172" cy="31236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Defence Shortfalls</a:t>
            </a:r>
          </a:p>
        </p:txBody>
      </p:sp>
      <p:sp>
        <p:nvSpPr>
          <p:cNvPr id="160" name="TextBox 159"/>
          <p:cNvSpPr txBox="1"/>
          <p:nvPr/>
        </p:nvSpPr>
        <p:spPr>
          <a:xfrm>
            <a:off x="1154572" y="2598271"/>
            <a:ext cx="814491" cy="371491"/>
          </a:xfrm>
          <a:prstGeom prst="rect">
            <a:avLst/>
          </a:prstGeom>
          <a:noFill/>
        </p:spPr>
        <p:txBody>
          <a:bodyPr wrap="square" rtlCol="0">
            <a:spAutoFit/>
          </a:bodyPr>
          <a:lstStyle/>
          <a:p>
            <a:pPr>
              <a:buClr>
                <a:schemeClr val="accent1"/>
              </a:buClr>
              <a:buSzPct val="110000"/>
            </a:pPr>
            <a:r>
              <a:rPr lang="en-GB" sz="900" b="1" i="1" dirty="0"/>
              <a:t>The OA Approach</a:t>
            </a:r>
          </a:p>
        </p:txBody>
      </p:sp>
      <p:sp>
        <p:nvSpPr>
          <p:cNvPr id="163" name="TextBox 162"/>
          <p:cNvSpPr txBox="1"/>
          <p:nvPr/>
        </p:nvSpPr>
        <p:spPr>
          <a:xfrm>
            <a:off x="1430659" y="4704412"/>
            <a:ext cx="670930" cy="278618"/>
          </a:xfrm>
          <a:prstGeom prst="rect">
            <a:avLst/>
          </a:prstGeom>
          <a:noFill/>
        </p:spPr>
        <p:txBody>
          <a:bodyPr wrap="square" rtlCol="0">
            <a:spAutoFit/>
          </a:bodyPr>
          <a:lstStyle/>
          <a:p>
            <a:pPr>
              <a:buClr>
                <a:schemeClr val="accent1"/>
              </a:buClr>
              <a:buSzPct val="110000"/>
            </a:pPr>
            <a:r>
              <a:rPr lang="en-GB" sz="600" i="1" dirty="0"/>
              <a:t>The ‘so what’?</a:t>
            </a:r>
            <a:endParaRPr lang="en-GB" sz="500" i="1" dirty="0"/>
          </a:p>
        </p:txBody>
      </p:sp>
      <p:sp>
        <p:nvSpPr>
          <p:cNvPr id="167" name="TextBox 166"/>
          <p:cNvSpPr txBox="1"/>
          <p:nvPr/>
        </p:nvSpPr>
        <p:spPr>
          <a:xfrm>
            <a:off x="1162826" y="3235833"/>
            <a:ext cx="710617" cy="215444"/>
          </a:xfrm>
          <a:prstGeom prst="rect">
            <a:avLst/>
          </a:prstGeom>
          <a:noFill/>
        </p:spPr>
        <p:txBody>
          <a:bodyPr wrap="square" rtlCol="0">
            <a:spAutoFit/>
          </a:bodyPr>
          <a:lstStyle/>
          <a:p>
            <a:pPr>
              <a:buClr>
                <a:schemeClr val="accent1"/>
              </a:buClr>
              <a:buSzPct val="110000"/>
            </a:pPr>
            <a:r>
              <a:rPr lang="en-GB" sz="800" dirty="0"/>
              <a:t>Simulation</a:t>
            </a:r>
          </a:p>
        </p:txBody>
      </p:sp>
      <p:sp>
        <p:nvSpPr>
          <p:cNvPr id="169" name="Rounded Rectangle 168"/>
          <p:cNvSpPr/>
          <p:nvPr/>
        </p:nvSpPr>
        <p:spPr>
          <a:xfrm>
            <a:off x="160594" y="4117551"/>
            <a:ext cx="593412" cy="3061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Campaign Analysis</a:t>
            </a:r>
          </a:p>
        </p:txBody>
      </p:sp>
      <p:cxnSp>
        <p:nvCxnSpPr>
          <p:cNvPr id="171" name="Straight Connector 170"/>
          <p:cNvCxnSpPr>
            <a:stCxn id="143" idx="2"/>
          </p:cNvCxnSpPr>
          <p:nvPr/>
        </p:nvCxnSpPr>
        <p:spPr>
          <a:xfrm flipH="1">
            <a:off x="645635" y="3761988"/>
            <a:ext cx="262" cy="154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Elbow Connector 171"/>
          <p:cNvCxnSpPr>
            <a:endCxn id="169" idx="0"/>
          </p:cNvCxnSpPr>
          <p:nvPr/>
        </p:nvCxnSpPr>
        <p:spPr>
          <a:xfrm rot="5400000">
            <a:off x="450865" y="3922780"/>
            <a:ext cx="201206" cy="18833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endCxn id="146" idx="0"/>
          </p:cNvCxnSpPr>
          <p:nvPr/>
        </p:nvCxnSpPr>
        <p:spPr>
          <a:xfrm>
            <a:off x="645635" y="3916346"/>
            <a:ext cx="393170" cy="20167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Elbow Connector 173"/>
          <p:cNvCxnSpPr>
            <a:endCxn id="159" idx="0"/>
          </p:cNvCxnSpPr>
          <p:nvPr/>
        </p:nvCxnSpPr>
        <p:spPr>
          <a:xfrm>
            <a:off x="624407" y="3916346"/>
            <a:ext cx="975319" cy="20261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5" name="Rounded Rectangle 174"/>
          <p:cNvSpPr/>
          <p:nvPr/>
        </p:nvSpPr>
        <p:spPr>
          <a:xfrm>
            <a:off x="1235743" y="3791167"/>
            <a:ext cx="524511" cy="2115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tx1"/>
                </a:solidFill>
              </a:rPr>
              <a:t>Metrics</a:t>
            </a:r>
          </a:p>
        </p:txBody>
      </p:sp>
      <p:cxnSp>
        <p:nvCxnSpPr>
          <p:cNvPr id="176" name="Elbow Connector 175"/>
          <p:cNvCxnSpPr>
            <a:stCxn id="169" idx="2"/>
          </p:cNvCxnSpPr>
          <p:nvPr/>
        </p:nvCxnSpPr>
        <p:spPr>
          <a:xfrm rot="16200000" flipH="1">
            <a:off x="630792" y="4250186"/>
            <a:ext cx="107146" cy="45413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59" idx="2"/>
          </p:cNvCxnSpPr>
          <p:nvPr/>
        </p:nvCxnSpPr>
        <p:spPr>
          <a:xfrm rot="5400000">
            <a:off x="1192704" y="4123802"/>
            <a:ext cx="99497" cy="71454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46" idx="2"/>
            <a:endCxn id="144" idx="0"/>
          </p:cNvCxnSpPr>
          <p:nvPr/>
        </p:nvCxnSpPr>
        <p:spPr>
          <a:xfrm>
            <a:off x="1038805" y="4424150"/>
            <a:ext cx="0" cy="208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107504" y="3891484"/>
            <a:ext cx="428991" cy="247661"/>
          </a:xfrm>
          <a:prstGeom prst="rect">
            <a:avLst/>
          </a:prstGeom>
          <a:noFill/>
        </p:spPr>
        <p:txBody>
          <a:bodyPr wrap="square" rtlCol="0">
            <a:spAutoFit/>
          </a:bodyPr>
          <a:lstStyle/>
          <a:p>
            <a:pPr>
              <a:buClr>
                <a:schemeClr val="accent1"/>
              </a:buClr>
              <a:buSzPct val="110000"/>
            </a:pPr>
            <a:r>
              <a:rPr lang="en-GB" sz="500" i="1" dirty="0"/>
              <a:t>e.g. Lance</a:t>
            </a:r>
            <a:endParaRPr lang="en-GB" sz="400" i="1" dirty="0"/>
          </a:p>
        </p:txBody>
      </p:sp>
      <p:sp>
        <p:nvSpPr>
          <p:cNvPr id="194" name="Rectangle 193"/>
          <p:cNvSpPr/>
          <p:nvPr/>
        </p:nvSpPr>
        <p:spPr>
          <a:xfrm>
            <a:off x="4125435" y="632342"/>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800" dirty="0" smtClean="0">
                <a:solidFill>
                  <a:schemeClr val="tx1"/>
                </a:solidFill>
              </a:rPr>
              <a:t>Segments</a:t>
            </a:r>
            <a:endParaRPr lang="en-GB" sz="900" dirty="0">
              <a:solidFill>
                <a:schemeClr val="tx1"/>
              </a:solidFill>
            </a:endParaRPr>
          </a:p>
        </p:txBody>
      </p:sp>
      <p:sp>
        <p:nvSpPr>
          <p:cNvPr id="196" name="Rectangle 195"/>
          <p:cNvSpPr/>
          <p:nvPr/>
        </p:nvSpPr>
        <p:spPr>
          <a:xfrm>
            <a:off x="4124147" y="876497"/>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Ground</a:t>
            </a:r>
            <a:endParaRPr lang="en-GB" sz="900" dirty="0">
              <a:solidFill>
                <a:schemeClr val="tx1"/>
              </a:solidFill>
            </a:endParaRPr>
          </a:p>
        </p:txBody>
      </p:sp>
      <p:sp>
        <p:nvSpPr>
          <p:cNvPr id="197" name="Rectangle 196"/>
          <p:cNvSpPr/>
          <p:nvPr/>
        </p:nvSpPr>
        <p:spPr>
          <a:xfrm>
            <a:off x="4125435" y="1050048"/>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User</a:t>
            </a:r>
            <a:r>
              <a:rPr lang="en-GB" sz="900" dirty="0" smtClean="0">
                <a:solidFill>
                  <a:schemeClr val="tx1"/>
                </a:solidFill>
              </a:rPr>
              <a:t> </a:t>
            </a:r>
            <a:endParaRPr lang="en-GB" sz="900" dirty="0">
              <a:solidFill>
                <a:schemeClr val="tx1"/>
              </a:solidFill>
            </a:endParaRPr>
          </a:p>
        </p:txBody>
      </p:sp>
      <p:sp>
        <p:nvSpPr>
          <p:cNvPr id="199" name="Rectangle 198"/>
          <p:cNvSpPr/>
          <p:nvPr/>
        </p:nvSpPr>
        <p:spPr>
          <a:xfrm>
            <a:off x="4125435" y="1219045"/>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Link</a:t>
            </a:r>
            <a:endParaRPr lang="en-GB" sz="900" dirty="0">
              <a:solidFill>
                <a:schemeClr val="tx1"/>
              </a:solidFill>
            </a:endParaRPr>
          </a:p>
        </p:txBody>
      </p:sp>
      <p:sp>
        <p:nvSpPr>
          <p:cNvPr id="200" name="Rectangle 199"/>
          <p:cNvSpPr/>
          <p:nvPr/>
        </p:nvSpPr>
        <p:spPr>
          <a:xfrm>
            <a:off x="4124147" y="1383789"/>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Space</a:t>
            </a:r>
            <a:endParaRPr lang="en-GB" sz="700" dirty="0">
              <a:solidFill>
                <a:schemeClr val="tx1"/>
              </a:solidFill>
            </a:endParaRPr>
          </a:p>
        </p:txBody>
      </p:sp>
      <p:cxnSp>
        <p:nvCxnSpPr>
          <p:cNvPr id="201" name="Straight Arrow Connector 200"/>
          <p:cNvCxnSpPr>
            <a:stCxn id="194" idx="2"/>
            <a:endCxn id="196" idx="0"/>
          </p:cNvCxnSpPr>
          <p:nvPr/>
        </p:nvCxnSpPr>
        <p:spPr>
          <a:xfrm flipH="1">
            <a:off x="4529741" y="768568"/>
            <a:ext cx="1288" cy="107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3708784" y="1645200"/>
            <a:ext cx="185590" cy="451217"/>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GB" sz="800" dirty="0" smtClean="0">
                <a:solidFill>
                  <a:schemeClr val="tx1"/>
                </a:solidFill>
              </a:rPr>
              <a:t>Orbits</a:t>
            </a:r>
            <a:endParaRPr lang="en-GB" sz="900" dirty="0">
              <a:solidFill>
                <a:schemeClr val="tx1"/>
              </a:solidFill>
            </a:endParaRPr>
          </a:p>
        </p:txBody>
      </p:sp>
      <p:sp>
        <p:nvSpPr>
          <p:cNvPr id="213" name="Rectangle 212"/>
          <p:cNvSpPr/>
          <p:nvPr/>
        </p:nvSpPr>
        <p:spPr>
          <a:xfrm>
            <a:off x="4111229"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LEO</a:t>
            </a:r>
            <a:endParaRPr lang="en-GB" sz="900" dirty="0">
              <a:solidFill>
                <a:schemeClr val="tx1"/>
              </a:solidFill>
            </a:endParaRPr>
          </a:p>
        </p:txBody>
      </p:sp>
      <p:sp>
        <p:nvSpPr>
          <p:cNvPr id="215" name="Rectangle 214"/>
          <p:cNvSpPr/>
          <p:nvPr/>
        </p:nvSpPr>
        <p:spPr>
          <a:xfrm>
            <a:off x="4366961"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MEO</a:t>
            </a:r>
            <a:endParaRPr lang="en-GB" sz="900" dirty="0">
              <a:solidFill>
                <a:schemeClr val="tx1"/>
              </a:solidFill>
            </a:endParaRPr>
          </a:p>
        </p:txBody>
      </p:sp>
      <p:sp>
        <p:nvSpPr>
          <p:cNvPr id="216" name="Rectangle 215"/>
          <p:cNvSpPr/>
          <p:nvPr/>
        </p:nvSpPr>
        <p:spPr>
          <a:xfrm>
            <a:off x="4890965"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GEO</a:t>
            </a:r>
            <a:endParaRPr lang="en-GB" sz="900" dirty="0">
              <a:solidFill>
                <a:schemeClr val="tx1"/>
              </a:solidFill>
            </a:endParaRPr>
          </a:p>
        </p:txBody>
      </p:sp>
      <p:cxnSp>
        <p:nvCxnSpPr>
          <p:cNvPr id="219" name="Straight Arrow Connector 218"/>
          <p:cNvCxnSpPr>
            <a:endCxn id="213" idx="1"/>
          </p:cNvCxnSpPr>
          <p:nvPr/>
        </p:nvCxnSpPr>
        <p:spPr>
          <a:xfrm flipV="1">
            <a:off x="3904412" y="1886642"/>
            <a:ext cx="206817" cy="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0" name="Rectangle 219"/>
          <p:cNvSpPr/>
          <p:nvPr/>
        </p:nvSpPr>
        <p:spPr>
          <a:xfrm>
            <a:off x="4620341" y="1705423"/>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H</a:t>
            </a:r>
            <a:r>
              <a:rPr lang="en-GB" sz="700" dirty="0" smtClean="0">
                <a:solidFill>
                  <a:schemeClr val="tx1"/>
                </a:solidFill>
              </a:rPr>
              <a:t>EO</a:t>
            </a:r>
            <a:endParaRPr lang="en-GB" sz="900" dirty="0">
              <a:solidFill>
                <a:schemeClr val="tx1"/>
              </a:solidFill>
            </a:endParaRPr>
          </a:p>
        </p:txBody>
      </p:sp>
      <p:sp>
        <p:nvSpPr>
          <p:cNvPr id="221" name="Down Arrow 220"/>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2" name="Picture 221"/>
          <p:cNvPicPr>
            <a:picLocks noChangeAspect="1"/>
          </p:cNvPicPr>
          <p:nvPr/>
        </p:nvPicPr>
        <p:blipFill>
          <a:blip r:embed="rId8"/>
          <a:stretch>
            <a:fillRect/>
          </a:stretch>
        </p:blipFill>
        <p:spPr>
          <a:xfrm>
            <a:off x="2178793" y="3811244"/>
            <a:ext cx="1244355" cy="474835"/>
          </a:xfrm>
          <a:prstGeom prst="rect">
            <a:avLst/>
          </a:prstGeom>
          <a:ln>
            <a:solidFill>
              <a:schemeClr val="tx1"/>
            </a:solidFill>
          </a:ln>
        </p:spPr>
      </p:pic>
      <p:pic>
        <p:nvPicPr>
          <p:cNvPr id="223" name="Picture 222"/>
          <p:cNvPicPr>
            <a:picLocks noChangeAspect="1"/>
          </p:cNvPicPr>
          <p:nvPr/>
        </p:nvPicPr>
        <p:blipFill>
          <a:blip r:embed="rId9"/>
          <a:stretch>
            <a:fillRect/>
          </a:stretch>
        </p:blipFill>
        <p:spPr>
          <a:xfrm>
            <a:off x="2177387" y="4415116"/>
            <a:ext cx="1245600" cy="378778"/>
          </a:xfrm>
          <a:prstGeom prst="rect">
            <a:avLst/>
          </a:prstGeom>
          <a:ln>
            <a:solidFill>
              <a:schemeClr val="tx1"/>
            </a:solidFill>
          </a:ln>
        </p:spPr>
      </p:pic>
      <p:sp>
        <p:nvSpPr>
          <p:cNvPr id="224" name="TextBox 223"/>
          <p:cNvSpPr txBox="1"/>
          <p:nvPr/>
        </p:nvSpPr>
        <p:spPr>
          <a:xfrm>
            <a:off x="2076331" y="4259281"/>
            <a:ext cx="573266" cy="153888"/>
          </a:xfrm>
          <a:prstGeom prst="rect">
            <a:avLst/>
          </a:prstGeom>
          <a:noFill/>
        </p:spPr>
        <p:txBody>
          <a:bodyPr wrap="square" rtlCol="0">
            <a:spAutoFit/>
          </a:bodyPr>
          <a:lstStyle/>
          <a:p>
            <a:pPr>
              <a:buClr>
                <a:schemeClr val="accent1"/>
              </a:buClr>
              <a:buSzPct val="110000"/>
            </a:pPr>
            <a:r>
              <a:rPr lang="en-GB" sz="400" i="1" dirty="0" smtClean="0"/>
              <a:t>(solar cycle 25)</a:t>
            </a:r>
            <a:endParaRPr lang="en-GB" sz="400" i="1" dirty="0"/>
          </a:p>
        </p:txBody>
      </p:sp>
      <p:sp>
        <p:nvSpPr>
          <p:cNvPr id="225" name="TextBox 224"/>
          <p:cNvSpPr txBox="1"/>
          <p:nvPr/>
        </p:nvSpPr>
        <p:spPr>
          <a:xfrm>
            <a:off x="2077987" y="4793894"/>
            <a:ext cx="1563024" cy="153888"/>
          </a:xfrm>
          <a:prstGeom prst="rect">
            <a:avLst/>
          </a:prstGeom>
          <a:noFill/>
        </p:spPr>
        <p:txBody>
          <a:bodyPr wrap="square" rtlCol="0">
            <a:spAutoFit/>
          </a:bodyPr>
          <a:lstStyle/>
          <a:p>
            <a:pPr>
              <a:buClr>
                <a:schemeClr val="accent1"/>
              </a:buClr>
              <a:buSzPct val="110000"/>
            </a:pPr>
            <a:r>
              <a:rPr lang="en-GB" sz="400" i="1" dirty="0" smtClean="0"/>
              <a:t>Met Office Space Weather Operations Centre (MOSWOC)</a:t>
            </a:r>
            <a:endParaRPr lang="en-GB" sz="400" i="1" dirty="0"/>
          </a:p>
        </p:txBody>
      </p:sp>
      <p:pic>
        <p:nvPicPr>
          <p:cNvPr id="226" name="Picture 225"/>
          <p:cNvPicPr>
            <a:picLocks noChangeAspect="1"/>
          </p:cNvPicPr>
          <p:nvPr/>
        </p:nvPicPr>
        <p:blipFill>
          <a:blip r:embed="rId10"/>
          <a:stretch>
            <a:fillRect/>
          </a:stretch>
        </p:blipFill>
        <p:spPr>
          <a:xfrm>
            <a:off x="5569390" y="3373822"/>
            <a:ext cx="1535840" cy="736988"/>
          </a:xfrm>
          <a:prstGeom prst="rect">
            <a:avLst/>
          </a:prstGeom>
        </p:spPr>
      </p:pic>
      <p:sp>
        <p:nvSpPr>
          <p:cNvPr id="227" name="Rectangle 226"/>
          <p:cNvSpPr/>
          <p:nvPr/>
        </p:nvSpPr>
        <p:spPr>
          <a:xfrm>
            <a:off x="1921287" y="61373"/>
            <a:ext cx="3506143" cy="245635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5" name="Rectangle 104"/>
          <p:cNvSpPr/>
          <p:nvPr/>
        </p:nvSpPr>
        <p:spPr>
          <a:xfrm>
            <a:off x="2337557" y="665716"/>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Detect, track and identify</a:t>
            </a:r>
            <a:endParaRPr lang="en-GB" sz="800" dirty="0">
              <a:solidFill>
                <a:schemeClr val="tx1"/>
              </a:solidFill>
            </a:endParaRPr>
          </a:p>
        </p:txBody>
      </p:sp>
      <p:sp>
        <p:nvSpPr>
          <p:cNvPr id="106" name="Rectangle 105"/>
          <p:cNvSpPr/>
          <p:nvPr/>
        </p:nvSpPr>
        <p:spPr>
          <a:xfrm>
            <a:off x="2327396" y="1039348"/>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Threat warning</a:t>
            </a:r>
            <a:endParaRPr lang="en-GB" sz="800" dirty="0">
              <a:solidFill>
                <a:schemeClr val="tx1"/>
              </a:solidFill>
            </a:endParaRPr>
          </a:p>
        </p:txBody>
      </p:sp>
      <p:sp>
        <p:nvSpPr>
          <p:cNvPr id="107" name="Rectangle 106"/>
          <p:cNvSpPr/>
          <p:nvPr/>
        </p:nvSpPr>
        <p:spPr>
          <a:xfrm>
            <a:off x="2327396" y="1450275"/>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Data integration</a:t>
            </a:r>
            <a:endParaRPr lang="en-GB" sz="800" dirty="0">
              <a:solidFill>
                <a:schemeClr val="tx1"/>
              </a:solidFill>
            </a:endParaRPr>
          </a:p>
        </p:txBody>
      </p:sp>
      <p:sp>
        <p:nvSpPr>
          <p:cNvPr id="108" name="Rectangle 107"/>
          <p:cNvSpPr/>
          <p:nvPr/>
        </p:nvSpPr>
        <p:spPr>
          <a:xfrm>
            <a:off x="2336686" y="1836496"/>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Characterisation</a:t>
            </a:r>
            <a:endParaRPr lang="en-GB" sz="800" dirty="0">
              <a:solidFill>
                <a:schemeClr val="tx1"/>
              </a:solidFill>
            </a:endParaRPr>
          </a:p>
        </p:txBody>
      </p:sp>
      <p:sp>
        <p:nvSpPr>
          <p:cNvPr id="110" name="TextBox 109"/>
          <p:cNvSpPr txBox="1"/>
          <p:nvPr/>
        </p:nvSpPr>
        <p:spPr>
          <a:xfrm>
            <a:off x="6335486" y="4080508"/>
            <a:ext cx="878767" cy="138499"/>
          </a:xfrm>
          <a:prstGeom prst="rect">
            <a:avLst/>
          </a:prstGeom>
          <a:noFill/>
        </p:spPr>
        <p:txBody>
          <a:bodyPr wrap="none" rtlCol="0">
            <a:spAutoFit/>
          </a:bodyPr>
          <a:lstStyle/>
          <a:p>
            <a:pPr>
              <a:buClr>
                <a:schemeClr val="accent1"/>
              </a:buClr>
              <a:buSzPct val="110000"/>
            </a:pPr>
            <a:r>
              <a:rPr lang="en-GB" sz="300" dirty="0" smtClean="0"/>
              <a:t>Defence Space Strategy, February 2022 </a:t>
            </a:r>
          </a:p>
        </p:txBody>
      </p:sp>
      <p:pic>
        <p:nvPicPr>
          <p:cNvPr id="3" name="Picture 2"/>
          <p:cNvPicPr>
            <a:picLocks noChangeAspect="1"/>
          </p:cNvPicPr>
          <p:nvPr/>
        </p:nvPicPr>
        <p:blipFill>
          <a:blip r:embed="rId11"/>
          <a:stretch>
            <a:fillRect/>
          </a:stretch>
        </p:blipFill>
        <p:spPr>
          <a:xfrm>
            <a:off x="2390372" y="3047041"/>
            <a:ext cx="797403" cy="623144"/>
          </a:xfrm>
          <a:prstGeom prst="rect">
            <a:avLst/>
          </a:prstGeom>
          <a:ln>
            <a:solidFill>
              <a:schemeClr val="tx1"/>
            </a:solidFill>
          </a:ln>
        </p:spPr>
      </p:pic>
      <p:sp>
        <p:nvSpPr>
          <p:cNvPr id="94" name="TextBox 93"/>
          <p:cNvSpPr txBox="1"/>
          <p:nvPr/>
        </p:nvSpPr>
        <p:spPr>
          <a:xfrm>
            <a:off x="2294146" y="3649932"/>
            <a:ext cx="912818" cy="153888"/>
          </a:xfrm>
          <a:prstGeom prst="rect">
            <a:avLst/>
          </a:prstGeom>
          <a:noFill/>
        </p:spPr>
        <p:txBody>
          <a:bodyPr wrap="square" rtlCol="0">
            <a:spAutoFit/>
          </a:bodyPr>
          <a:lstStyle/>
          <a:p>
            <a:pPr>
              <a:buClr>
                <a:schemeClr val="accent1"/>
              </a:buClr>
              <a:buSzPct val="110000"/>
            </a:pPr>
            <a:r>
              <a:rPr lang="en-GB" sz="400" i="1" dirty="0" smtClean="0"/>
              <a:t>NASA, (accessed July 2923)</a:t>
            </a:r>
            <a:endParaRPr lang="en-GB" sz="400" i="1" dirty="0"/>
          </a:p>
        </p:txBody>
      </p:sp>
    </p:spTree>
    <p:extLst>
      <p:ext uri="{BB962C8B-B14F-4D97-AF65-F5344CB8AC3E}">
        <p14:creationId xmlns:p14="http://schemas.microsoft.com/office/powerpoint/2010/main" val="4131075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451549" y="4497031"/>
            <a:ext cx="7478588" cy="274637"/>
          </a:xfrm>
        </p:spPr>
        <p:txBody>
          <a:bodyPr/>
          <a:lstStyle/>
          <a:p>
            <a:r>
              <a:rPr lang="en-GB" smtClean="0"/>
              <a:t>CLASSIFICATION</a:t>
            </a:r>
            <a:endParaRPr lang="en-GB" dirty="0"/>
          </a:p>
        </p:txBody>
      </p:sp>
      <p:sp>
        <p:nvSpPr>
          <p:cNvPr id="4" name="Slide Number Placeholder 3"/>
          <p:cNvSpPr>
            <a:spLocks noGrp="1"/>
          </p:cNvSpPr>
          <p:nvPr>
            <p:ph type="sldNum" sz="quarter" idx="11"/>
          </p:nvPr>
        </p:nvSpPr>
        <p:spPr>
          <a:xfrm>
            <a:off x="6869610" y="4270678"/>
            <a:ext cx="2057400" cy="211757"/>
          </a:xfrm>
        </p:spPr>
        <p:txBody>
          <a:bodyPr/>
          <a:lstStyle/>
          <a:p>
            <a:fld id="{41D5E06E-8463-49C0-8B6A-3B9E03BCC454}" type="slidenum">
              <a:rPr lang="en-GB" smtClean="0"/>
              <a:t>6</a:t>
            </a:fld>
            <a:endParaRPr lang="en-GB"/>
          </a:p>
        </p:txBody>
      </p:sp>
      <p:graphicFrame>
        <p:nvGraphicFramePr>
          <p:cNvPr id="5" name="Table 4"/>
          <p:cNvGraphicFramePr>
            <a:graphicFrameLocks noGrp="1"/>
          </p:cNvGraphicFramePr>
          <p:nvPr>
            <p:extLst/>
          </p:nvPr>
        </p:nvGraphicFramePr>
        <p:xfrm>
          <a:off x="122760" y="61373"/>
          <a:ext cx="8892480" cy="4969488"/>
        </p:xfrm>
        <a:graphic>
          <a:graphicData uri="http://schemas.openxmlformats.org/drawingml/2006/table">
            <a:tbl>
              <a:tblPr firstRow="1" bandRow="1">
                <a:tableStyleId>{5C22544A-7EE6-4342-B048-85BDC9FD1C3A}</a:tableStyleId>
              </a:tblPr>
              <a:tblGrid>
                <a:gridCol w="1778496">
                  <a:extLst>
                    <a:ext uri="{9D8B030D-6E8A-4147-A177-3AD203B41FA5}">
                      <a16:colId xmlns:a16="http://schemas.microsoft.com/office/drawing/2014/main" val="2769199118"/>
                    </a:ext>
                  </a:extLst>
                </a:gridCol>
                <a:gridCol w="1778496">
                  <a:extLst>
                    <a:ext uri="{9D8B030D-6E8A-4147-A177-3AD203B41FA5}">
                      <a16:colId xmlns:a16="http://schemas.microsoft.com/office/drawing/2014/main" val="3731440869"/>
                    </a:ext>
                  </a:extLst>
                </a:gridCol>
                <a:gridCol w="1778496">
                  <a:extLst>
                    <a:ext uri="{9D8B030D-6E8A-4147-A177-3AD203B41FA5}">
                      <a16:colId xmlns:a16="http://schemas.microsoft.com/office/drawing/2014/main" val="3049599668"/>
                    </a:ext>
                  </a:extLst>
                </a:gridCol>
                <a:gridCol w="1778496">
                  <a:extLst>
                    <a:ext uri="{9D8B030D-6E8A-4147-A177-3AD203B41FA5}">
                      <a16:colId xmlns:a16="http://schemas.microsoft.com/office/drawing/2014/main" val="4141883107"/>
                    </a:ext>
                  </a:extLst>
                </a:gridCol>
                <a:gridCol w="1778496">
                  <a:extLst>
                    <a:ext uri="{9D8B030D-6E8A-4147-A177-3AD203B41FA5}">
                      <a16:colId xmlns:a16="http://schemas.microsoft.com/office/drawing/2014/main" val="1941684449"/>
                    </a:ext>
                  </a:extLst>
                </a:gridCol>
              </a:tblGrid>
              <a:tr h="2484744">
                <a:tc rowSpan="2">
                  <a:txBody>
                    <a:bodyPr/>
                    <a:lstStyle/>
                    <a:p>
                      <a:pPr algn="ctr"/>
                      <a:r>
                        <a:rPr lang="en-GB" sz="1000" b="0" dirty="0" smtClean="0">
                          <a:solidFill>
                            <a:schemeClr val="tx1"/>
                          </a:solidFill>
                        </a:rPr>
                        <a:t>Military</a:t>
                      </a:r>
                      <a:r>
                        <a:rPr lang="en-GB" sz="1000" b="0" baseline="0" dirty="0" smtClean="0">
                          <a:solidFill>
                            <a:schemeClr val="tx1"/>
                          </a:solidFill>
                        </a:rPr>
                        <a:t> Need</a:t>
                      </a:r>
                    </a:p>
                    <a:p>
                      <a:pPr algn="ctr"/>
                      <a:r>
                        <a:rPr lang="en-GB" sz="600" b="0" i="1" baseline="0" dirty="0" smtClean="0">
                          <a:solidFill>
                            <a:schemeClr val="tx1"/>
                          </a:solidFill>
                        </a:rPr>
                        <a:t>Why is space important to decision makers?</a:t>
                      </a:r>
                      <a:endParaRPr lang="en-GB" sz="600" b="0" i="1" dirty="0" smtClean="0">
                        <a:solidFill>
                          <a:schemeClr val="tx1"/>
                        </a:solidFill>
                      </a:endParaRPr>
                    </a:p>
                    <a:p>
                      <a:pPr algn="ctr"/>
                      <a:endParaRPr lang="en-GB" sz="600" b="0" i="1" dirty="0">
                        <a:solidFill>
                          <a:schemeClr val="tx1"/>
                        </a:solidFill>
                      </a:endParaRPr>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algn="ctr"/>
                      <a:r>
                        <a:rPr lang="en-GB" sz="1000" b="0" dirty="0" smtClean="0">
                          <a:solidFill>
                            <a:schemeClr val="tx1"/>
                          </a:solidFill>
                        </a:rPr>
                        <a:t>Space</a:t>
                      </a:r>
                      <a:r>
                        <a:rPr lang="en-GB" sz="1000" b="0" baseline="0" dirty="0" smtClean="0">
                          <a:solidFill>
                            <a:schemeClr val="tx1"/>
                          </a:solidFill>
                        </a:rPr>
                        <a:t> Domain Awareness (SDA)</a:t>
                      </a:r>
                    </a:p>
                  </a:txBody>
                  <a:tcPr>
                    <a:lnL w="28575" cap="flat" cmpd="sng" algn="ctr">
                      <a:solidFill>
                        <a:schemeClr val="accent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Space Control</a:t>
                      </a:r>
                    </a:p>
                    <a:p>
                      <a:pPr algn="ctr"/>
                      <a:r>
                        <a:rPr lang="en-GB" sz="1000" dirty="0" smtClean="0"/>
                        <a:t>s</a:t>
                      </a:r>
                      <a:endParaRPr lang="en-GB" sz="600" b="0" i="1" kern="1200" baseline="0" dirty="0">
                        <a:solidFill>
                          <a:schemeClr val="tx1"/>
                        </a:solidFill>
                        <a:latin typeface="+mn-lt"/>
                        <a:ea typeface="+mn-ea"/>
                        <a:cs typeface="+mn-cs"/>
                      </a:endParaRPr>
                    </a:p>
                  </a:txBody>
                  <a:tcPr>
                    <a:lnL w="9525"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Space support to Operations</a:t>
                      </a:r>
                    </a:p>
                    <a:p>
                      <a:pPr algn="ctr"/>
                      <a:r>
                        <a:rPr lang="en-GB" sz="600" b="0" i="1" kern="1200" baseline="0" dirty="0" smtClean="0">
                          <a:solidFill>
                            <a:schemeClr val="tx1"/>
                          </a:solidFill>
                          <a:latin typeface="+mn-lt"/>
                          <a:ea typeface="+mn-ea"/>
                          <a:cs typeface="+mn-cs"/>
                        </a:rPr>
                        <a:t>.</a:t>
                      </a:r>
                      <a:endParaRPr lang="en-GB" sz="600" b="0" i="1" kern="1200" baseline="0" dirty="0">
                        <a:solidFill>
                          <a:schemeClr val="tx1"/>
                        </a:solidFill>
                        <a:latin typeface="+mn-lt"/>
                        <a:ea typeface="+mn-ea"/>
                        <a:cs typeface="+mn-cs"/>
                      </a:endParaRPr>
                    </a:p>
                  </a:txBody>
                  <a:tcPr>
                    <a:lnL w="38100" cap="flat" cmpd="sng" algn="ctr">
                      <a:solidFill>
                        <a:schemeClr val="accent6"/>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b="0" dirty="0" smtClean="0">
                        <a:solidFill>
                          <a:schemeClr val="tx1"/>
                        </a:solidFill>
                      </a:endParaRPr>
                    </a:p>
                  </a:txBody>
                  <a:tcPr>
                    <a:lnL w="9525"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81421404"/>
                  </a:ext>
                </a:extLst>
              </a:tr>
              <a:tr h="2484744">
                <a:tc vMerge="1">
                  <a:txBody>
                    <a:bodyPr/>
                    <a:lstStyle/>
                    <a:p>
                      <a:endParaRPr lang="en-GB"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Hazards</a:t>
                      </a:r>
                    </a:p>
                    <a:p>
                      <a:pPr algn="ctr"/>
                      <a:r>
                        <a:rPr lang="en-GB" sz="1000" b="0" i="1" kern="1200" baseline="0" dirty="0" smtClean="0">
                          <a:solidFill>
                            <a:schemeClr val="tx1"/>
                          </a:solidFill>
                          <a:latin typeface="+mn-lt"/>
                          <a:ea typeface="+mn-ea"/>
                          <a:cs typeface="+mn-cs"/>
                        </a:rPr>
                        <a:t>Space Weather</a:t>
                      </a:r>
                    </a:p>
                    <a:p>
                      <a:endParaRPr lang="en-GB" sz="1000" b="0" kern="1200" baseline="0" dirty="0" smtClean="0">
                        <a:solidFill>
                          <a:schemeClr val="tx1"/>
                        </a:solidFill>
                        <a:latin typeface="+mn-lt"/>
                        <a:ea typeface="+mn-ea"/>
                        <a:cs typeface="+mn-cs"/>
                      </a:endParaRPr>
                    </a:p>
                    <a:p>
                      <a:endParaRPr lang="en-GB" sz="1000" b="0" kern="1200" baseline="0" dirty="0" smtClean="0">
                        <a:solidFill>
                          <a:schemeClr val="tx1"/>
                        </a:solidFill>
                        <a:latin typeface="+mn-lt"/>
                        <a:ea typeface="+mn-ea"/>
                        <a:cs typeface="+mn-cs"/>
                      </a:endParaRPr>
                    </a:p>
                    <a:p>
                      <a:endParaRPr lang="en-GB" sz="1000" b="0" kern="1200" baseline="0" dirty="0" smtClean="0">
                        <a:solidFill>
                          <a:schemeClr val="tx1"/>
                        </a:solidFill>
                        <a:latin typeface="+mn-lt"/>
                        <a:ea typeface="+mn-ea"/>
                        <a:cs typeface="+mn-cs"/>
                      </a:endParaRPr>
                    </a:p>
                    <a:p>
                      <a:endParaRPr lang="en-GB" sz="1000" b="0" kern="1200" baseline="0" dirty="0">
                        <a:solidFill>
                          <a:schemeClr val="tx1"/>
                        </a:solidFill>
                        <a:latin typeface="+mn-lt"/>
                        <a:ea typeface="+mn-ea"/>
                        <a:cs typeface="+mn-cs"/>
                      </a:endParaRPr>
                    </a:p>
                  </a:txBody>
                  <a:tcPr>
                    <a:lnL w="28575" cap="flat" cmpd="sng" algn="ctr">
                      <a:solidFill>
                        <a:schemeClr val="accent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500" b="0" kern="1200" baseline="0" dirty="0" smtClean="0">
                        <a:solidFill>
                          <a:schemeClr val="tx1"/>
                        </a:solidFill>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100" b="0" kern="1200" baseline="0" dirty="0" smtClean="0">
                          <a:solidFill>
                            <a:schemeClr val="tx1"/>
                          </a:solidFill>
                          <a:latin typeface="+mn-lt"/>
                          <a:ea typeface="+mn-ea"/>
                          <a:cs typeface="+mn-cs"/>
                        </a:rPr>
                        <a:t>The Roles of Space Power for Command and Control</a:t>
                      </a:r>
                    </a:p>
                    <a:p>
                      <a:endParaRPr lang="en-GB" sz="1000" b="0" kern="1200" baseline="0" dirty="0">
                        <a:solidFill>
                          <a:schemeClr val="tx1"/>
                        </a:solidFill>
                        <a:latin typeface="+mn-lt"/>
                        <a:ea typeface="+mn-ea"/>
                        <a:cs typeface="+mn-cs"/>
                      </a:endParaRPr>
                    </a:p>
                  </a:txBody>
                  <a:tcPr anchor="ctr">
                    <a:lnL w="28575" cap="flat" cmpd="sng" algn="ctr">
                      <a:solidFill>
                        <a:schemeClr val="accent3"/>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b="0" kern="1200" baseline="0" dirty="0" smtClean="0">
                          <a:solidFill>
                            <a:schemeClr val="tx1"/>
                          </a:solidFill>
                          <a:latin typeface="+mn-lt"/>
                          <a:ea typeface="+mn-ea"/>
                          <a:cs typeface="+mn-cs"/>
                        </a:rPr>
                        <a:t>Threats</a:t>
                      </a:r>
                    </a:p>
                  </a:txBody>
                  <a:tcPr>
                    <a:lnL w="9525" cap="flat" cmpd="sng" algn="ctr">
                      <a:solidFill>
                        <a:schemeClr val="tx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dirty="0" smtClean="0">
                        <a:solidFill>
                          <a:schemeClr val="tx1"/>
                        </a:solidFill>
                      </a:endParaRPr>
                    </a:p>
                    <a:p>
                      <a:endParaRPr lang="en-GB" dirty="0" smtClean="0">
                        <a:solidFill>
                          <a:schemeClr val="tx1"/>
                        </a:solidFill>
                      </a:endParaRPr>
                    </a:p>
                    <a:p>
                      <a:endParaRPr lang="en-GB" dirty="0" smtClean="0">
                        <a:solidFill>
                          <a:schemeClr val="tx1"/>
                        </a:solidFill>
                      </a:endParaRPr>
                    </a:p>
                  </a:txBody>
                  <a:tcPr>
                    <a:lnL w="28575"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59963341"/>
                  </a:ext>
                </a:extLst>
              </a:tr>
            </a:tbl>
          </a:graphicData>
        </a:graphic>
      </p:graphicFrame>
      <p:sp>
        <p:nvSpPr>
          <p:cNvPr id="72" name="Rounded Rectangle 71"/>
          <p:cNvSpPr/>
          <p:nvPr/>
        </p:nvSpPr>
        <p:spPr>
          <a:xfrm>
            <a:off x="5677138" y="649836"/>
            <a:ext cx="1368152" cy="37647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Intelligence Surveillance Reconnaissance (ISR)</a:t>
            </a:r>
          </a:p>
        </p:txBody>
      </p:sp>
      <p:pic>
        <p:nvPicPr>
          <p:cNvPr id="73" name="Picture 72"/>
          <p:cNvPicPr>
            <a:picLocks noChangeAspect="1"/>
          </p:cNvPicPr>
          <p:nvPr/>
        </p:nvPicPr>
        <p:blipFill>
          <a:blip r:embed="rId3"/>
          <a:stretch>
            <a:fillRect/>
          </a:stretch>
        </p:blipFill>
        <p:spPr>
          <a:xfrm>
            <a:off x="5512353" y="1454393"/>
            <a:ext cx="1670890" cy="694193"/>
          </a:xfrm>
          <a:prstGeom prst="rect">
            <a:avLst/>
          </a:prstGeom>
          <a:ln>
            <a:solidFill>
              <a:schemeClr val="tx1"/>
            </a:solidFill>
          </a:ln>
        </p:spPr>
      </p:pic>
      <p:pic>
        <p:nvPicPr>
          <p:cNvPr id="78" name="Picture 77"/>
          <p:cNvPicPr>
            <a:picLocks noChangeAspect="1"/>
          </p:cNvPicPr>
          <p:nvPr/>
        </p:nvPicPr>
        <p:blipFill>
          <a:blip r:embed="rId4"/>
          <a:stretch>
            <a:fillRect/>
          </a:stretch>
        </p:blipFill>
        <p:spPr>
          <a:xfrm>
            <a:off x="5519736" y="1084363"/>
            <a:ext cx="1628393" cy="339362"/>
          </a:xfrm>
          <a:prstGeom prst="rect">
            <a:avLst/>
          </a:prstGeom>
          <a:ln>
            <a:solidFill>
              <a:schemeClr val="tx1"/>
            </a:solidFill>
          </a:ln>
        </p:spPr>
      </p:pic>
      <p:sp>
        <p:nvSpPr>
          <p:cNvPr id="79" name="Rectangle 78"/>
          <p:cNvSpPr/>
          <p:nvPr/>
        </p:nvSpPr>
        <p:spPr>
          <a:xfrm>
            <a:off x="5483798" y="618652"/>
            <a:ext cx="1728000" cy="19087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1912482" y="2556854"/>
            <a:ext cx="1751077" cy="24717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ounded Rectangle 80"/>
          <p:cNvSpPr/>
          <p:nvPr/>
        </p:nvSpPr>
        <p:spPr>
          <a:xfrm>
            <a:off x="7407487" y="138492"/>
            <a:ext cx="1368152" cy="46638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Position, Navigation, Timing (PNT)</a:t>
            </a:r>
          </a:p>
        </p:txBody>
      </p:sp>
      <p:sp>
        <p:nvSpPr>
          <p:cNvPr id="82" name="Rounded Rectangle 81"/>
          <p:cNvSpPr/>
          <p:nvPr/>
        </p:nvSpPr>
        <p:spPr>
          <a:xfrm>
            <a:off x="7417275" y="2633882"/>
            <a:ext cx="1368152" cy="51344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Satellite Communications (SATCOM)</a:t>
            </a:r>
          </a:p>
          <a:p>
            <a:pPr algn="ctr"/>
            <a:r>
              <a:rPr lang="en-GB" sz="400" dirty="0" smtClean="0">
                <a:solidFill>
                  <a:schemeClr val="tx1"/>
                </a:solidFill>
              </a:rPr>
              <a:t> </a:t>
            </a:r>
            <a:endParaRPr lang="en-GB" sz="400" dirty="0">
              <a:solidFill>
                <a:schemeClr val="tx1"/>
              </a:solidFill>
            </a:endParaRPr>
          </a:p>
        </p:txBody>
      </p:sp>
      <p:sp>
        <p:nvSpPr>
          <p:cNvPr id="83" name="Rounded Rectangle 82"/>
          <p:cNvSpPr/>
          <p:nvPr/>
        </p:nvSpPr>
        <p:spPr>
          <a:xfrm>
            <a:off x="7407487" y="1677601"/>
            <a:ext cx="1368152" cy="4600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Missile Warning</a:t>
            </a:r>
          </a:p>
        </p:txBody>
      </p:sp>
      <p:pic>
        <p:nvPicPr>
          <p:cNvPr id="186" name="Picture 185"/>
          <p:cNvPicPr>
            <a:picLocks noChangeAspect="1"/>
          </p:cNvPicPr>
          <p:nvPr/>
        </p:nvPicPr>
        <p:blipFill>
          <a:blip r:embed="rId5"/>
          <a:stretch>
            <a:fillRect/>
          </a:stretch>
        </p:blipFill>
        <p:spPr>
          <a:xfrm>
            <a:off x="7780504" y="729867"/>
            <a:ext cx="809952" cy="619236"/>
          </a:xfrm>
          <a:prstGeom prst="rect">
            <a:avLst/>
          </a:prstGeom>
          <a:ln>
            <a:solidFill>
              <a:schemeClr val="tx1"/>
            </a:solidFill>
          </a:ln>
        </p:spPr>
      </p:pic>
      <p:sp>
        <p:nvSpPr>
          <p:cNvPr id="188" name="Rectangle 187"/>
          <p:cNvSpPr/>
          <p:nvPr/>
        </p:nvSpPr>
        <p:spPr>
          <a:xfrm>
            <a:off x="7264552" y="107442"/>
            <a:ext cx="1711183" cy="14688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p:cNvSpPr/>
          <p:nvPr/>
        </p:nvSpPr>
        <p:spPr>
          <a:xfrm>
            <a:off x="3693127" y="2552772"/>
            <a:ext cx="1762360" cy="2475784"/>
          </a:xfrm>
          <a:prstGeom prst="rect">
            <a:avLst/>
          </a:pr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Down Arrow 190"/>
          <p:cNvSpPr/>
          <p:nvPr/>
        </p:nvSpPr>
        <p:spPr>
          <a:xfrm>
            <a:off x="4525189" y="2541968"/>
            <a:ext cx="85401" cy="1405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Down Arrow 191"/>
          <p:cNvSpPr/>
          <p:nvPr/>
        </p:nvSpPr>
        <p:spPr>
          <a:xfrm rot="19106406">
            <a:off x="3741719" y="2576640"/>
            <a:ext cx="71659" cy="1157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Down Arrow 192"/>
          <p:cNvSpPr/>
          <p:nvPr/>
        </p:nvSpPr>
        <p:spPr>
          <a:xfrm rot="2672484">
            <a:off x="5291335" y="2581360"/>
            <a:ext cx="78847" cy="1253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0" name="Curved Connector 209"/>
          <p:cNvCxnSpPr>
            <a:stCxn id="82" idx="1"/>
            <a:endCxn id="72" idx="3"/>
          </p:cNvCxnSpPr>
          <p:nvPr/>
        </p:nvCxnSpPr>
        <p:spPr>
          <a:xfrm rot="10800000">
            <a:off x="7045291" y="838077"/>
            <a:ext cx="371985" cy="2052527"/>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14" name="Curved Connector 213"/>
          <p:cNvCxnSpPr>
            <a:stCxn id="81" idx="3"/>
            <a:endCxn id="83" idx="3"/>
          </p:cNvCxnSpPr>
          <p:nvPr/>
        </p:nvCxnSpPr>
        <p:spPr>
          <a:xfrm>
            <a:off x="8775639" y="371687"/>
            <a:ext cx="12700" cy="1535931"/>
          </a:xfrm>
          <a:prstGeom prst="curvedConnector3">
            <a:avLst>
              <a:gd name="adj1" fmla="val 180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216525" y="4960542"/>
            <a:ext cx="1013419" cy="253916"/>
          </a:xfrm>
          <a:prstGeom prst="rect">
            <a:avLst/>
          </a:prstGeom>
          <a:noFill/>
        </p:spPr>
        <p:txBody>
          <a:bodyPr wrap="none" rtlCol="0">
            <a:spAutoFit/>
          </a:bodyPr>
          <a:lstStyle/>
          <a:p>
            <a:pPr>
              <a:buClr>
                <a:schemeClr val="accent1"/>
              </a:buClr>
              <a:buSzPct val="110000"/>
            </a:pPr>
            <a:r>
              <a:rPr lang="en-GB" sz="1050" dirty="0" smtClean="0"/>
              <a:t>UK OFFICIAL</a:t>
            </a:r>
          </a:p>
        </p:txBody>
      </p:sp>
      <p:sp>
        <p:nvSpPr>
          <p:cNvPr id="109" name="Rectangle 108"/>
          <p:cNvSpPr/>
          <p:nvPr/>
        </p:nvSpPr>
        <p:spPr>
          <a:xfrm>
            <a:off x="7264552" y="1607965"/>
            <a:ext cx="1711183" cy="90488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rot="4539226">
            <a:off x="6918491" y="840643"/>
            <a:ext cx="476412" cy="153888"/>
          </a:xfrm>
          <a:prstGeom prst="rect">
            <a:avLst/>
          </a:prstGeom>
          <a:noFill/>
        </p:spPr>
        <p:txBody>
          <a:bodyPr wrap="none" rtlCol="0">
            <a:spAutoFit/>
          </a:bodyPr>
          <a:lstStyle/>
          <a:p>
            <a:pPr>
              <a:buClr>
                <a:schemeClr val="accent1"/>
              </a:buClr>
              <a:buSzPct val="110000"/>
            </a:pPr>
            <a:r>
              <a:rPr lang="en-GB" sz="400" dirty="0" smtClean="0"/>
              <a:t>Reliance link</a:t>
            </a:r>
          </a:p>
        </p:txBody>
      </p:sp>
      <p:sp>
        <p:nvSpPr>
          <p:cNvPr id="98" name="TextBox 97"/>
          <p:cNvSpPr txBox="1"/>
          <p:nvPr/>
        </p:nvSpPr>
        <p:spPr>
          <a:xfrm rot="3879131">
            <a:off x="8661886" y="344828"/>
            <a:ext cx="476412" cy="153888"/>
          </a:xfrm>
          <a:prstGeom prst="rect">
            <a:avLst/>
          </a:prstGeom>
          <a:noFill/>
        </p:spPr>
        <p:txBody>
          <a:bodyPr wrap="none" rtlCol="0">
            <a:spAutoFit/>
          </a:bodyPr>
          <a:lstStyle/>
          <a:p>
            <a:pPr>
              <a:buClr>
                <a:schemeClr val="accent1"/>
              </a:buClr>
              <a:buSzPct val="110000"/>
            </a:pPr>
            <a:r>
              <a:rPr lang="en-GB" sz="400" dirty="0" smtClean="0"/>
              <a:t>Reliance link</a:t>
            </a:r>
          </a:p>
        </p:txBody>
      </p:sp>
      <p:sp>
        <p:nvSpPr>
          <p:cNvPr id="103" name="Rectangle 102"/>
          <p:cNvSpPr/>
          <p:nvPr/>
        </p:nvSpPr>
        <p:spPr>
          <a:xfrm>
            <a:off x="7285056" y="3711921"/>
            <a:ext cx="426348" cy="205826"/>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Allied</a:t>
            </a:r>
            <a:endParaRPr lang="en-GB" sz="700" dirty="0">
              <a:solidFill>
                <a:schemeClr val="tx1"/>
              </a:solidFill>
            </a:endParaRPr>
          </a:p>
        </p:txBody>
      </p:sp>
      <p:sp>
        <p:nvSpPr>
          <p:cNvPr id="104" name="Rectangle 103"/>
          <p:cNvSpPr/>
          <p:nvPr/>
        </p:nvSpPr>
        <p:spPr>
          <a:xfrm>
            <a:off x="7816297" y="3711921"/>
            <a:ext cx="508446" cy="205826"/>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Sovereign</a:t>
            </a:r>
          </a:p>
          <a:p>
            <a:pPr algn="ctr"/>
            <a:r>
              <a:rPr lang="en-GB" sz="500" dirty="0" smtClean="0">
                <a:solidFill>
                  <a:schemeClr val="tx1"/>
                </a:solidFill>
              </a:rPr>
              <a:t>Skynet </a:t>
            </a:r>
            <a:endParaRPr lang="en-GB" sz="700" dirty="0">
              <a:solidFill>
                <a:schemeClr val="tx1"/>
              </a:solidFill>
            </a:endParaRPr>
          </a:p>
        </p:txBody>
      </p:sp>
      <p:sp>
        <p:nvSpPr>
          <p:cNvPr id="100" name="Rectangle 99"/>
          <p:cNvSpPr/>
          <p:nvPr/>
        </p:nvSpPr>
        <p:spPr>
          <a:xfrm>
            <a:off x="8405244" y="3709307"/>
            <a:ext cx="558256" cy="211311"/>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Commercial</a:t>
            </a:r>
            <a:endParaRPr lang="en-GB" sz="600" dirty="0">
              <a:solidFill>
                <a:schemeClr val="tx1"/>
              </a:solidFill>
            </a:endParaRPr>
          </a:p>
        </p:txBody>
      </p:sp>
      <p:pic>
        <p:nvPicPr>
          <p:cNvPr id="195" name="Picture 194"/>
          <p:cNvPicPr>
            <a:picLocks noChangeAspect="1"/>
          </p:cNvPicPr>
          <p:nvPr/>
        </p:nvPicPr>
        <p:blipFill>
          <a:blip r:embed="rId6">
            <a:extLst/>
          </a:blip>
          <a:stretch>
            <a:fillRect/>
          </a:stretch>
        </p:blipFill>
        <p:spPr>
          <a:xfrm>
            <a:off x="8709413" y="2594074"/>
            <a:ext cx="341070" cy="605400"/>
          </a:xfrm>
          <a:prstGeom prst="rect">
            <a:avLst/>
          </a:prstGeom>
        </p:spPr>
      </p:pic>
      <p:sp>
        <p:nvSpPr>
          <p:cNvPr id="198" name="TextBox 197"/>
          <p:cNvSpPr txBox="1"/>
          <p:nvPr/>
        </p:nvSpPr>
        <p:spPr>
          <a:xfrm>
            <a:off x="3693127" y="2941196"/>
            <a:ext cx="1800787" cy="169277"/>
          </a:xfrm>
          <a:prstGeom prst="rect">
            <a:avLst/>
          </a:prstGeom>
          <a:noFill/>
        </p:spPr>
        <p:txBody>
          <a:bodyPr wrap="square" rtlCol="0">
            <a:spAutoFit/>
          </a:bodyPr>
          <a:lstStyle/>
          <a:p>
            <a:r>
              <a:rPr lang="en-GB" sz="500" i="1" dirty="0" smtClean="0"/>
              <a:t>.</a:t>
            </a:r>
          </a:p>
        </p:txBody>
      </p:sp>
      <p:sp>
        <p:nvSpPr>
          <p:cNvPr id="202" name="Down Arrow 201"/>
          <p:cNvSpPr/>
          <p:nvPr/>
        </p:nvSpPr>
        <p:spPr>
          <a:xfrm rot="5400000">
            <a:off x="5389531" y="3829315"/>
            <a:ext cx="55136" cy="9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Down Arrow 202"/>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p:cNvSpPr/>
          <p:nvPr/>
        </p:nvSpPr>
        <p:spPr>
          <a:xfrm>
            <a:off x="5470173" y="2565109"/>
            <a:ext cx="1736894" cy="245147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0" name="Picture 129"/>
          <p:cNvPicPr>
            <a:picLocks noChangeAspect="1"/>
          </p:cNvPicPr>
          <p:nvPr/>
        </p:nvPicPr>
        <p:blipFill>
          <a:blip r:embed="rId7">
            <a:extLst/>
          </a:blip>
          <a:stretch>
            <a:fillRect/>
          </a:stretch>
        </p:blipFill>
        <p:spPr>
          <a:xfrm>
            <a:off x="735056" y="1547811"/>
            <a:ext cx="1047631" cy="770571"/>
          </a:xfrm>
          <a:prstGeom prst="rect">
            <a:avLst/>
          </a:prstGeom>
          <a:ln>
            <a:solidFill>
              <a:schemeClr val="tx1"/>
            </a:solidFill>
          </a:ln>
        </p:spPr>
      </p:pic>
      <p:sp>
        <p:nvSpPr>
          <p:cNvPr id="131" name="Rectangle 130"/>
          <p:cNvSpPr/>
          <p:nvPr/>
        </p:nvSpPr>
        <p:spPr>
          <a:xfrm>
            <a:off x="380548" y="411510"/>
            <a:ext cx="1242275" cy="26022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UK Defence Strategy/ policy/ reviews</a:t>
            </a:r>
            <a:endParaRPr lang="en-GB" sz="700" dirty="0">
              <a:solidFill>
                <a:schemeClr val="tx1"/>
              </a:solidFill>
            </a:endParaRPr>
          </a:p>
        </p:txBody>
      </p:sp>
      <p:sp>
        <p:nvSpPr>
          <p:cNvPr id="132" name="Down Arrow 131"/>
          <p:cNvSpPr/>
          <p:nvPr/>
        </p:nvSpPr>
        <p:spPr>
          <a:xfrm>
            <a:off x="958790" y="669088"/>
            <a:ext cx="47012" cy="72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p:cNvSpPr/>
          <p:nvPr/>
        </p:nvSpPr>
        <p:spPr>
          <a:xfrm>
            <a:off x="238667" y="754732"/>
            <a:ext cx="1511997" cy="1614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Defence Scenario’s Book</a:t>
            </a:r>
            <a:endParaRPr lang="en-GB" sz="700" dirty="0">
              <a:solidFill>
                <a:schemeClr val="tx1"/>
              </a:solidFill>
            </a:endParaRPr>
          </a:p>
        </p:txBody>
      </p:sp>
      <p:sp>
        <p:nvSpPr>
          <p:cNvPr id="134" name="Down Arrow 133"/>
          <p:cNvSpPr/>
          <p:nvPr/>
        </p:nvSpPr>
        <p:spPr>
          <a:xfrm>
            <a:off x="958789" y="932464"/>
            <a:ext cx="47012" cy="72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p:cNvSpPr/>
          <p:nvPr/>
        </p:nvSpPr>
        <p:spPr>
          <a:xfrm>
            <a:off x="208174" y="986019"/>
            <a:ext cx="739575" cy="2668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Campaign Planning</a:t>
            </a:r>
            <a:endParaRPr lang="en-GB" sz="700" dirty="0">
              <a:solidFill>
                <a:schemeClr val="tx1"/>
              </a:solidFill>
            </a:endParaRPr>
          </a:p>
        </p:txBody>
      </p:sp>
      <p:sp>
        <p:nvSpPr>
          <p:cNvPr id="136" name="Rectangle 135"/>
          <p:cNvSpPr/>
          <p:nvPr/>
        </p:nvSpPr>
        <p:spPr>
          <a:xfrm>
            <a:off x="295291" y="1326626"/>
            <a:ext cx="1374875" cy="1511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Military Requirement</a:t>
            </a:r>
            <a:endParaRPr lang="en-GB" sz="700" dirty="0">
              <a:solidFill>
                <a:schemeClr val="tx1"/>
              </a:solidFill>
            </a:endParaRPr>
          </a:p>
        </p:txBody>
      </p:sp>
      <p:sp>
        <p:nvSpPr>
          <p:cNvPr id="138" name="Rectangle 137"/>
          <p:cNvSpPr/>
          <p:nvPr/>
        </p:nvSpPr>
        <p:spPr>
          <a:xfrm>
            <a:off x="1030688" y="980235"/>
            <a:ext cx="739575" cy="266807"/>
          </a:xfrm>
          <a:prstGeom prst="rect">
            <a:avLst/>
          </a:prstGeom>
          <a:solidFill>
            <a:schemeClr val="accent1">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Adversary response</a:t>
            </a:r>
            <a:endParaRPr lang="en-GB" sz="700" dirty="0">
              <a:solidFill>
                <a:schemeClr val="tx1"/>
              </a:solidFill>
            </a:endParaRPr>
          </a:p>
        </p:txBody>
      </p:sp>
      <p:sp>
        <p:nvSpPr>
          <p:cNvPr id="139" name="Left-Right Arrow 138"/>
          <p:cNvSpPr/>
          <p:nvPr/>
        </p:nvSpPr>
        <p:spPr>
          <a:xfrm>
            <a:off x="935911" y="1081572"/>
            <a:ext cx="106202" cy="460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Down Arrow 139"/>
          <p:cNvSpPr/>
          <p:nvPr/>
        </p:nvSpPr>
        <p:spPr>
          <a:xfrm rot="19268676">
            <a:off x="606022" y="1269398"/>
            <a:ext cx="59089" cy="59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Down Arrow 140"/>
          <p:cNvSpPr/>
          <p:nvPr/>
        </p:nvSpPr>
        <p:spPr>
          <a:xfrm rot="2762020">
            <a:off x="1371713" y="1257633"/>
            <a:ext cx="46058" cy="604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ounded Rectangle 141"/>
          <p:cNvSpPr/>
          <p:nvPr/>
        </p:nvSpPr>
        <p:spPr>
          <a:xfrm>
            <a:off x="284456" y="3060670"/>
            <a:ext cx="722831" cy="22524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Threat analysis </a:t>
            </a:r>
          </a:p>
        </p:txBody>
      </p:sp>
      <p:sp>
        <p:nvSpPr>
          <p:cNvPr id="143" name="Rounded Rectangle 142"/>
          <p:cNvSpPr/>
          <p:nvPr/>
        </p:nvSpPr>
        <p:spPr>
          <a:xfrm>
            <a:off x="245467" y="3399843"/>
            <a:ext cx="800859" cy="362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Operational vignettes</a:t>
            </a:r>
          </a:p>
        </p:txBody>
      </p:sp>
      <p:sp>
        <p:nvSpPr>
          <p:cNvPr id="144" name="Rounded Rectangle 143"/>
          <p:cNvSpPr/>
          <p:nvPr/>
        </p:nvSpPr>
        <p:spPr>
          <a:xfrm>
            <a:off x="594536" y="4633073"/>
            <a:ext cx="888537" cy="362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Decision Making</a:t>
            </a:r>
          </a:p>
        </p:txBody>
      </p:sp>
      <p:sp>
        <p:nvSpPr>
          <p:cNvPr id="146" name="Rounded Rectangle 145"/>
          <p:cNvSpPr/>
          <p:nvPr/>
        </p:nvSpPr>
        <p:spPr>
          <a:xfrm>
            <a:off x="762557" y="4118023"/>
            <a:ext cx="552495" cy="3061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Defence benefits</a:t>
            </a:r>
          </a:p>
        </p:txBody>
      </p:sp>
      <p:sp>
        <p:nvSpPr>
          <p:cNvPr id="148" name="Rounded Rectangle 147"/>
          <p:cNvSpPr/>
          <p:nvPr/>
        </p:nvSpPr>
        <p:spPr>
          <a:xfrm>
            <a:off x="1165653" y="3278061"/>
            <a:ext cx="628566" cy="1359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700" dirty="0">
              <a:solidFill>
                <a:schemeClr val="tx1"/>
              </a:solidFill>
            </a:endParaRPr>
          </a:p>
        </p:txBody>
      </p:sp>
      <p:sp>
        <p:nvSpPr>
          <p:cNvPr id="150" name="Rounded Rectangle 149"/>
          <p:cNvSpPr/>
          <p:nvPr/>
        </p:nvSpPr>
        <p:spPr>
          <a:xfrm>
            <a:off x="201657" y="2683000"/>
            <a:ext cx="888537" cy="2430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Requirement set</a:t>
            </a:r>
          </a:p>
        </p:txBody>
      </p:sp>
      <p:cxnSp>
        <p:nvCxnSpPr>
          <p:cNvPr id="154" name="Elbow Connector 153"/>
          <p:cNvCxnSpPr>
            <a:stCxn id="130" idx="2"/>
            <a:endCxn id="150" idx="0"/>
          </p:cNvCxnSpPr>
          <p:nvPr/>
        </p:nvCxnSpPr>
        <p:spPr>
          <a:xfrm rot="5400000">
            <a:off x="770090" y="2194218"/>
            <a:ext cx="364618" cy="61294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50" idx="2"/>
            <a:endCxn id="142" idx="0"/>
          </p:cNvCxnSpPr>
          <p:nvPr/>
        </p:nvCxnSpPr>
        <p:spPr>
          <a:xfrm flipH="1">
            <a:off x="645872" y="2926030"/>
            <a:ext cx="54" cy="13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42" idx="2"/>
            <a:endCxn id="143" idx="0"/>
          </p:cNvCxnSpPr>
          <p:nvPr/>
        </p:nvCxnSpPr>
        <p:spPr>
          <a:xfrm>
            <a:off x="645872" y="3285917"/>
            <a:ext cx="25" cy="113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Left Arrow 156"/>
          <p:cNvSpPr/>
          <p:nvPr/>
        </p:nvSpPr>
        <p:spPr>
          <a:xfrm>
            <a:off x="696899" y="3323009"/>
            <a:ext cx="386222" cy="46058"/>
          </a:xfrm>
          <a:prstGeom prst="lef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8" name="Left Arrow 157"/>
          <p:cNvSpPr/>
          <p:nvPr/>
        </p:nvSpPr>
        <p:spPr>
          <a:xfrm rot="5400000">
            <a:off x="1436111" y="3758427"/>
            <a:ext cx="108631" cy="46646"/>
          </a:xfrm>
          <a:prstGeom prst="lef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9" name="Rounded Rectangle 158"/>
          <p:cNvSpPr/>
          <p:nvPr/>
        </p:nvSpPr>
        <p:spPr>
          <a:xfrm>
            <a:off x="1331640" y="4118965"/>
            <a:ext cx="536172" cy="31236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Defence Shortfalls</a:t>
            </a:r>
          </a:p>
        </p:txBody>
      </p:sp>
      <p:sp>
        <p:nvSpPr>
          <p:cNvPr id="160" name="TextBox 159"/>
          <p:cNvSpPr txBox="1"/>
          <p:nvPr/>
        </p:nvSpPr>
        <p:spPr>
          <a:xfrm>
            <a:off x="1154572" y="2598271"/>
            <a:ext cx="814491" cy="371491"/>
          </a:xfrm>
          <a:prstGeom prst="rect">
            <a:avLst/>
          </a:prstGeom>
          <a:noFill/>
        </p:spPr>
        <p:txBody>
          <a:bodyPr wrap="square" rtlCol="0">
            <a:spAutoFit/>
          </a:bodyPr>
          <a:lstStyle/>
          <a:p>
            <a:pPr>
              <a:buClr>
                <a:schemeClr val="accent1"/>
              </a:buClr>
              <a:buSzPct val="110000"/>
            </a:pPr>
            <a:r>
              <a:rPr lang="en-GB" sz="900" b="1" i="1" dirty="0"/>
              <a:t>The OA Approach</a:t>
            </a:r>
          </a:p>
        </p:txBody>
      </p:sp>
      <p:sp>
        <p:nvSpPr>
          <p:cNvPr id="163" name="TextBox 162"/>
          <p:cNvSpPr txBox="1"/>
          <p:nvPr/>
        </p:nvSpPr>
        <p:spPr>
          <a:xfrm>
            <a:off x="1430659" y="4704412"/>
            <a:ext cx="670930" cy="278618"/>
          </a:xfrm>
          <a:prstGeom prst="rect">
            <a:avLst/>
          </a:prstGeom>
          <a:noFill/>
        </p:spPr>
        <p:txBody>
          <a:bodyPr wrap="square" rtlCol="0">
            <a:spAutoFit/>
          </a:bodyPr>
          <a:lstStyle/>
          <a:p>
            <a:pPr>
              <a:buClr>
                <a:schemeClr val="accent1"/>
              </a:buClr>
              <a:buSzPct val="110000"/>
            </a:pPr>
            <a:r>
              <a:rPr lang="en-GB" sz="600" i="1" dirty="0"/>
              <a:t>The ‘so what’?</a:t>
            </a:r>
            <a:endParaRPr lang="en-GB" sz="500" i="1" dirty="0"/>
          </a:p>
        </p:txBody>
      </p:sp>
      <p:sp>
        <p:nvSpPr>
          <p:cNvPr id="167" name="TextBox 166"/>
          <p:cNvSpPr txBox="1"/>
          <p:nvPr/>
        </p:nvSpPr>
        <p:spPr>
          <a:xfrm>
            <a:off x="1162826" y="3235833"/>
            <a:ext cx="710617" cy="215444"/>
          </a:xfrm>
          <a:prstGeom prst="rect">
            <a:avLst/>
          </a:prstGeom>
          <a:noFill/>
        </p:spPr>
        <p:txBody>
          <a:bodyPr wrap="square" rtlCol="0">
            <a:spAutoFit/>
          </a:bodyPr>
          <a:lstStyle/>
          <a:p>
            <a:pPr>
              <a:buClr>
                <a:schemeClr val="accent1"/>
              </a:buClr>
              <a:buSzPct val="110000"/>
            </a:pPr>
            <a:r>
              <a:rPr lang="en-GB" sz="800" dirty="0"/>
              <a:t>Simulation</a:t>
            </a:r>
          </a:p>
        </p:txBody>
      </p:sp>
      <p:sp>
        <p:nvSpPr>
          <p:cNvPr id="169" name="Rounded Rectangle 168"/>
          <p:cNvSpPr/>
          <p:nvPr/>
        </p:nvSpPr>
        <p:spPr>
          <a:xfrm>
            <a:off x="160594" y="4117551"/>
            <a:ext cx="593412" cy="3061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Campaign Analysis</a:t>
            </a:r>
          </a:p>
        </p:txBody>
      </p:sp>
      <p:cxnSp>
        <p:nvCxnSpPr>
          <p:cNvPr id="171" name="Straight Connector 170"/>
          <p:cNvCxnSpPr>
            <a:stCxn id="143" idx="2"/>
          </p:cNvCxnSpPr>
          <p:nvPr/>
        </p:nvCxnSpPr>
        <p:spPr>
          <a:xfrm flipH="1">
            <a:off x="645635" y="3761988"/>
            <a:ext cx="262" cy="154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Elbow Connector 171"/>
          <p:cNvCxnSpPr>
            <a:endCxn id="169" idx="0"/>
          </p:cNvCxnSpPr>
          <p:nvPr/>
        </p:nvCxnSpPr>
        <p:spPr>
          <a:xfrm rot="5400000">
            <a:off x="450865" y="3922780"/>
            <a:ext cx="201206" cy="18833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endCxn id="146" idx="0"/>
          </p:cNvCxnSpPr>
          <p:nvPr/>
        </p:nvCxnSpPr>
        <p:spPr>
          <a:xfrm>
            <a:off x="645635" y="3916346"/>
            <a:ext cx="393170" cy="20167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Elbow Connector 173"/>
          <p:cNvCxnSpPr>
            <a:endCxn id="159" idx="0"/>
          </p:cNvCxnSpPr>
          <p:nvPr/>
        </p:nvCxnSpPr>
        <p:spPr>
          <a:xfrm>
            <a:off x="624407" y="3916346"/>
            <a:ext cx="975319" cy="20261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5" name="Rounded Rectangle 174"/>
          <p:cNvSpPr/>
          <p:nvPr/>
        </p:nvSpPr>
        <p:spPr>
          <a:xfrm>
            <a:off x="1235743" y="3791167"/>
            <a:ext cx="524511" cy="2115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tx1"/>
                </a:solidFill>
              </a:rPr>
              <a:t>Metrics</a:t>
            </a:r>
          </a:p>
        </p:txBody>
      </p:sp>
      <p:cxnSp>
        <p:nvCxnSpPr>
          <p:cNvPr id="176" name="Elbow Connector 175"/>
          <p:cNvCxnSpPr>
            <a:stCxn id="169" idx="2"/>
          </p:cNvCxnSpPr>
          <p:nvPr/>
        </p:nvCxnSpPr>
        <p:spPr>
          <a:xfrm rot="16200000" flipH="1">
            <a:off x="630792" y="4250186"/>
            <a:ext cx="107146" cy="45413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59" idx="2"/>
          </p:cNvCxnSpPr>
          <p:nvPr/>
        </p:nvCxnSpPr>
        <p:spPr>
          <a:xfrm rot="5400000">
            <a:off x="1192704" y="4123802"/>
            <a:ext cx="99497" cy="71454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46" idx="2"/>
            <a:endCxn id="144" idx="0"/>
          </p:cNvCxnSpPr>
          <p:nvPr/>
        </p:nvCxnSpPr>
        <p:spPr>
          <a:xfrm>
            <a:off x="1038805" y="4424150"/>
            <a:ext cx="0" cy="208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107504" y="3891484"/>
            <a:ext cx="428991" cy="247661"/>
          </a:xfrm>
          <a:prstGeom prst="rect">
            <a:avLst/>
          </a:prstGeom>
          <a:noFill/>
        </p:spPr>
        <p:txBody>
          <a:bodyPr wrap="square" rtlCol="0">
            <a:spAutoFit/>
          </a:bodyPr>
          <a:lstStyle/>
          <a:p>
            <a:pPr>
              <a:buClr>
                <a:schemeClr val="accent1"/>
              </a:buClr>
              <a:buSzPct val="110000"/>
            </a:pPr>
            <a:r>
              <a:rPr lang="en-GB" sz="500" i="1" dirty="0"/>
              <a:t>e.g. Lance</a:t>
            </a:r>
            <a:endParaRPr lang="en-GB" sz="400" i="1" dirty="0"/>
          </a:p>
        </p:txBody>
      </p:sp>
      <p:sp>
        <p:nvSpPr>
          <p:cNvPr id="194" name="Rectangle 193"/>
          <p:cNvSpPr/>
          <p:nvPr/>
        </p:nvSpPr>
        <p:spPr>
          <a:xfrm>
            <a:off x="4125435" y="632342"/>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800" dirty="0" smtClean="0">
                <a:solidFill>
                  <a:schemeClr val="tx1"/>
                </a:solidFill>
              </a:rPr>
              <a:t>Segments</a:t>
            </a:r>
            <a:endParaRPr lang="en-GB" sz="900" dirty="0">
              <a:solidFill>
                <a:schemeClr val="tx1"/>
              </a:solidFill>
            </a:endParaRPr>
          </a:p>
        </p:txBody>
      </p:sp>
      <p:sp>
        <p:nvSpPr>
          <p:cNvPr id="196" name="Rectangle 195"/>
          <p:cNvSpPr/>
          <p:nvPr/>
        </p:nvSpPr>
        <p:spPr>
          <a:xfrm>
            <a:off x="4124147" y="876497"/>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Ground</a:t>
            </a:r>
            <a:endParaRPr lang="en-GB" sz="900" dirty="0">
              <a:solidFill>
                <a:schemeClr val="tx1"/>
              </a:solidFill>
            </a:endParaRPr>
          </a:p>
        </p:txBody>
      </p:sp>
      <p:sp>
        <p:nvSpPr>
          <p:cNvPr id="197" name="Rectangle 196"/>
          <p:cNvSpPr/>
          <p:nvPr/>
        </p:nvSpPr>
        <p:spPr>
          <a:xfrm>
            <a:off x="4125435" y="1050048"/>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User</a:t>
            </a:r>
            <a:r>
              <a:rPr lang="en-GB" sz="900" dirty="0" smtClean="0">
                <a:solidFill>
                  <a:schemeClr val="tx1"/>
                </a:solidFill>
              </a:rPr>
              <a:t> </a:t>
            </a:r>
            <a:endParaRPr lang="en-GB" sz="900" dirty="0">
              <a:solidFill>
                <a:schemeClr val="tx1"/>
              </a:solidFill>
            </a:endParaRPr>
          </a:p>
        </p:txBody>
      </p:sp>
      <p:sp>
        <p:nvSpPr>
          <p:cNvPr id="199" name="Rectangle 198"/>
          <p:cNvSpPr/>
          <p:nvPr/>
        </p:nvSpPr>
        <p:spPr>
          <a:xfrm>
            <a:off x="4125435" y="1219045"/>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Link</a:t>
            </a:r>
            <a:endParaRPr lang="en-GB" sz="900" dirty="0">
              <a:solidFill>
                <a:schemeClr val="tx1"/>
              </a:solidFill>
            </a:endParaRPr>
          </a:p>
        </p:txBody>
      </p:sp>
      <p:sp>
        <p:nvSpPr>
          <p:cNvPr id="200" name="Rectangle 199"/>
          <p:cNvSpPr/>
          <p:nvPr/>
        </p:nvSpPr>
        <p:spPr>
          <a:xfrm>
            <a:off x="4124147" y="1383789"/>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Space</a:t>
            </a:r>
            <a:endParaRPr lang="en-GB" sz="700" dirty="0">
              <a:solidFill>
                <a:schemeClr val="tx1"/>
              </a:solidFill>
            </a:endParaRPr>
          </a:p>
        </p:txBody>
      </p:sp>
      <p:cxnSp>
        <p:nvCxnSpPr>
          <p:cNvPr id="201" name="Straight Arrow Connector 200"/>
          <p:cNvCxnSpPr>
            <a:stCxn id="194" idx="2"/>
            <a:endCxn id="196" idx="0"/>
          </p:cNvCxnSpPr>
          <p:nvPr/>
        </p:nvCxnSpPr>
        <p:spPr>
          <a:xfrm flipH="1">
            <a:off x="4529741" y="768568"/>
            <a:ext cx="1288" cy="107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3708784" y="1645200"/>
            <a:ext cx="185590" cy="451217"/>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GB" sz="800" dirty="0" smtClean="0">
                <a:solidFill>
                  <a:schemeClr val="tx1"/>
                </a:solidFill>
              </a:rPr>
              <a:t>Orbits</a:t>
            </a:r>
            <a:endParaRPr lang="en-GB" sz="900" dirty="0">
              <a:solidFill>
                <a:schemeClr val="tx1"/>
              </a:solidFill>
            </a:endParaRPr>
          </a:p>
        </p:txBody>
      </p:sp>
      <p:sp>
        <p:nvSpPr>
          <p:cNvPr id="213" name="Rectangle 212"/>
          <p:cNvSpPr/>
          <p:nvPr/>
        </p:nvSpPr>
        <p:spPr>
          <a:xfrm>
            <a:off x="4111229"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LEO</a:t>
            </a:r>
            <a:endParaRPr lang="en-GB" sz="900" dirty="0">
              <a:solidFill>
                <a:schemeClr val="tx1"/>
              </a:solidFill>
            </a:endParaRPr>
          </a:p>
        </p:txBody>
      </p:sp>
      <p:sp>
        <p:nvSpPr>
          <p:cNvPr id="215" name="Rectangle 214"/>
          <p:cNvSpPr/>
          <p:nvPr/>
        </p:nvSpPr>
        <p:spPr>
          <a:xfrm>
            <a:off x="4366961"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MEO</a:t>
            </a:r>
            <a:endParaRPr lang="en-GB" sz="900" dirty="0">
              <a:solidFill>
                <a:schemeClr val="tx1"/>
              </a:solidFill>
            </a:endParaRPr>
          </a:p>
        </p:txBody>
      </p:sp>
      <p:sp>
        <p:nvSpPr>
          <p:cNvPr id="216" name="Rectangle 215"/>
          <p:cNvSpPr/>
          <p:nvPr/>
        </p:nvSpPr>
        <p:spPr>
          <a:xfrm>
            <a:off x="4890965"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GEO</a:t>
            </a:r>
            <a:endParaRPr lang="en-GB" sz="900" dirty="0">
              <a:solidFill>
                <a:schemeClr val="tx1"/>
              </a:solidFill>
            </a:endParaRPr>
          </a:p>
        </p:txBody>
      </p:sp>
      <p:cxnSp>
        <p:nvCxnSpPr>
          <p:cNvPr id="219" name="Straight Arrow Connector 218"/>
          <p:cNvCxnSpPr>
            <a:endCxn id="213" idx="1"/>
          </p:cNvCxnSpPr>
          <p:nvPr/>
        </p:nvCxnSpPr>
        <p:spPr>
          <a:xfrm flipV="1">
            <a:off x="3904412" y="1886642"/>
            <a:ext cx="206817" cy="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0" name="Rectangle 219"/>
          <p:cNvSpPr/>
          <p:nvPr/>
        </p:nvSpPr>
        <p:spPr>
          <a:xfrm>
            <a:off x="4620341" y="1705423"/>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H</a:t>
            </a:r>
            <a:r>
              <a:rPr lang="en-GB" sz="700" dirty="0" smtClean="0">
                <a:solidFill>
                  <a:schemeClr val="tx1"/>
                </a:solidFill>
              </a:rPr>
              <a:t>EO</a:t>
            </a:r>
            <a:endParaRPr lang="en-GB" sz="900" dirty="0">
              <a:solidFill>
                <a:schemeClr val="tx1"/>
              </a:solidFill>
            </a:endParaRPr>
          </a:p>
        </p:txBody>
      </p:sp>
      <p:sp>
        <p:nvSpPr>
          <p:cNvPr id="221" name="Down Arrow 220"/>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6" name="Picture 225"/>
          <p:cNvPicPr>
            <a:picLocks noChangeAspect="1"/>
          </p:cNvPicPr>
          <p:nvPr/>
        </p:nvPicPr>
        <p:blipFill>
          <a:blip r:embed="rId8"/>
          <a:stretch>
            <a:fillRect/>
          </a:stretch>
        </p:blipFill>
        <p:spPr>
          <a:xfrm>
            <a:off x="5569390" y="3373822"/>
            <a:ext cx="1535840" cy="736988"/>
          </a:xfrm>
          <a:prstGeom prst="rect">
            <a:avLst/>
          </a:prstGeom>
        </p:spPr>
      </p:pic>
      <p:sp>
        <p:nvSpPr>
          <p:cNvPr id="227" name="Rectangle 226"/>
          <p:cNvSpPr/>
          <p:nvPr/>
        </p:nvSpPr>
        <p:spPr>
          <a:xfrm>
            <a:off x="1921287" y="61373"/>
            <a:ext cx="3506143" cy="245635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5" name="Rectangle 104"/>
          <p:cNvSpPr/>
          <p:nvPr/>
        </p:nvSpPr>
        <p:spPr>
          <a:xfrm>
            <a:off x="2337557" y="665716"/>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Detect, track and identify</a:t>
            </a:r>
            <a:endParaRPr lang="en-GB" sz="800" dirty="0">
              <a:solidFill>
                <a:schemeClr val="tx1"/>
              </a:solidFill>
            </a:endParaRPr>
          </a:p>
        </p:txBody>
      </p:sp>
      <p:sp>
        <p:nvSpPr>
          <p:cNvPr id="106" name="Rectangle 105"/>
          <p:cNvSpPr/>
          <p:nvPr/>
        </p:nvSpPr>
        <p:spPr>
          <a:xfrm>
            <a:off x="2327396" y="1039348"/>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Threat warning</a:t>
            </a:r>
            <a:endParaRPr lang="en-GB" sz="800" dirty="0">
              <a:solidFill>
                <a:schemeClr val="tx1"/>
              </a:solidFill>
            </a:endParaRPr>
          </a:p>
        </p:txBody>
      </p:sp>
      <p:sp>
        <p:nvSpPr>
          <p:cNvPr id="107" name="Rectangle 106"/>
          <p:cNvSpPr/>
          <p:nvPr/>
        </p:nvSpPr>
        <p:spPr>
          <a:xfrm>
            <a:off x="2327396" y="1450275"/>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Data integration</a:t>
            </a:r>
            <a:endParaRPr lang="en-GB" sz="800" dirty="0">
              <a:solidFill>
                <a:schemeClr val="tx1"/>
              </a:solidFill>
            </a:endParaRPr>
          </a:p>
        </p:txBody>
      </p:sp>
      <p:sp>
        <p:nvSpPr>
          <p:cNvPr id="108" name="Rectangle 107"/>
          <p:cNvSpPr/>
          <p:nvPr/>
        </p:nvSpPr>
        <p:spPr>
          <a:xfrm>
            <a:off x="2336686" y="1836496"/>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Characterisation</a:t>
            </a:r>
            <a:endParaRPr lang="en-GB" sz="800" dirty="0">
              <a:solidFill>
                <a:schemeClr val="tx1"/>
              </a:solidFill>
            </a:endParaRPr>
          </a:p>
        </p:txBody>
      </p:sp>
      <p:sp>
        <p:nvSpPr>
          <p:cNvPr id="110" name="TextBox 109"/>
          <p:cNvSpPr txBox="1"/>
          <p:nvPr/>
        </p:nvSpPr>
        <p:spPr>
          <a:xfrm>
            <a:off x="6335486" y="4080508"/>
            <a:ext cx="878767" cy="138499"/>
          </a:xfrm>
          <a:prstGeom prst="rect">
            <a:avLst/>
          </a:prstGeom>
          <a:noFill/>
        </p:spPr>
        <p:txBody>
          <a:bodyPr wrap="none" rtlCol="0">
            <a:spAutoFit/>
          </a:bodyPr>
          <a:lstStyle/>
          <a:p>
            <a:pPr>
              <a:buClr>
                <a:schemeClr val="accent1"/>
              </a:buClr>
              <a:buSzPct val="110000"/>
            </a:pPr>
            <a:r>
              <a:rPr lang="en-GB" sz="300" dirty="0" smtClean="0"/>
              <a:t>Defence Space Strategy, February 2022 </a:t>
            </a:r>
          </a:p>
        </p:txBody>
      </p:sp>
      <p:sp>
        <p:nvSpPr>
          <p:cNvPr id="94" name="Rectangle 93"/>
          <p:cNvSpPr/>
          <p:nvPr/>
        </p:nvSpPr>
        <p:spPr>
          <a:xfrm>
            <a:off x="77318" y="61373"/>
            <a:ext cx="1831435" cy="4969488"/>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p:cNvSpPr/>
          <p:nvPr/>
        </p:nvSpPr>
        <p:spPr>
          <a:xfrm>
            <a:off x="5451446" y="50306"/>
            <a:ext cx="3588120" cy="2488795"/>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Down Arrow 96"/>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Down Arrow 98"/>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100"/>
          <p:cNvPicPr>
            <a:picLocks noChangeAspect="1"/>
          </p:cNvPicPr>
          <p:nvPr/>
        </p:nvPicPr>
        <p:blipFill>
          <a:blip r:embed="rId9"/>
          <a:stretch>
            <a:fillRect/>
          </a:stretch>
        </p:blipFill>
        <p:spPr>
          <a:xfrm>
            <a:off x="2178793" y="3811244"/>
            <a:ext cx="1244355" cy="474835"/>
          </a:xfrm>
          <a:prstGeom prst="rect">
            <a:avLst/>
          </a:prstGeom>
          <a:ln>
            <a:solidFill>
              <a:schemeClr val="tx1"/>
            </a:solidFill>
          </a:ln>
        </p:spPr>
      </p:pic>
      <p:pic>
        <p:nvPicPr>
          <p:cNvPr id="102" name="Picture 101"/>
          <p:cNvPicPr>
            <a:picLocks noChangeAspect="1"/>
          </p:cNvPicPr>
          <p:nvPr/>
        </p:nvPicPr>
        <p:blipFill>
          <a:blip r:embed="rId10"/>
          <a:stretch>
            <a:fillRect/>
          </a:stretch>
        </p:blipFill>
        <p:spPr>
          <a:xfrm>
            <a:off x="2177387" y="4415116"/>
            <a:ext cx="1245600" cy="378778"/>
          </a:xfrm>
          <a:prstGeom prst="rect">
            <a:avLst/>
          </a:prstGeom>
          <a:ln>
            <a:solidFill>
              <a:schemeClr val="tx1"/>
            </a:solidFill>
          </a:ln>
        </p:spPr>
      </p:pic>
      <p:sp>
        <p:nvSpPr>
          <p:cNvPr id="111" name="TextBox 110"/>
          <p:cNvSpPr txBox="1"/>
          <p:nvPr/>
        </p:nvSpPr>
        <p:spPr>
          <a:xfrm>
            <a:off x="2076331" y="4259281"/>
            <a:ext cx="573266" cy="153888"/>
          </a:xfrm>
          <a:prstGeom prst="rect">
            <a:avLst/>
          </a:prstGeom>
          <a:noFill/>
        </p:spPr>
        <p:txBody>
          <a:bodyPr wrap="square" rtlCol="0">
            <a:spAutoFit/>
          </a:bodyPr>
          <a:lstStyle/>
          <a:p>
            <a:pPr>
              <a:buClr>
                <a:schemeClr val="accent1"/>
              </a:buClr>
              <a:buSzPct val="110000"/>
            </a:pPr>
            <a:r>
              <a:rPr lang="en-GB" sz="400" i="1" dirty="0" smtClean="0"/>
              <a:t>(solar cycle 25)</a:t>
            </a:r>
            <a:endParaRPr lang="en-GB" sz="400" i="1" dirty="0"/>
          </a:p>
        </p:txBody>
      </p:sp>
      <p:sp>
        <p:nvSpPr>
          <p:cNvPr id="112" name="TextBox 111"/>
          <p:cNvSpPr txBox="1"/>
          <p:nvPr/>
        </p:nvSpPr>
        <p:spPr>
          <a:xfrm>
            <a:off x="2077987" y="4793894"/>
            <a:ext cx="1563024" cy="153888"/>
          </a:xfrm>
          <a:prstGeom prst="rect">
            <a:avLst/>
          </a:prstGeom>
          <a:noFill/>
        </p:spPr>
        <p:txBody>
          <a:bodyPr wrap="square" rtlCol="0">
            <a:spAutoFit/>
          </a:bodyPr>
          <a:lstStyle/>
          <a:p>
            <a:pPr>
              <a:buClr>
                <a:schemeClr val="accent1"/>
              </a:buClr>
              <a:buSzPct val="110000"/>
            </a:pPr>
            <a:r>
              <a:rPr lang="en-GB" sz="400" i="1" dirty="0" smtClean="0"/>
              <a:t>Met Office Space Weather Operations Centre (MOSWOC)</a:t>
            </a:r>
            <a:endParaRPr lang="en-GB" sz="400" i="1" dirty="0"/>
          </a:p>
        </p:txBody>
      </p:sp>
      <p:pic>
        <p:nvPicPr>
          <p:cNvPr id="113" name="Picture 112"/>
          <p:cNvPicPr>
            <a:picLocks noChangeAspect="1"/>
          </p:cNvPicPr>
          <p:nvPr/>
        </p:nvPicPr>
        <p:blipFill>
          <a:blip r:embed="rId11"/>
          <a:stretch>
            <a:fillRect/>
          </a:stretch>
        </p:blipFill>
        <p:spPr>
          <a:xfrm>
            <a:off x="2390372" y="3047041"/>
            <a:ext cx="797403" cy="623144"/>
          </a:xfrm>
          <a:prstGeom prst="rect">
            <a:avLst/>
          </a:prstGeom>
          <a:ln>
            <a:solidFill>
              <a:schemeClr val="tx1"/>
            </a:solidFill>
          </a:ln>
        </p:spPr>
      </p:pic>
      <p:sp>
        <p:nvSpPr>
          <p:cNvPr id="114" name="TextBox 113"/>
          <p:cNvSpPr txBox="1"/>
          <p:nvPr/>
        </p:nvSpPr>
        <p:spPr>
          <a:xfrm>
            <a:off x="2294146" y="3649932"/>
            <a:ext cx="912818" cy="153888"/>
          </a:xfrm>
          <a:prstGeom prst="rect">
            <a:avLst/>
          </a:prstGeom>
          <a:noFill/>
        </p:spPr>
        <p:txBody>
          <a:bodyPr wrap="square" rtlCol="0">
            <a:spAutoFit/>
          </a:bodyPr>
          <a:lstStyle/>
          <a:p>
            <a:pPr>
              <a:buClr>
                <a:schemeClr val="accent1"/>
              </a:buClr>
              <a:buSzPct val="110000"/>
            </a:pPr>
            <a:r>
              <a:rPr lang="en-GB" sz="400" i="1" dirty="0" smtClean="0"/>
              <a:t>NASA, (accessed July 2923)</a:t>
            </a:r>
            <a:endParaRPr lang="en-GB" sz="400" i="1" dirty="0"/>
          </a:p>
        </p:txBody>
      </p:sp>
      <p:sp>
        <p:nvSpPr>
          <p:cNvPr id="95" name="Rectangle 94"/>
          <p:cNvSpPr/>
          <p:nvPr/>
        </p:nvSpPr>
        <p:spPr>
          <a:xfrm>
            <a:off x="1912482" y="2533945"/>
            <a:ext cx="7127083" cy="2504523"/>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364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451549" y="4497031"/>
            <a:ext cx="7478588" cy="274637"/>
          </a:xfrm>
        </p:spPr>
        <p:txBody>
          <a:bodyPr/>
          <a:lstStyle/>
          <a:p>
            <a:r>
              <a:rPr lang="en-GB" smtClean="0"/>
              <a:t>CLASSIFICATION</a:t>
            </a:r>
            <a:endParaRPr lang="en-GB" dirty="0"/>
          </a:p>
        </p:txBody>
      </p:sp>
      <p:sp>
        <p:nvSpPr>
          <p:cNvPr id="4" name="Slide Number Placeholder 3"/>
          <p:cNvSpPr>
            <a:spLocks noGrp="1"/>
          </p:cNvSpPr>
          <p:nvPr>
            <p:ph type="sldNum" sz="quarter" idx="11"/>
          </p:nvPr>
        </p:nvSpPr>
        <p:spPr>
          <a:xfrm>
            <a:off x="6869610" y="4270678"/>
            <a:ext cx="2057400" cy="211757"/>
          </a:xfrm>
        </p:spPr>
        <p:txBody>
          <a:bodyPr/>
          <a:lstStyle/>
          <a:p>
            <a:fld id="{41D5E06E-8463-49C0-8B6A-3B9E03BCC454}" type="slidenum">
              <a:rPr lang="en-GB" smtClean="0"/>
              <a:t>7</a:t>
            </a:fld>
            <a:endParaRPr lang="en-GB"/>
          </a:p>
        </p:txBody>
      </p:sp>
      <p:graphicFrame>
        <p:nvGraphicFramePr>
          <p:cNvPr id="5" name="Table 4"/>
          <p:cNvGraphicFramePr>
            <a:graphicFrameLocks noGrp="1"/>
          </p:cNvGraphicFramePr>
          <p:nvPr>
            <p:extLst/>
          </p:nvPr>
        </p:nvGraphicFramePr>
        <p:xfrm>
          <a:off x="122760" y="61373"/>
          <a:ext cx="8892480" cy="4969488"/>
        </p:xfrm>
        <a:graphic>
          <a:graphicData uri="http://schemas.openxmlformats.org/drawingml/2006/table">
            <a:tbl>
              <a:tblPr firstRow="1" bandRow="1">
                <a:tableStyleId>{5C22544A-7EE6-4342-B048-85BDC9FD1C3A}</a:tableStyleId>
              </a:tblPr>
              <a:tblGrid>
                <a:gridCol w="1778496">
                  <a:extLst>
                    <a:ext uri="{9D8B030D-6E8A-4147-A177-3AD203B41FA5}">
                      <a16:colId xmlns:a16="http://schemas.microsoft.com/office/drawing/2014/main" val="2769199118"/>
                    </a:ext>
                  </a:extLst>
                </a:gridCol>
                <a:gridCol w="1778496">
                  <a:extLst>
                    <a:ext uri="{9D8B030D-6E8A-4147-A177-3AD203B41FA5}">
                      <a16:colId xmlns:a16="http://schemas.microsoft.com/office/drawing/2014/main" val="3731440869"/>
                    </a:ext>
                  </a:extLst>
                </a:gridCol>
                <a:gridCol w="1778496">
                  <a:extLst>
                    <a:ext uri="{9D8B030D-6E8A-4147-A177-3AD203B41FA5}">
                      <a16:colId xmlns:a16="http://schemas.microsoft.com/office/drawing/2014/main" val="3049599668"/>
                    </a:ext>
                  </a:extLst>
                </a:gridCol>
                <a:gridCol w="1778496">
                  <a:extLst>
                    <a:ext uri="{9D8B030D-6E8A-4147-A177-3AD203B41FA5}">
                      <a16:colId xmlns:a16="http://schemas.microsoft.com/office/drawing/2014/main" val="4141883107"/>
                    </a:ext>
                  </a:extLst>
                </a:gridCol>
                <a:gridCol w="1778496">
                  <a:extLst>
                    <a:ext uri="{9D8B030D-6E8A-4147-A177-3AD203B41FA5}">
                      <a16:colId xmlns:a16="http://schemas.microsoft.com/office/drawing/2014/main" val="1941684449"/>
                    </a:ext>
                  </a:extLst>
                </a:gridCol>
              </a:tblGrid>
              <a:tr h="2484744">
                <a:tc rowSpan="2">
                  <a:txBody>
                    <a:bodyPr/>
                    <a:lstStyle/>
                    <a:p>
                      <a:pPr algn="ctr"/>
                      <a:r>
                        <a:rPr lang="en-GB" sz="1000" b="0" dirty="0" smtClean="0">
                          <a:solidFill>
                            <a:schemeClr val="tx1"/>
                          </a:solidFill>
                        </a:rPr>
                        <a:t>Military</a:t>
                      </a:r>
                      <a:r>
                        <a:rPr lang="en-GB" sz="1000" b="0" baseline="0" dirty="0" smtClean="0">
                          <a:solidFill>
                            <a:schemeClr val="tx1"/>
                          </a:solidFill>
                        </a:rPr>
                        <a:t> Need</a:t>
                      </a:r>
                    </a:p>
                    <a:p>
                      <a:pPr algn="ctr"/>
                      <a:r>
                        <a:rPr lang="en-GB" sz="600" b="0" i="1" baseline="0" dirty="0" smtClean="0">
                          <a:solidFill>
                            <a:schemeClr val="tx1"/>
                          </a:solidFill>
                        </a:rPr>
                        <a:t>Why is space important to decision makers?</a:t>
                      </a:r>
                      <a:endParaRPr lang="en-GB" sz="600" b="0" i="1" dirty="0" smtClean="0">
                        <a:solidFill>
                          <a:schemeClr val="tx1"/>
                        </a:solidFill>
                      </a:endParaRPr>
                    </a:p>
                    <a:p>
                      <a:pPr algn="ctr"/>
                      <a:endParaRPr lang="en-GB" sz="600" b="0" i="1" dirty="0">
                        <a:solidFill>
                          <a:schemeClr val="tx1"/>
                        </a:solidFill>
                      </a:endParaRPr>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algn="ctr"/>
                      <a:r>
                        <a:rPr lang="en-GB" sz="1000" b="0" dirty="0" smtClean="0">
                          <a:solidFill>
                            <a:schemeClr val="tx1"/>
                          </a:solidFill>
                        </a:rPr>
                        <a:t>Space</a:t>
                      </a:r>
                      <a:r>
                        <a:rPr lang="en-GB" sz="1000" b="0" baseline="0" dirty="0" smtClean="0">
                          <a:solidFill>
                            <a:schemeClr val="tx1"/>
                          </a:solidFill>
                        </a:rPr>
                        <a:t> Domain Awareness (SDA)</a:t>
                      </a:r>
                    </a:p>
                  </a:txBody>
                  <a:tcPr>
                    <a:lnL w="28575" cap="flat" cmpd="sng" algn="ctr">
                      <a:solidFill>
                        <a:schemeClr val="accent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Space Control</a:t>
                      </a:r>
                    </a:p>
                    <a:p>
                      <a:pPr algn="ctr"/>
                      <a:r>
                        <a:rPr lang="en-GB" sz="1000" dirty="0" smtClean="0"/>
                        <a:t>s</a:t>
                      </a:r>
                      <a:endParaRPr lang="en-GB" sz="600" b="0" i="1" kern="1200" baseline="0" dirty="0">
                        <a:solidFill>
                          <a:schemeClr val="tx1"/>
                        </a:solidFill>
                        <a:latin typeface="+mn-lt"/>
                        <a:ea typeface="+mn-ea"/>
                        <a:cs typeface="+mn-cs"/>
                      </a:endParaRPr>
                    </a:p>
                  </a:txBody>
                  <a:tcPr>
                    <a:lnL w="9525"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Space support to Operations</a:t>
                      </a:r>
                    </a:p>
                    <a:p>
                      <a:pPr algn="ctr"/>
                      <a:r>
                        <a:rPr lang="en-GB" sz="600" b="0" i="1" kern="1200" baseline="0" dirty="0" smtClean="0">
                          <a:solidFill>
                            <a:schemeClr val="tx1"/>
                          </a:solidFill>
                          <a:latin typeface="+mn-lt"/>
                          <a:ea typeface="+mn-ea"/>
                          <a:cs typeface="+mn-cs"/>
                        </a:rPr>
                        <a:t>.</a:t>
                      </a:r>
                      <a:endParaRPr lang="en-GB" sz="600" b="0" i="1" kern="1200" baseline="0" dirty="0">
                        <a:solidFill>
                          <a:schemeClr val="tx1"/>
                        </a:solidFill>
                        <a:latin typeface="+mn-lt"/>
                        <a:ea typeface="+mn-ea"/>
                        <a:cs typeface="+mn-cs"/>
                      </a:endParaRPr>
                    </a:p>
                  </a:txBody>
                  <a:tcPr>
                    <a:lnL w="38100" cap="flat" cmpd="sng" algn="ctr">
                      <a:solidFill>
                        <a:schemeClr val="accent6"/>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b="0" dirty="0" smtClean="0">
                        <a:solidFill>
                          <a:schemeClr val="tx1"/>
                        </a:solidFill>
                      </a:endParaRPr>
                    </a:p>
                  </a:txBody>
                  <a:tcPr>
                    <a:lnL w="9525"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81421404"/>
                  </a:ext>
                </a:extLst>
              </a:tr>
              <a:tr h="2484744">
                <a:tc vMerge="1">
                  <a:txBody>
                    <a:bodyPr/>
                    <a:lstStyle/>
                    <a:p>
                      <a:endParaRPr lang="en-GB"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Hazards</a:t>
                      </a:r>
                    </a:p>
                    <a:p>
                      <a:pPr algn="ctr"/>
                      <a:r>
                        <a:rPr lang="en-GB" sz="1000" b="0" i="1" kern="1200" baseline="0" dirty="0" smtClean="0">
                          <a:solidFill>
                            <a:schemeClr val="tx1"/>
                          </a:solidFill>
                          <a:latin typeface="+mn-lt"/>
                          <a:ea typeface="+mn-ea"/>
                          <a:cs typeface="+mn-cs"/>
                        </a:rPr>
                        <a:t>Space Weather</a:t>
                      </a:r>
                    </a:p>
                    <a:p>
                      <a:endParaRPr lang="en-GB" sz="1000" b="0" kern="1200" baseline="0" dirty="0" smtClean="0">
                        <a:solidFill>
                          <a:schemeClr val="tx1"/>
                        </a:solidFill>
                        <a:latin typeface="+mn-lt"/>
                        <a:ea typeface="+mn-ea"/>
                        <a:cs typeface="+mn-cs"/>
                      </a:endParaRPr>
                    </a:p>
                    <a:p>
                      <a:endParaRPr lang="en-GB" sz="1000" b="0" kern="1200" baseline="0" dirty="0" smtClean="0">
                        <a:solidFill>
                          <a:schemeClr val="tx1"/>
                        </a:solidFill>
                        <a:latin typeface="+mn-lt"/>
                        <a:ea typeface="+mn-ea"/>
                        <a:cs typeface="+mn-cs"/>
                      </a:endParaRPr>
                    </a:p>
                    <a:p>
                      <a:endParaRPr lang="en-GB" sz="1000" b="0" kern="1200" baseline="0" dirty="0" smtClean="0">
                        <a:solidFill>
                          <a:schemeClr val="tx1"/>
                        </a:solidFill>
                        <a:latin typeface="+mn-lt"/>
                        <a:ea typeface="+mn-ea"/>
                        <a:cs typeface="+mn-cs"/>
                      </a:endParaRPr>
                    </a:p>
                    <a:p>
                      <a:endParaRPr lang="en-GB" sz="1000" b="0" kern="1200" baseline="0" dirty="0">
                        <a:solidFill>
                          <a:schemeClr val="tx1"/>
                        </a:solidFill>
                        <a:latin typeface="+mn-lt"/>
                        <a:ea typeface="+mn-ea"/>
                        <a:cs typeface="+mn-cs"/>
                      </a:endParaRPr>
                    </a:p>
                  </a:txBody>
                  <a:tcPr>
                    <a:lnL w="28575" cap="flat" cmpd="sng" algn="ctr">
                      <a:solidFill>
                        <a:schemeClr val="accent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500" b="0" kern="1200" baseline="0" dirty="0" smtClean="0">
                        <a:solidFill>
                          <a:schemeClr val="tx1"/>
                        </a:solidFill>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100" b="0" kern="1200" baseline="0" dirty="0" smtClean="0">
                          <a:solidFill>
                            <a:schemeClr val="tx1"/>
                          </a:solidFill>
                          <a:latin typeface="+mn-lt"/>
                          <a:ea typeface="+mn-ea"/>
                          <a:cs typeface="+mn-cs"/>
                        </a:rPr>
                        <a:t>The Roles of Space Power for Command and Control</a:t>
                      </a:r>
                    </a:p>
                    <a:p>
                      <a:endParaRPr lang="en-GB" sz="1000" b="0" kern="1200" baseline="0" dirty="0">
                        <a:solidFill>
                          <a:schemeClr val="tx1"/>
                        </a:solidFill>
                        <a:latin typeface="+mn-lt"/>
                        <a:ea typeface="+mn-ea"/>
                        <a:cs typeface="+mn-cs"/>
                      </a:endParaRPr>
                    </a:p>
                  </a:txBody>
                  <a:tcPr anchor="ctr">
                    <a:lnL w="28575" cap="flat" cmpd="sng" algn="ctr">
                      <a:solidFill>
                        <a:schemeClr val="accent3"/>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b="0" kern="1200" baseline="0" dirty="0" smtClean="0">
                          <a:solidFill>
                            <a:schemeClr val="tx1"/>
                          </a:solidFill>
                          <a:latin typeface="+mn-lt"/>
                          <a:ea typeface="+mn-ea"/>
                          <a:cs typeface="+mn-cs"/>
                        </a:rPr>
                        <a:t>Threats</a:t>
                      </a:r>
                    </a:p>
                  </a:txBody>
                  <a:tcPr>
                    <a:lnL w="9525" cap="flat" cmpd="sng" algn="ctr">
                      <a:solidFill>
                        <a:schemeClr val="tx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dirty="0" smtClean="0">
                        <a:solidFill>
                          <a:schemeClr val="tx1"/>
                        </a:solidFill>
                      </a:endParaRPr>
                    </a:p>
                    <a:p>
                      <a:endParaRPr lang="en-GB" dirty="0" smtClean="0">
                        <a:solidFill>
                          <a:schemeClr val="tx1"/>
                        </a:solidFill>
                      </a:endParaRPr>
                    </a:p>
                    <a:p>
                      <a:endParaRPr lang="en-GB" dirty="0" smtClean="0">
                        <a:solidFill>
                          <a:schemeClr val="tx1"/>
                        </a:solidFill>
                      </a:endParaRPr>
                    </a:p>
                  </a:txBody>
                  <a:tcPr>
                    <a:lnL w="28575"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59963341"/>
                  </a:ext>
                </a:extLst>
              </a:tr>
            </a:tbl>
          </a:graphicData>
        </a:graphic>
      </p:graphicFrame>
      <p:sp>
        <p:nvSpPr>
          <p:cNvPr id="72" name="Rounded Rectangle 71"/>
          <p:cNvSpPr/>
          <p:nvPr/>
        </p:nvSpPr>
        <p:spPr>
          <a:xfrm>
            <a:off x="5677138" y="649836"/>
            <a:ext cx="1368152" cy="37647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Intelligence Surveillance Reconnaissance (ISR)</a:t>
            </a:r>
          </a:p>
        </p:txBody>
      </p:sp>
      <p:pic>
        <p:nvPicPr>
          <p:cNvPr id="73" name="Picture 72"/>
          <p:cNvPicPr>
            <a:picLocks noChangeAspect="1"/>
          </p:cNvPicPr>
          <p:nvPr/>
        </p:nvPicPr>
        <p:blipFill>
          <a:blip r:embed="rId3"/>
          <a:stretch>
            <a:fillRect/>
          </a:stretch>
        </p:blipFill>
        <p:spPr>
          <a:xfrm>
            <a:off x="5512353" y="1454393"/>
            <a:ext cx="1670890" cy="694193"/>
          </a:xfrm>
          <a:prstGeom prst="rect">
            <a:avLst/>
          </a:prstGeom>
          <a:ln>
            <a:solidFill>
              <a:schemeClr val="tx1"/>
            </a:solidFill>
          </a:ln>
        </p:spPr>
      </p:pic>
      <p:pic>
        <p:nvPicPr>
          <p:cNvPr id="78" name="Picture 77"/>
          <p:cNvPicPr>
            <a:picLocks noChangeAspect="1"/>
          </p:cNvPicPr>
          <p:nvPr/>
        </p:nvPicPr>
        <p:blipFill>
          <a:blip r:embed="rId4"/>
          <a:stretch>
            <a:fillRect/>
          </a:stretch>
        </p:blipFill>
        <p:spPr>
          <a:xfrm>
            <a:off x="5519736" y="1084363"/>
            <a:ext cx="1628393" cy="339362"/>
          </a:xfrm>
          <a:prstGeom prst="rect">
            <a:avLst/>
          </a:prstGeom>
          <a:ln>
            <a:solidFill>
              <a:schemeClr val="tx1"/>
            </a:solidFill>
          </a:ln>
        </p:spPr>
      </p:pic>
      <p:sp>
        <p:nvSpPr>
          <p:cNvPr id="79" name="Rectangle 78"/>
          <p:cNvSpPr/>
          <p:nvPr/>
        </p:nvSpPr>
        <p:spPr>
          <a:xfrm>
            <a:off x="5483798" y="618652"/>
            <a:ext cx="1728000" cy="19087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1912482" y="2556854"/>
            <a:ext cx="1751077" cy="24717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ounded Rectangle 80"/>
          <p:cNvSpPr/>
          <p:nvPr/>
        </p:nvSpPr>
        <p:spPr>
          <a:xfrm>
            <a:off x="7407487" y="138492"/>
            <a:ext cx="1368152" cy="46638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Position, Navigation, Timing (PNT)</a:t>
            </a:r>
          </a:p>
          <a:p>
            <a:pPr algn="ctr"/>
            <a:r>
              <a:rPr lang="en-GB" sz="700" dirty="0" smtClean="0">
                <a:solidFill>
                  <a:schemeClr val="tx1"/>
                </a:solidFill>
              </a:rPr>
              <a:t>GNSS</a:t>
            </a:r>
          </a:p>
        </p:txBody>
      </p:sp>
      <p:sp>
        <p:nvSpPr>
          <p:cNvPr id="82" name="Rounded Rectangle 81"/>
          <p:cNvSpPr/>
          <p:nvPr/>
        </p:nvSpPr>
        <p:spPr>
          <a:xfrm>
            <a:off x="7417275" y="2633882"/>
            <a:ext cx="1368152" cy="51344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Satellite Communications (SATCOM)</a:t>
            </a:r>
          </a:p>
          <a:p>
            <a:pPr algn="ctr"/>
            <a:r>
              <a:rPr lang="en-GB" sz="400" dirty="0" smtClean="0">
                <a:solidFill>
                  <a:schemeClr val="tx1"/>
                </a:solidFill>
              </a:rPr>
              <a:t> </a:t>
            </a:r>
            <a:endParaRPr lang="en-GB" sz="400" dirty="0">
              <a:solidFill>
                <a:schemeClr val="tx1"/>
              </a:solidFill>
            </a:endParaRPr>
          </a:p>
        </p:txBody>
      </p:sp>
      <p:sp>
        <p:nvSpPr>
          <p:cNvPr id="83" name="Rounded Rectangle 82"/>
          <p:cNvSpPr/>
          <p:nvPr/>
        </p:nvSpPr>
        <p:spPr>
          <a:xfrm>
            <a:off x="7407487" y="1677601"/>
            <a:ext cx="1368152" cy="4600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Missile Warning</a:t>
            </a:r>
          </a:p>
        </p:txBody>
      </p:sp>
      <p:pic>
        <p:nvPicPr>
          <p:cNvPr id="186" name="Picture 185"/>
          <p:cNvPicPr>
            <a:picLocks noChangeAspect="1"/>
          </p:cNvPicPr>
          <p:nvPr/>
        </p:nvPicPr>
        <p:blipFill>
          <a:blip r:embed="rId5"/>
          <a:stretch>
            <a:fillRect/>
          </a:stretch>
        </p:blipFill>
        <p:spPr>
          <a:xfrm>
            <a:off x="7780504" y="729867"/>
            <a:ext cx="809952" cy="619236"/>
          </a:xfrm>
          <a:prstGeom prst="rect">
            <a:avLst/>
          </a:prstGeom>
          <a:ln>
            <a:solidFill>
              <a:schemeClr val="tx1"/>
            </a:solidFill>
          </a:ln>
        </p:spPr>
      </p:pic>
      <p:sp>
        <p:nvSpPr>
          <p:cNvPr id="188" name="Rectangle 187"/>
          <p:cNvSpPr/>
          <p:nvPr/>
        </p:nvSpPr>
        <p:spPr>
          <a:xfrm>
            <a:off x="7264552" y="107442"/>
            <a:ext cx="1711183" cy="14688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p:cNvSpPr/>
          <p:nvPr/>
        </p:nvSpPr>
        <p:spPr>
          <a:xfrm>
            <a:off x="3693127" y="2552772"/>
            <a:ext cx="1762360" cy="2475784"/>
          </a:xfrm>
          <a:prstGeom prst="rect">
            <a:avLst/>
          </a:pr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Down Arrow 190"/>
          <p:cNvSpPr/>
          <p:nvPr/>
        </p:nvSpPr>
        <p:spPr>
          <a:xfrm>
            <a:off x="4525189" y="2541968"/>
            <a:ext cx="85401" cy="1405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Down Arrow 191"/>
          <p:cNvSpPr/>
          <p:nvPr/>
        </p:nvSpPr>
        <p:spPr>
          <a:xfrm rot="19106406">
            <a:off x="3741719" y="2576640"/>
            <a:ext cx="71659" cy="1157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Down Arrow 192"/>
          <p:cNvSpPr/>
          <p:nvPr/>
        </p:nvSpPr>
        <p:spPr>
          <a:xfrm rot="2672484">
            <a:off x="5291335" y="2581360"/>
            <a:ext cx="78847" cy="1253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0" name="Curved Connector 209"/>
          <p:cNvCxnSpPr>
            <a:stCxn id="82" idx="1"/>
            <a:endCxn id="72" idx="3"/>
          </p:cNvCxnSpPr>
          <p:nvPr/>
        </p:nvCxnSpPr>
        <p:spPr>
          <a:xfrm rot="10800000">
            <a:off x="7045291" y="838077"/>
            <a:ext cx="371985" cy="2052527"/>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14" name="Curved Connector 213"/>
          <p:cNvCxnSpPr>
            <a:stCxn id="81" idx="3"/>
            <a:endCxn id="83" idx="3"/>
          </p:cNvCxnSpPr>
          <p:nvPr/>
        </p:nvCxnSpPr>
        <p:spPr>
          <a:xfrm>
            <a:off x="8775639" y="371687"/>
            <a:ext cx="12700" cy="1535931"/>
          </a:xfrm>
          <a:prstGeom prst="curvedConnector3">
            <a:avLst>
              <a:gd name="adj1" fmla="val 180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216525" y="4960542"/>
            <a:ext cx="1013419" cy="253916"/>
          </a:xfrm>
          <a:prstGeom prst="rect">
            <a:avLst/>
          </a:prstGeom>
          <a:noFill/>
        </p:spPr>
        <p:txBody>
          <a:bodyPr wrap="none" rtlCol="0">
            <a:spAutoFit/>
          </a:bodyPr>
          <a:lstStyle/>
          <a:p>
            <a:pPr>
              <a:buClr>
                <a:schemeClr val="accent1"/>
              </a:buClr>
              <a:buSzPct val="110000"/>
            </a:pPr>
            <a:r>
              <a:rPr lang="en-GB" sz="1050" dirty="0" smtClean="0"/>
              <a:t>UK OFFICIAL</a:t>
            </a:r>
          </a:p>
        </p:txBody>
      </p:sp>
      <p:sp>
        <p:nvSpPr>
          <p:cNvPr id="109" name="Rectangle 108"/>
          <p:cNvSpPr/>
          <p:nvPr/>
        </p:nvSpPr>
        <p:spPr>
          <a:xfrm>
            <a:off x="7264552" y="1607965"/>
            <a:ext cx="1711183" cy="90488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rot="4539226">
            <a:off x="6918491" y="840643"/>
            <a:ext cx="476412" cy="153888"/>
          </a:xfrm>
          <a:prstGeom prst="rect">
            <a:avLst/>
          </a:prstGeom>
          <a:noFill/>
        </p:spPr>
        <p:txBody>
          <a:bodyPr wrap="none" rtlCol="0">
            <a:spAutoFit/>
          </a:bodyPr>
          <a:lstStyle/>
          <a:p>
            <a:pPr>
              <a:buClr>
                <a:schemeClr val="accent1"/>
              </a:buClr>
              <a:buSzPct val="110000"/>
            </a:pPr>
            <a:r>
              <a:rPr lang="en-GB" sz="400" dirty="0" smtClean="0"/>
              <a:t>Reliance link</a:t>
            </a:r>
          </a:p>
        </p:txBody>
      </p:sp>
      <p:sp>
        <p:nvSpPr>
          <p:cNvPr id="98" name="TextBox 97"/>
          <p:cNvSpPr txBox="1"/>
          <p:nvPr/>
        </p:nvSpPr>
        <p:spPr>
          <a:xfrm rot="3879131">
            <a:off x="8661886" y="344828"/>
            <a:ext cx="476412" cy="153888"/>
          </a:xfrm>
          <a:prstGeom prst="rect">
            <a:avLst/>
          </a:prstGeom>
          <a:noFill/>
        </p:spPr>
        <p:txBody>
          <a:bodyPr wrap="none" rtlCol="0">
            <a:spAutoFit/>
          </a:bodyPr>
          <a:lstStyle/>
          <a:p>
            <a:pPr>
              <a:buClr>
                <a:schemeClr val="accent1"/>
              </a:buClr>
              <a:buSzPct val="110000"/>
            </a:pPr>
            <a:r>
              <a:rPr lang="en-GB" sz="400" dirty="0" smtClean="0"/>
              <a:t>Reliance link</a:t>
            </a:r>
          </a:p>
        </p:txBody>
      </p:sp>
      <p:sp>
        <p:nvSpPr>
          <p:cNvPr id="103" name="Rectangle 102"/>
          <p:cNvSpPr/>
          <p:nvPr/>
        </p:nvSpPr>
        <p:spPr>
          <a:xfrm>
            <a:off x="7285056" y="3711921"/>
            <a:ext cx="426348" cy="205826"/>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Allied</a:t>
            </a:r>
            <a:endParaRPr lang="en-GB" sz="700" dirty="0">
              <a:solidFill>
                <a:schemeClr val="tx1"/>
              </a:solidFill>
            </a:endParaRPr>
          </a:p>
        </p:txBody>
      </p:sp>
      <p:sp>
        <p:nvSpPr>
          <p:cNvPr id="104" name="Rectangle 103"/>
          <p:cNvSpPr/>
          <p:nvPr/>
        </p:nvSpPr>
        <p:spPr>
          <a:xfrm>
            <a:off x="7816297" y="3711921"/>
            <a:ext cx="508446" cy="205826"/>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Sovereign</a:t>
            </a:r>
          </a:p>
          <a:p>
            <a:pPr algn="ctr"/>
            <a:r>
              <a:rPr lang="en-GB" sz="500" dirty="0" smtClean="0">
                <a:solidFill>
                  <a:schemeClr val="tx1"/>
                </a:solidFill>
              </a:rPr>
              <a:t>Skynet </a:t>
            </a:r>
            <a:endParaRPr lang="en-GB" sz="700" dirty="0">
              <a:solidFill>
                <a:schemeClr val="tx1"/>
              </a:solidFill>
            </a:endParaRPr>
          </a:p>
        </p:txBody>
      </p:sp>
      <p:sp>
        <p:nvSpPr>
          <p:cNvPr id="100" name="Rectangle 99"/>
          <p:cNvSpPr/>
          <p:nvPr/>
        </p:nvSpPr>
        <p:spPr>
          <a:xfrm>
            <a:off x="8405244" y="3709307"/>
            <a:ext cx="558256" cy="211311"/>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Commercial</a:t>
            </a:r>
            <a:endParaRPr lang="en-GB" sz="600" dirty="0">
              <a:solidFill>
                <a:schemeClr val="tx1"/>
              </a:solidFill>
            </a:endParaRPr>
          </a:p>
        </p:txBody>
      </p:sp>
      <p:pic>
        <p:nvPicPr>
          <p:cNvPr id="195" name="Picture 194"/>
          <p:cNvPicPr>
            <a:picLocks noChangeAspect="1"/>
          </p:cNvPicPr>
          <p:nvPr/>
        </p:nvPicPr>
        <p:blipFill>
          <a:blip r:embed="rId6">
            <a:extLst/>
          </a:blip>
          <a:stretch>
            <a:fillRect/>
          </a:stretch>
        </p:blipFill>
        <p:spPr>
          <a:xfrm>
            <a:off x="8709413" y="2594074"/>
            <a:ext cx="341070" cy="605400"/>
          </a:xfrm>
          <a:prstGeom prst="rect">
            <a:avLst/>
          </a:prstGeom>
        </p:spPr>
      </p:pic>
      <p:sp>
        <p:nvSpPr>
          <p:cNvPr id="198" name="TextBox 197"/>
          <p:cNvSpPr txBox="1"/>
          <p:nvPr/>
        </p:nvSpPr>
        <p:spPr>
          <a:xfrm>
            <a:off x="3693127" y="2941196"/>
            <a:ext cx="1800787" cy="169277"/>
          </a:xfrm>
          <a:prstGeom prst="rect">
            <a:avLst/>
          </a:prstGeom>
          <a:noFill/>
        </p:spPr>
        <p:txBody>
          <a:bodyPr wrap="square" rtlCol="0">
            <a:spAutoFit/>
          </a:bodyPr>
          <a:lstStyle/>
          <a:p>
            <a:r>
              <a:rPr lang="en-GB" sz="500" i="1" dirty="0" smtClean="0"/>
              <a:t>.</a:t>
            </a:r>
          </a:p>
        </p:txBody>
      </p:sp>
      <p:sp>
        <p:nvSpPr>
          <p:cNvPr id="202" name="Down Arrow 201"/>
          <p:cNvSpPr/>
          <p:nvPr/>
        </p:nvSpPr>
        <p:spPr>
          <a:xfrm rot="5400000">
            <a:off x="5389531" y="3829315"/>
            <a:ext cx="55136" cy="9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Down Arrow 202"/>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p:cNvSpPr/>
          <p:nvPr/>
        </p:nvSpPr>
        <p:spPr>
          <a:xfrm>
            <a:off x="5470173" y="2565109"/>
            <a:ext cx="1736894" cy="245147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0" name="Picture 129"/>
          <p:cNvPicPr>
            <a:picLocks noChangeAspect="1"/>
          </p:cNvPicPr>
          <p:nvPr/>
        </p:nvPicPr>
        <p:blipFill>
          <a:blip r:embed="rId7">
            <a:extLst/>
          </a:blip>
          <a:stretch>
            <a:fillRect/>
          </a:stretch>
        </p:blipFill>
        <p:spPr>
          <a:xfrm>
            <a:off x="735056" y="1547811"/>
            <a:ext cx="1047631" cy="770571"/>
          </a:xfrm>
          <a:prstGeom prst="rect">
            <a:avLst/>
          </a:prstGeom>
          <a:ln>
            <a:solidFill>
              <a:schemeClr val="tx1"/>
            </a:solidFill>
          </a:ln>
        </p:spPr>
      </p:pic>
      <p:sp>
        <p:nvSpPr>
          <p:cNvPr id="131" name="Rectangle 130"/>
          <p:cNvSpPr/>
          <p:nvPr/>
        </p:nvSpPr>
        <p:spPr>
          <a:xfrm>
            <a:off x="380548" y="411510"/>
            <a:ext cx="1242275" cy="26022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UK Defence Strategy/ policy/ reviews</a:t>
            </a:r>
            <a:endParaRPr lang="en-GB" sz="700" dirty="0">
              <a:solidFill>
                <a:schemeClr val="tx1"/>
              </a:solidFill>
            </a:endParaRPr>
          </a:p>
        </p:txBody>
      </p:sp>
      <p:sp>
        <p:nvSpPr>
          <p:cNvPr id="132" name="Down Arrow 131"/>
          <p:cNvSpPr/>
          <p:nvPr/>
        </p:nvSpPr>
        <p:spPr>
          <a:xfrm>
            <a:off x="958790" y="669088"/>
            <a:ext cx="47012" cy="72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p:cNvSpPr/>
          <p:nvPr/>
        </p:nvSpPr>
        <p:spPr>
          <a:xfrm>
            <a:off x="238667" y="754732"/>
            <a:ext cx="1511997" cy="1614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Defence Scenario’s Book</a:t>
            </a:r>
            <a:endParaRPr lang="en-GB" sz="700" dirty="0">
              <a:solidFill>
                <a:schemeClr val="tx1"/>
              </a:solidFill>
            </a:endParaRPr>
          </a:p>
        </p:txBody>
      </p:sp>
      <p:sp>
        <p:nvSpPr>
          <p:cNvPr id="134" name="Down Arrow 133"/>
          <p:cNvSpPr/>
          <p:nvPr/>
        </p:nvSpPr>
        <p:spPr>
          <a:xfrm>
            <a:off x="958789" y="932464"/>
            <a:ext cx="47012" cy="72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p:cNvSpPr/>
          <p:nvPr/>
        </p:nvSpPr>
        <p:spPr>
          <a:xfrm>
            <a:off x="208174" y="986019"/>
            <a:ext cx="739575" cy="2668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Campaign Planning</a:t>
            </a:r>
            <a:endParaRPr lang="en-GB" sz="700" dirty="0">
              <a:solidFill>
                <a:schemeClr val="tx1"/>
              </a:solidFill>
            </a:endParaRPr>
          </a:p>
        </p:txBody>
      </p:sp>
      <p:sp>
        <p:nvSpPr>
          <p:cNvPr id="136" name="Rectangle 135"/>
          <p:cNvSpPr/>
          <p:nvPr/>
        </p:nvSpPr>
        <p:spPr>
          <a:xfrm>
            <a:off x="295291" y="1326626"/>
            <a:ext cx="1374875" cy="1511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Military Requirement</a:t>
            </a:r>
            <a:endParaRPr lang="en-GB" sz="700" dirty="0">
              <a:solidFill>
                <a:schemeClr val="tx1"/>
              </a:solidFill>
            </a:endParaRPr>
          </a:p>
        </p:txBody>
      </p:sp>
      <p:sp>
        <p:nvSpPr>
          <p:cNvPr id="138" name="Rectangle 137"/>
          <p:cNvSpPr/>
          <p:nvPr/>
        </p:nvSpPr>
        <p:spPr>
          <a:xfrm>
            <a:off x="1030688" y="980235"/>
            <a:ext cx="739575" cy="266807"/>
          </a:xfrm>
          <a:prstGeom prst="rect">
            <a:avLst/>
          </a:prstGeom>
          <a:solidFill>
            <a:schemeClr val="accent1">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Adversary response</a:t>
            </a:r>
            <a:endParaRPr lang="en-GB" sz="700" dirty="0">
              <a:solidFill>
                <a:schemeClr val="tx1"/>
              </a:solidFill>
            </a:endParaRPr>
          </a:p>
        </p:txBody>
      </p:sp>
      <p:sp>
        <p:nvSpPr>
          <p:cNvPr id="139" name="Left-Right Arrow 138"/>
          <p:cNvSpPr/>
          <p:nvPr/>
        </p:nvSpPr>
        <p:spPr>
          <a:xfrm>
            <a:off x="935911" y="1081572"/>
            <a:ext cx="106202" cy="460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Down Arrow 139"/>
          <p:cNvSpPr/>
          <p:nvPr/>
        </p:nvSpPr>
        <p:spPr>
          <a:xfrm rot="19268676">
            <a:off x="606022" y="1269398"/>
            <a:ext cx="59089" cy="59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Down Arrow 140"/>
          <p:cNvSpPr/>
          <p:nvPr/>
        </p:nvSpPr>
        <p:spPr>
          <a:xfrm rot="2762020">
            <a:off x="1371713" y="1257633"/>
            <a:ext cx="46058" cy="604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ounded Rectangle 141"/>
          <p:cNvSpPr/>
          <p:nvPr/>
        </p:nvSpPr>
        <p:spPr>
          <a:xfrm>
            <a:off x="284456" y="3060670"/>
            <a:ext cx="722831" cy="22524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Threat analysis </a:t>
            </a:r>
          </a:p>
        </p:txBody>
      </p:sp>
      <p:sp>
        <p:nvSpPr>
          <p:cNvPr id="143" name="Rounded Rectangle 142"/>
          <p:cNvSpPr/>
          <p:nvPr/>
        </p:nvSpPr>
        <p:spPr>
          <a:xfrm>
            <a:off x="245467" y="3399843"/>
            <a:ext cx="800859" cy="362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Operational vignettes</a:t>
            </a:r>
          </a:p>
        </p:txBody>
      </p:sp>
      <p:sp>
        <p:nvSpPr>
          <p:cNvPr id="144" name="Rounded Rectangle 143"/>
          <p:cNvSpPr/>
          <p:nvPr/>
        </p:nvSpPr>
        <p:spPr>
          <a:xfrm>
            <a:off x="594536" y="4633073"/>
            <a:ext cx="888537" cy="362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Decision Making</a:t>
            </a:r>
          </a:p>
        </p:txBody>
      </p:sp>
      <p:sp>
        <p:nvSpPr>
          <p:cNvPr id="146" name="Rounded Rectangle 145"/>
          <p:cNvSpPr/>
          <p:nvPr/>
        </p:nvSpPr>
        <p:spPr>
          <a:xfrm>
            <a:off x="762557" y="4118023"/>
            <a:ext cx="552495" cy="3061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Defence benefits</a:t>
            </a:r>
          </a:p>
        </p:txBody>
      </p:sp>
      <p:sp>
        <p:nvSpPr>
          <p:cNvPr id="148" name="Rounded Rectangle 147"/>
          <p:cNvSpPr/>
          <p:nvPr/>
        </p:nvSpPr>
        <p:spPr>
          <a:xfrm>
            <a:off x="1165653" y="3278061"/>
            <a:ext cx="628566" cy="1359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700" dirty="0">
              <a:solidFill>
                <a:schemeClr val="tx1"/>
              </a:solidFill>
            </a:endParaRPr>
          </a:p>
        </p:txBody>
      </p:sp>
      <p:sp>
        <p:nvSpPr>
          <p:cNvPr id="150" name="Rounded Rectangle 149"/>
          <p:cNvSpPr/>
          <p:nvPr/>
        </p:nvSpPr>
        <p:spPr>
          <a:xfrm>
            <a:off x="201657" y="2683000"/>
            <a:ext cx="888537" cy="2430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Requirement set</a:t>
            </a:r>
          </a:p>
        </p:txBody>
      </p:sp>
      <p:cxnSp>
        <p:nvCxnSpPr>
          <p:cNvPr id="154" name="Elbow Connector 153"/>
          <p:cNvCxnSpPr>
            <a:stCxn id="130" idx="2"/>
            <a:endCxn id="150" idx="0"/>
          </p:cNvCxnSpPr>
          <p:nvPr/>
        </p:nvCxnSpPr>
        <p:spPr>
          <a:xfrm rot="5400000">
            <a:off x="770090" y="2194218"/>
            <a:ext cx="364618" cy="61294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50" idx="2"/>
            <a:endCxn id="142" idx="0"/>
          </p:cNvCxnSpPr>
          <p:nvPr/>
        </p:nvCxnSpPr>
        <p:spPr>
          <a:xfrm flipH="1">
            <a:off x="645872" y="2926030"/>
            <a:ext cx="54" cy="13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42" idx="2"/>
            <a:endCxn id="143" idx="0"/>
          </p:cNvCxnSpPr>
          <p:nvPr/>
        </p:nvCxnSpPr>
        <p:spPr>
          <a:xfrm>
            <a:off x="645872" y="3285917"/>
            <a:ext cx="25" cy="113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Left Arrow 156"/>
          <p:cNvSpPr/>
          <p:nvPr/>
        </p:nvSpPr>
        <p:spPr>
          <a:xfrm>
            <a:off x="696899" y="3323009"/>
            <a:ext cx="386222" cy="46058"/>
          </a:xfrm>
          <a:prstGeom prst="lef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8" name="Left Arrow 157"/>
          <p:cNvSpPr/>
          <p:nvPr/>
        </p:nvSpPr>
        <p:spPr>
          <a:xfrm rot="5400000">
            <a:off x="1436111" y="3758427"/>
            <a:ext cx="108631" cy="46646"/>
          </a:xfrm>
          <a:prstGeom prst="lef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9" name="Rounded Rectangle 158"/>
          <p:cNvSpPr/>
          <p:nvPr/>
        </p:nvSpPr>
        <p:spPr>
          <a:xfrm>
            <a:off x="1331640" y="4118965"/>
            <a:ext cx="536172" cy="31236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Defence Shortfalls</a:t>
            </a:r>
          </a:p>
        </p:txBody>
      </p:sp>
      <p:sp>
        <p:nvSpPr>
          <p:cNvPr id="160" name="TextBox 159"/>
          <p:cNvSpPr txBox="1"/>
          <p:nvPr/>
        </p:nvSpPr>
        <p:spPr>
          <a:xfrm>
            <a:off x="1154572" y="2598271"/>
            <a:ext cx="814491" cy="371491"/>
          </a:xfrm>
          <a:prstGeom prst="rect">
            <a:avLst/>
          </a:prstGeom>
          <a:noFill/>
        </p:spPr>
        <p:txBody>
          <a:bodyPr wrap="square" rtlCol="0">
            <a:spAutoFit/>
          </a:bodyPr>
          <a:lstStyle/>
          <a:p>
            <a:pPr>
              <a:buClr>
                <a:schemeClr val="accent1"/>
              </a:buClr>
              <a:buSzPct val="110000"/>
            </a:pPr>
            <a:r>
              <a:rPr lang="en-GB" sz="900" b="1" i="1" dirty="0"/>
              <a:t>The OA Approach</a:t>
            </a:r>
          </a:p>
        </p:txBody>
      </p:sp>
      <p:sp>
        <p:nvSpPr>
          <p:cNvPr id="163" name="TextBox 162"/>
          <p:cNvSpPr txBox="1"/>
          <p:nvPr/>
        </p:nvSpPr>
        <p:spPr>
          <a:xfrm>
            <a:off x="1430659" y="4704412"/>
            <a:ext cx="670930" cy="278618"/>
          </a:xfrm>
          <a:prstGeom prst="rect">
            <a:avLst/>
          </a:prstGeom>
          <a:noFill/>
        </p:spPr>
        <p:txBody>
          <a:bodyPr wrap="square" rtlCol="0">
            <a:spAutoFit/>
          </a:bodyPr>
          <a:lstStyle/>
          <a:p>
            <a:pPr>
              <a:buClr>
                <a:schemeClr val="accent1"/>
              </a:buClr>
              <a:buSzPct val="110000"/>
            </a:pPr>
            <a:r>
              <a:rPr lang="en-GB" sz="600" i="1" dirty="0"/>
              <a:t>The ‘so what’?</a:t>
            </a:r>
            <a:endParaRPr lang="en-GB" sz="500" i="1" dirty="0"/>
          </a:p>
        </p:txBody>
      </p:sp>
      <p:sp>
        <p:nvSpPr>
          <p:cNvPr id="167" name="TextBox 166"/>
          <p:cNvSpPr txBox="1"/>
          <p:nvPr/>
        </p:nvSpPr>
        <p:spPr>
          <a:xfrm>
            <a:off x="1162826" y="3235833"/>
            <a:ext cx="710617" cy="215444"/>
          </a:xfrm>
          <a:prstGeom prst="rect">
            <a:avLst/>
          </a:prstGeom>
          <a:noFill/>
        </p:spPr>
        <p:txBody>
          <a:bodyPr wrap="square" rtlCol="0">
            <a:spAutoFit/>
          </a:bodyPr>
          <a:lstStyle/>
          <a:p>
            <a:pPr>
              <a:buClr>
                <a:schemeClr val="accent1"/>
              </a:buClr>
              <a:buSzPct val="110000"/>
            </a:pPr>
            <a:r>
              <a:rPr lang="en-GB" sz="800" dirty="0"/>
              <a:t>Simulation</a:t>
            </a:r>
          </a:p>
        </p:txBody>
      </p:sp>
      <p:sp>
        <p:nvSpPr>
          <p:cNvPr id="169" name="Rounded Rectangle 168"/>
          <p:cNvSpPr/>
          <p:nvPr/>
        </p:nvSpPr>
        <p:spPr>
          <a:xfrm>
            <a:off x="160594" y="4117551"/>
            <a:ext cx="593412" cy="3061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Campaign Analysis</a:t>
            </a:r>
          </a:p>
        </p:txBody>
      </p:sp>
      <p:cxnSp>
        <p:nvCxnSpPr>
          <p:cNvPr id="171" name="Straight Connector 170"/>
          <p:cNvCxnSpPr>
            <a:stCxn id="143" idx="2"/>
          </p:cNvCxnSpPr>
          <p:nvPr/>
        </p:nvCxnSpPr>
        <p:spPr>
          <a:xfrm flipH="1">
            <a:off x="645635" y="3761988"/>
            <a:ext cx="262" cy="154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Elbow Connector 171"/>
          <p:cNvCxnSpPr>
            <a:endCxn id="169" idx="0"/>
          </p:cNvCxnSpPr>
          <p:nvPr/>
        </p:nvCxnSpPr>
        <p:spPr>
          <a:xfrm rot="5400000">
            <a:off x="450865" y="3922780"/>
            <a:ext cx="201206" cy="18833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endCxn id="146" idx="0"/>
          </p:cNvCxnSpPr>
          <p:nvPr/>
        </p:nvCxnSpPr>
        <p:spPr>
          <a:xfrm>
            <a:off x="645635" y="3916346"/>
            <a:ext cx="393170" cy="20167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Elbow Connector 173"/>
          <p:cNvCxnSpPr>
            <a:endCxn id="159" idx="0"/>
          </p:cNvCxnSpPr>
          <p:nvPr/>
        </p:nvCxnSpPr>
        <p:spPr>
          <a:xfrm>
            <a:off x="624407" y="3916346"/>
            <a:ext cx="975319" cy="20261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5" name="Rounded Rectangle 174"/>
          <p:cNvSpPr/>
          <p:nvPr/>
        </p:nvSpPr>
        <p:spPr>
          <a:xfrm>
            <a:off x="1235743" y="3791167"/>
            <a:ext cx="524511" cy="2115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tx1"/>
                </a:solidFill>
              </a:rPr>
              <a:t>Metrics</a:t>
            </a:r>
          </a:p>
        </p:txBody>
      </p:sp>
      <p:cxnSp>
        <p:nvCxnSpPr>
          <p:cNvPr id="176" name="Elbow Connector 175"/>
          <p:cNvCxnSpPr>
            <a:stCxn id="169" idx="2"/>
          </p:cNvCxnSpPr>
          <p:nvPr/>
        </p:nvCxnSpPr>
        <p:spPr>
          <a:xfrm rot="16200000" flipH="1">
            <a:off x="630792" y="4250186"/>
            <a:ext cx="107146" cy="45413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59" idx="2"/>
          </p:cNvCxnSpPr>
          <p:nvPr/>
        </p:nvCxnSpPr>
        <p:spPr>
          <a:xfrm rot="5400000">
            <a:off x="1192704" y="4123802"/>
            <a:ext cx="99497" cy="71454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46" idx="2"/>
            <a:endCxn id="144" idx="0"/>
          </p:cNvCxnSpPr>
          <p:nvPr/>
        </p:nvCxnSpPr>
        <p:spPr>
          <a:xfrm>
            <a:off x="1038805" y="4424150"/>
            <a:ext cx="0" cy="208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107504" y="3891484"/>
            <a:ext cx="428991" cy="247661"/>
          </a:xfrm>
          <a:prstGeom prst="rect">
            <a:avLst/>
          </a:prstGeom>
          <a:noFill/>
        </p:spPr>
        <p:txBody>
          <a:bodyPr wrap="square" rtlCol="0">
            <a:spAutoFit/>
          </a:bodyPr>
          <a:lstStyle/>
          <a:p>
            <a:pPr>
              <a:buClr>
                <a:schemeClr val="accent1"/>
              </a:buClr>
              <a:buSzPct val="110000"/>
            </a:pPr>
            <a:r>
              <a:rPr lang="en-GB" sz="500" i="1" dirty="0"/>
              <a:t>e.g. Lance</a:t>
            </a:r>
            <a:endParaRPr lang="en-GB" sz="400" i="1" dirty="0"/>
          </a:p>
        </p:txBody>
      </p:sp>
      <p:sp>
        <p:nvSpPr>
          <p:cNvPr id="194" name="Rectangle 193"/>
          <p:cNvSpPr/>
          <p:nvPr/>
        </p:nvSpPr>
        <p:spPr>
          <a:xfrm>
            <a:off x="4125435" y="632342"/>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800" dirty="0" smtClean="0">
                <a:solidFill>
                  <a:schemeClr val="tx1"/>
                </a:solidFill>
              </a:rPr>
              <a:t>Segments</a:t>
            </a:r>
            <a:endParaRPr lang="en-GB" sz="900" dirty="0">
              <a:solidFill>
                <a:schemeClr val="tx1"/>
              </a:solidFill>
            </a:endParaRPr>
          </a:p>
        </p:txBody>
      </p:sp>
      <p:sp>
        <p:nvSpPr>
          <p:cNvPr id="196" name="Rectangle 195"/>
          <p:cNvSpPr/>
          <p:nvPr/>
        </p:nvSpPr>
        <p:spPr>
          <a:xfrm>
            <a:off x="4124147" y="876497"/>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Ground</a:t>
            </a:r>
            <a:endParaRPr lang="en-GB" sz="900" dirty="0">
              <a:solidFill>
                <a:schemeClr val="tx1"/>
              </a:solidFill>
            </a:endParaRPr>
          </a:p>
        </p:txBody>
      </p:sp>
      <p:sp>
        <p:nvSpPr>
          <p:cNvPr id="197" name="Rectangle 196"/>
          <p:cNvSpPr/>
          <p:nvPr/>
        </p:nvSpPr>
        <p:spPr>
          <a:xfrm>
            <a:off x="4125435" y="1050048"/>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User</a:t>
            </a:r>
            <a:r>
              <a:rPr lang="en-GB" sz="900" dirty="0" smtClean="0">
                <a:solidFill>
                  <a:schemeClr val="tx1"/>
                </a:solidFill>
              </a:rPr>
              <a:t> </a:t>
            </a:r>
            <a:endParaRPr lang="en-GB" sz="900" dirty="0">
              <a:solidFill>
                <a:schemeClr val="tx1"/>
              </a:solidFill>
            </a:endParaRPr>
          </a:p>
        </p:txBody>
      </p:sp>
      <p:sp>
        <p:nvSpPr>
          <p:cNvPr id="199" name="Rectangle 198"/>
          <p:cNvSpPr/>
          <p:nvPr/>
        </p:nvSpPr>
        <p:spPr>
          <a:xfrm>
            <a:off x="4125435" y="1219045"/>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Link</a:t>
            </a:r>
            <a:endParaRPr lang="en-GB" sz="900" dirty="0">
              <a:solidFill>
                <a:schemeClr val="tx1"/>
              </a:solidFill>
            </a:endParaRPr>
          </a:p>
        </p:txBody>
      </p:sp>
      <p:sp>
        <p:nvSpPr>
          <p:cNvPr id="200" name="Rectangle 199"/>
          <p:cNvSpPr/>
          <p:nvPr/>
        </p:nvSpPr>
        <p:spPr>
          <a:xfrm>
            <a:off x="4124147" y="1383789"/>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Space</a:t>
            </a:r>
            <a:endParaRPr lang="en-GB" sz="700" dirty="0">
              <a:solidFill>
                <a:schemeClr val="tx1"/>
              </a:solidFill>
            </a:endParaRPr>
          </a:p>
        </p:txBody>
      </p:sp>
      <p:cxnSp>
        <p:nvCxnSpPr>
          <p:cNvPr id="201" name="Straight Arrow Connector 200"/>
          <p:cNvCxnSpPr>
            <a:stCxn id="194" idx="2"/>
            <a:endCxn id="196" idx="0"/>
          </p:cNvCxnSpPr>
          <p:nvPr/>
        </p:nvCxnSpPr>
        <p:spPr>
          <a:xfrm flipH="1">
            <a:off x="4529741" y="768568"/>
            <a:ext cx="1288" cy="107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3708784" y="1645200"/>
            <a:ext cx="185590" cy="451217"/>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GB" sz="800" dirty="0" smtClean="0">
                <a:solidFill>
                  <a:schemeClr val="tx1"/>
                </a:solidFill>
              </a:rPr>
              <a:t>Orbits</a:t>
            </a:r>
            <a:endParaRPr lang="en-GB" sz="900" dirty="0">
              <a:solidFill>
                <a:schemeClr val="tx1"/>
              </a:solidFill>
            </a:endParaRPr>
          </a:p>
        </p:txBody>
      </p:sp>
      <p:sp>
        <p:nvSpPr>
          <p:cNvPr id="213" name="Rectangle 212"/>
          <p:cNvSpPr/>
          <p:nvPr/>
        </p:nvSpPr>
        <p:spPr>
          <a:xfrm>
            <a:off x="4111229"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LEO</a:t>
            </a:r>
            <a:endParaRPr lang="en-GB" sz="900" dirty="0">
              <a:solidFill>
                <a:schemeClr val="tx1"/>
              </a:solidFill>
            </a:endParaRPr>
          </a:p>
        </p:txBody>
      </p:sp>
      <p:sp>
        <p:nvSpPr>
          <p:cNvPr id="215" name="Rectangle 214"/>
          <p:cNvSpPr/>
          <p:nvPr/>
        </p:nvSpPr>
        <p:spPr>
          <a:xfrm>
            <a:off x="4366961"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MEO</a:t>
            </a:r>
            <a:endParaRPr lang="en-GB" sz="900" dirty="0">
              <a:solidFill>
                <a:schemeClr val="tx1"/>
              </a:solidFill>
            </a:endParaRPr>
          </a:p>
        </p:txBody>
      </p:sp>
      <p:sp>
        <p:nvSpPr>
          <p:cNvPr id="216" name="Rectangle 215"/>
          <p:cNvSpPr/>
          <p:nvPr/>
        </p:nvSpPr>
        <p:spPr>
          <a:xfrm>
            <a:off x="4890965"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GEO</a:t>
            </a:r>
            <a:endParaRPr lang="en-GB" sz="900" dirty="0">
              <a:solidFill>
                <a:schemeClr val="tx1"/>
              </a:solidFill>
            </a:endParaRPr>
          </a:p>
        </p:txBody>
      </p:sp>
      <p:cxnSp>
        <p:nvCxnSpPr>
          <p:cNvPr id="219" name="Straight Arrow Connector 218"/>
          <p:cNvCxnSpPr>
            <a:endCxn id="213" idx="1"/>
          </p:cNvCxnSpPr>
          <p:nvPr/>
        </p:nvCxnSpPr>
        <p:spPr>
          <a:xfrm flipV="1">
            <a:off x="3904412" y="1886642"/>
            <a:ext cx="206817" cy="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0" name="Rectangle 219"/>
          <p:cNvSpPr/>
          <p:nvPr/>
        </p:nvSpPr>
        <p:spPr>
          <a:xfrm>
            <a:off x="4620341" y="1705423"/>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H</a:t>
            </a:r>
            <a:r>
              <a:rPr lang="en-GB" sz="700" dirty="0" smtClean="0">
                <a:solidFill>
                  <a:schemeClr val="tx1"/>
                </a:solidFill>
              </a:rPr>
              <a:t>EO</a:t>
            </a:r>
            <a:endParaRPr lang="en-GB" sz="900" dirty="0">
              <a:solidFill>
                <a:schemeClr val="tx1"/>
              </a:solidFill>
            </a:endParaRPr>
          </a:p>
        </p:txBody>
      </p:sp>
      <p:sp>
        <p:nvSpPr>
          <p:cNvPr id="221" name="Down Arrow 220"/>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6" name="Picture 225"/>
          <p:cNvPicPr>
            <a:picLocks noChangeAspect="1"/>
          </p:cNvPicPr>
          <p:nvPr/>
        </p:nvPicPr>
        <p:blipFill>
          <a:blip r:embed="rId8"/>
          <a:stretch>
            <a:fillRect/>
          </a:stretch>
        </p:blipFill>
        <p:spPr>
          <a:xfrm>
            <a:off x="5569390" y="3373822"/>
            <a:ext cx="1535840" cy="736988"/>
          </a:xfrm>
          <a:prstGeom prst="rect">
            <a:avLst/>
          </a:prstGeom>
        </p:spPr>
      </p:pic>
      <p:sp>
        <p:nvSpPr>
          <p:cNvPr id="227" name="Rectangle 226"/>
          <p:cNvSpPr/>
          <p:nvPr/>
        </p:nvSpPr>
        <p:spPr>
          <a:xfrm>
            <a:off x="1921287" y="61373"/>
            <a:ext cx="3506143" cy="245635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5" name="Rectangle 104"/>
          <p:cNvSpPr/>
          <p:nvPr/>
        </p:nvSpPr>
        <p:spPr>
          <a:xfrm>
            <a:off x="2337557" y="665716"/>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Detect, track and identify</a:t>
            </a:r>
            <a:endParaRPr lang="en-GB" sz="800" dirty="0">
              <a:solidFill>
                <a:schemeClr val="tx1"/>
              </a:solidFill>
            </a:endParaRPr>
          </a:p>
        </p:txBody>
      </p:sp>
      <p:sp>
        <p:nvSpPr>
          <p:cNvPr id="106" name="Rectangle 105"/>
          <p:cNvSpPr/>
          <p:nvPr/>
        </p:nvSpPr>
        <p:spPr>
          <a:xfrm>
            <a:off x="2327396" y="1039348"/>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Threat warning</a:t>
            </a:r>
            <a:endParaRPr lang="en-GB" sz="800" dirty="0">
              <a:solidFill>
                <a:schemeClr val="tx1"/>
              </a:solidFill>
            </a:endParaRPr>
          </a:p>
        </p:txBody>
      </p:sp>
      <p:sp>
        <p:nvSpPr>
          <p:cNvPr id="107" name="Rectangle 106"/>
          <p:cNvSpPr/>
          <p:nvPr/>
        </p:nvSpPr>
        <p:spPr>
          <a:xfrm>
            <a:off x="2327396" y="1450275"/>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Data integration</a:t>
            </a:r>
            <a:endParaRPr lang="en-GB" sz="800" dirty="0">
              <a:solidFill>
                <a:schemeClr val="tx1"/>
              </a:solidFill>
            </a:endParaRPr>
          </a:p>
        </p:txBody>
      </p:sp>
      <p:sp>
        <p:nvSpPr>
          <p:cNvPr id="108" name="Rectangle 107"/>
          <p:cNvSpPr/>
          <p:nvPr/>
        </p:nvSpPr>
        <p:spPr>
          <a:xfrm>
            <a:off x="2336686" y="1836496"/>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Characterisation</a:t>
            </a:r>
            <a:endParaRPr lang="en-GB" sz="800" dirty="0">
              <a:solidFill>
                <a:schemeClr val="tx1"/>
              </a:solidFill>
            </a:endParaRPr>
          </a:p>
        </p:txBody>
      </p:sp>
      <p:sp>
        <p:nvSpPr>
          <p:cNvPr id="110" name="TextBox 109"/>
          <p:cNvSpPr txBox="1"/>
          <p:nvPr/>
        </p:nvSpPr>
        <p:spPr>
          <a:xfrm>
            <a:off x="6335486" y="4080508"/>
            <a:ext cx="878767" cy="138499"/>
          </a:xfrm>
          <a:prstGeom prst="rect">
            <a:avLst/>
          </a:prstGeom>
          <a:noFill/>
        </p:spPr>
        <p:txBody>
          <a:bodyPr wrap="none" rtlCol="0">
            <a:spAutoFit/>
          </a:bodyPr>
          <a:lstStyle/>
          <a:p>
            <a:pPr>
              <a:buClr>
                <a:schemeClr val="accent1"/>
              </a:buClr>
              <a:buSzPct val="110000"/>
            </a:pPr>
            <a:r>
              <a:rPr lang="en-GB" sz="300" dirty="0" smtClean="0"/>
              <a:t>Defence Space Strategy, February 2022 </a:t>
            </a:r>
          </a:p>
        </p:txBody>
      </p:sp>
      <p:sp>
        <p:nvSpPr>
          <p:cNvPr id="94" name="Rectangle 93"/>
          <p:cNvSpPr/>
          <p:nvPr/>
        </p:nvSpPr>
        <p:spPr>
          <a:xfrm>
            <a:off x="77318" y="61373"/>
            <a:ext cx="1831435" cy="4969488"/>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p:cNvSpPr/>
          <p:nvPr/>
        </p:nvSpPr>
        <p:spPr>
          <a:xfrm>
            <a:off x="1903050" y="41977"/>
            <a:ext cx="3588120" cy="2488795"/>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Down Arrow 96"/>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Down Arrow 98"/>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100"/>
          <p:cNvPicPr>
            <a:picLocks noChangeAspect="1"/>
          </p:cNvPicPr>
          <p:nvPr/>
        </p:nvPicPr>
        <p:blipFill>
          <a:blip r:embed="rId9"/>
          <a:stretch>
            <a:fillRect/>
          </a:stretch>
        </p:blipFill>
        <p:spPr>
          <a:xfrm>
            <a:off x="2178793" y="3811244"/>
            <a:ext cx="1244355" cy="474835"/>
          </a:xfrm>
          <a:prstGeom prst="rect">
            <a:avLst/>
          </a:prstGeom>
          <a:ln>
            <a:solidFill>
              <a:schemeClr val="tx1"/>
            </a:solidFill>
          </a:ln>
        </p:spPr>
      </p:pic>
      <p:pic>
        <p:nvPicPr>
          <p:cNvPr id="102" name="Picture 101"/>
          <p:cNvPicPr>
            <a:picLocks noChangeAspect="1"/>
          </p:cNvPicPr>
          <p:nvPr/>
        </p:nvPicPr>
        <p:blipFill>
          <a:blip r:embed="rId10"/>
          <a:stretch>
            <a:fillRect/>
          </a:stretch>
        </p:blipFill>
        <p:spPr>
          <a:xfrm>
            <a:off x="2177387" y="4415116"/>
            <a:ext cx="1245600" cy="378778"/>
          </a:xfrm>
          <a:prstGeom prst="rect">
            <a:avLst/>
          </a:prstGeom>
          <a:ln>
            <a:solidFill>
              <a:schemeClr val="tx1"/>
            </a:solidFill>
          </a:ln>
        </p:spPr>
      </p:pic>
      <p:sp>
        <p:nvSpPr>
          <p:cNvPr id="111" name="TextBox 110"/>
          <p:cNvSpPr txBox="1"/>
          <p:nvPr/>
        </p:nvSpPr>
        <p:spPr>
          <a:xfrm>
            <a:off x="2076331" y="4259281"/>
            <a:ext cx="573266" cy="153888"/>
          </a:xfrm>
          <a:prstGeom prst="rect">
            <a:avLst/>
          </a:prstGeom>
          <a:noFill/>
        </p:spPr>
        <p:txBody>
          <a:bodyPr wrap="square" rtlCol="0">
            <a:spAutoFit/>
          </a:bodyPr>
          <a:lstStyle/>
          <a:p>
            <a:pPr>
              <a:buClr>
                <a:schemeClr val="accent1"/>
              </a:buClr>
              <a:buSzPct val="110000"/>
            </a:pPr>
            <a:r>
              <a:rPr lang="en-GB" sz="400" i="1" dirty="0" smtClean="0"/>
              <a:t>(solar cycle 25)</a:t>
            </a:r>
            <a:endParaRPr lang="en-GB" sz="400" i="1" dirty="0"/>
          </a:p>
        </p:txBody>
      </p:sp>
      <p:sp>
        <p:nvSpPr>
          <p:cNvPr id="112" name="TextBox 111"/>
          <p:cNvSpPr txBox="1"/>
          <p:nvPr/>
        </p:nvSpPr>
        <p:spPr>
          <a:xfrm>
            <a:off x="2077987" y="4793894"/>
            <a:ext cx="1563024" cy="153888"/>
          </a:xfrm>
          <a:prstGeom prst="rect">
            <a:avLst/>
          </a:prstGeom>
          <a:noFill/>
        </p:spPr>
        <p:txBody>
          <a:bodyPr wrap="square" rtlCol="0">
            <a:spAutoFit/>
          </a:bodyPr>
          <a:lstStyle/>
          <a:p>
            <a:pPr>
              <a:buClr>
                <a:schemeClr val="accent1"/>
              </a:buClr>
              <a:buSzPct val="110000"/>
            </a:pPr>
            <a:r>
              <a:rPr lang="en-GB" sz="400" i="1" dirty="0" smtClean="0"/>
              <a:t>Met Office Space Weather Operations Centre (MOSWOC)</a:t>
            </a:r>
            <a:endParaRPr lang="en-GB" sz="400" i="1" dirty="0"/>
          </a:p>
        </p:txBody>
      </p:sp>
      <p:pic>
        <p:nvPicPr>
          <p:cNvPr id="113" name="Picture 112"/>
          <p:cNvPicPr>
            <a:picLocks noChangeAspect="1"/>
          </p:cNvPicPr>
          <p:nvPr/>
        </p:nvPicPr>
        <p:blipFill>
          <a:blip r:embed="rId11"/>
          <a:stretch>
            <a:fillRect/>
          </a:stretch>
        </p:blipFill>
        <p:spPr>
          <a:xfrm>
            <a:off x="2390372" y="3047041"/>
            <a:ext cx="797403" cy="623144"/>
          </a:xfrm>
          <a:prstGeom prst="rect">
            <a:avLst/>
          </a:prstGeom>
          <a:ln>
            <a:solidFill>
              <a:schemeClr val="tx1"/>
            </a:solidFill>
          </a:ln>
        </p:spPr>
      </p:pic>
      <p:sp>
        <p:nvSpPr>
          <p:cNvPr id="114" name="TextBox 113"/>
          <p:cNvSpPr txBox="1"/>
          <p:nvPr/>
        </p:nvSpPr>
        <p:spPr>
          <a:xfrm>
            <a:off x="2294146" y="3649932"/>
            <a:ext cx="912818" cy="153888"/>
          </a:xfrm>
          <a:prstGeom prst="rect">
            <a:avLst/>
          </a:prstGeom>
          <a:noFill/>
        </p:spPr>
        <p:txBody>
          <a:bodyPr wrap="square" rtlCol="0">
            <a:spAutoFit/>
          </a:bodyPr>
          <a:lstStyle/>
          <a:p>
            <a:pPr>
              <a:buClr>
                <a:schemeClr val="accent1"/>
              </a:buClr>
              <a:buSzPct val="110000"/>
            </a:pPr>
            <a:r>
              <a:rPr lang="en-GB" sz="400" i="1" dirty="0" smtClean="0"/>
              <a:t>NASA, (accessed July 2923)</a:t>
            </a:r>
            <a:endParaRPr lang="en-GB" sz="400" i="1" dirty="0"/>
          </a:p>
        </p:txBody>
      </p:sp>
      <p:sp>
        <p:nvSpPr>
          <p:cNvPr id="95" name="Rectangle 94"/>
          <p:cNvSpPr/>
          <p:nvPr/>
        </p:nvSpPr>
        <p:spPr>
          <a:xfrm>
            <a:off x="1924009" y="2533945"/>
            <a:ext cx="5283058" cy="2504523"/>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170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451549" y="4497031"/>
            <a:ext cx="7478588" cy="274637"/>
          </a:xfrm>
        </p:spPr>
        <p:txBody>
          <a:bodyPr/>
          <a:lstStyle/>
          <a:p>
            <a:r>
              <a:rPr lang="en-GB" smtClean="0"/>
              <a:t>CLASSIFICATION</a:t>
            </a:r>
            <a:endParaRPr lang="en-GB" dirty="0"/>
          </a:p>
        </p:txBody>
      </p:sp>
      <p:sp>
        <p:nvSpPr>
          <p:cNvPr id="4" name="Slide Number Placeholder 3"/>
          <p:cNvSpPr>
            <a:spLocks noGrp="1"/>
          </p:cNvSpPr>
          <p:nvPr>
            <p:ph type="sldNum" sz="quarter" idx="11"/>
          </p:nvPr>
        </p:nvSpPr>
        <p:spPr>
          <a:xfrm>
            <a:off x="6869610" y="4270678"/>
            <a:ext cx="2057400" cy="211757"/>
          </a:xfrm>
        </p:spPr>
        <p:txBody>
          <a:bodyPr/>
          <a:lstStyle/>
          <a:p>
            <a:fld id="{41D5E06E-8463-49C0-8B6A-3B9E03BCC454}" type="slidenum">
              <a:rPr lang="en-GB" smtClean="0"/>
              <a:t>8</a:t>
            </a:fld>
            <a:endParaRPr lang="en-GB"/>
          </a:p>
        </p:txBody>
      </p:sp>
      <p:graphicFrame>
        <p:nvGraphicFramePr>
          <p:cNvPr id="5" name="Table 4"/>
          <p:cNvGraphicFramePr>
            <a:graphicFrameLocks noGrp="1"/>
          </p:cNvGraphicFramePr>
          <p:nvPr>
            <p:extLst/>
          </p:nvPr>
        </p:nvGraphicFramePr>
        <p:xfrm>
          <a:off x="122760" y="61373"/>
          <a:ext cx="8892480" cy="4969488"/>
        </p:xfrm>
        <a:graphic>
          <a:graphicData uri="http://schemas.openxmlformats.org/drawingml/2006/table">
            <a:tbl>
              <a:tblPr firstRow="1" bandRow="1">
                <a:tableStyleId>{5C22544A-7EE6-4342-B048-85BDC9FD1C3A}</a:tableStyleId>
              </a:tblPr>
              <a:tblGrid>
                <a:gridCol w="1778496">
                  <a:extLst>
                    <a:ext uri="{9D8B030D-6E8A-4147-A177-3AD203B41FA5}">
                      <a16:colId xmlns:a16="http://schemas.microsoft.com/office/drawing/2014/main" val="2769199118"/>
                    </a:ext>
                  </a:extLst>
                </a:gridCol>
                <a:gridCol w="1778496">
                  <a:extLst>
                    <a:ext uri="{9D8B030D-6E8A-4147-A177-3AD203B41FA5}">
                      <a16:colId xmlns:a16="http://schemas.microsoft.com/office/drawing/2014/main" val="3731440869"/>
                    </a:ext>
                  </a:extLst>
                </a:gridCol>
                <a:gridCol w="1778496">
                  <a:extLst>
                    <a:ext uri="{9D8B030D-6E8A-4147-A177-3AD203B41FA5}">
                      <a16:colId xmlns:a16="http://schemas.microsoft.com/office/drawing/2014/main" val="3049599668"/>
                    </a:ext>
                  </a:extLst>
                </a:gridCol>
                <a:gridCol w="1778496">
                  <a:extLst>
                    <a:ext uri="{9D8B030D-6E8A-4147-A177-3AD203B41FA5}">
                      <a16:colId xmlns:a16="http://schemas.microsoft.com/office/drawing/2014/main" val="4141883107"/>
                    </a:ext>
                  </a:extLst>
                </a:gridCol>
                <a:gridCol w="1778496">
                  <a:extLst>
                    <a:ext uri="{9D8B030D-6E8A-4147-A177-3AD203B41FA5}">
                      <a16:colId xmlns:a16="http://schemas.microsoft.com/office/drawing/2014/main" val="1941684449"/>
                    </a:ext>
                  </a:extLst>
                </a:gridCol>
              </a:tblGrid>
              <a:tr h="2484744">
                <a:tc rowSpan="2">
                  <a:txBody>
                    <a:bodyPr/>
                    <a:lstStyle/>
                    <a:p>
                      <a:pPr algn="ctr"/>
                      <a:r>
                        <a:rPr lang="en-GB" sz="1000" b="0" dirty="0" smtClean="0">
                          <a:solidFill>
                            <a:schemeClr val="tx1"/>
                          </a:solidFill>
                        </a:rPr>
                        <a:t>Military</a:t>
                      </a:r>
                      <a:r>
                        <a:rPr lang="en-GB" sz="1000" b="0" baseline="0" dirty="0" smtClean="0">
                          <a:solidFill>
                            <a:schemeClr val="tx1"/>
                          </a:solidFill>
                        </a:rPr>
                        <a:t> Need</a:t>
                      </a:r>
                    </a:p>
                    <a:p>
                      <a:pPr algn="ctr"/>
                      <a:r>
                        <a:rPr lang="en-GB" sz="600" b="0" i="1" baseline="0" dirty="0" smtClean="0">
                          <a:solidFill>
                            <a:schemeClr val="tx1"/>
                          </a:solidFill>
                        </a:rPr>
                        <a:t>Why is space important to decision makers?</a:t>
                      </a:r>
                      <a:endParaRPr lang="en-GB" sz="600" b="0" i="1" dirty="0" smtClean="0">
                        <a:solidFill>
                          <a:schemeClr val="tx1"/>
                        </a:solidFill>
                      </a:endParaRPr>
                    </a:p>
                    <a:p>
                      <a:pPr algn="ctr"/>
                      <a:endParaRPr lang="en-GB" sz="600" b="0" i="1" dirty="0">
                        <a:solidFill>
                          <a:schemeClr val="tx1"/>
                        </a:solidFill>
                      </a:endParaRPr>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algn="ctr"/>
                      <a:r>
                        <a:rPr lang="en-GB" sz="1000" b="0" dirty="0" smtClean="0">
                          <a:solidFill>
                            <a:schemeClr val="tx1"/>
                          </a:solidFill>
                        </a:rPr>
                        <a:t>Space</a:t>
                      </a:r>
                      <a:r>
                        <a:rPr lang="en-GB" sz="1000" b="0" baseline="0" dirty="0" smtClean="0">
                          <a:solidFill>
                            <a:schemeClr val="tx1"/>
                          </a:solidFill>
                        </a:rPr>
                        <a:t> Domain Awareness (SDA)</a:t>
                      </a:r>
                    </a:p>
                  </a:txBody>
                  <a:tcPr>
                    <a:lnL w="28575" cap="flat" cmpd="sng" algn="ctr">
                      <a:solidFill>
                        <a:schemeClr val="accent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Space Control</a:t>
                      </a:r>
                    </a:p>
                    <a:p>
                      <a:pPr algn="ctr"/>
                      <a:r>
                        <a:rPr lang="en-GB" sz="1000" dirty="0" smtClean="0"/>
                        <a:t>s</a:t>
                      </a:r>
                      <a:endParaRPr lang="en-GB" sz="600" b="0" i="1" kern="1200" baseline="0" dirty="0">
                        <a:solidFill>
                          <a:schemeClr val="tx1"/>
                        </a:solidFill>
                        <a:latin typeface="+mn-lt"/>
                        <a:ea typeface="+mn-ea"/>
                        <a:cs typeface="+mn-cs"/>
                      </a:endParaRPr>
                    </a:p>
                  </a:txBody>
                  <a:tcPr>
                    <a:lnL w="9525"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Space support to Operations</a:t>
                      </a:r>
                    </a:p>
                    <a:p>
                      <a:pPr algn="ctr"/>
                      <a:r>
                        <a:rPr lang="en-GB" sz="600" b="0" i="1" kern="1200" baseline="0" dirty="0" smtClean="0">
                          <a:solidFill>
                            <a:schemeClr val="tx1"/>
                          </a:solidFill>
                          <a:latin typeface="+mn-lt"/>
                          <a:ea typeface="+mn-ea"/>
                          <a:cs typeface="+mn-cs"/>
                        </a:rPr>
                        <a:t>.</a:t>
                      </a:r>
                      <a:endParaRPr lang="en-GB" sz="600" b="0" i="1" kern="1200" baseline="0" dirty="0">
                        <a:solidFill>
                          <a:schemeClr val="tx1"/>
                        </a:solidFill>
                        <a:latin typeface="+mn-lt"/>
                        <a:ea typeface="+mn-ea"/>
                        <a:cs typeface="+mn-cs"/>
                      </a:endParaRPr>
                    </a:p>
                  </a:txBody>
                  <a:tcPr>
                    <a:lnL w="38100" cap="flat" cmpd="sng" algn="ctr">
                      <a:solidFill>
                        <a:schemeClr val="accent6"/>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b="0" dirty="0" smtClean="0">
                        <a:solidFill>
                          <a:schemeClr val="tx1"/>
                        </a:solidFill>
                      </a:endParaRPr>
                    </a:p>
                  </a:txBody>
                  <a:tcPr>
                    <a:lnL w="9525"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81421404"/>
                  </a:ext>
                </a:extLst>
              </a:tr>
              <a:tr h="2484744">
                <a:tc vMerge="1">
                  <a:txBody>
                    <a:bodyPr/>
                    <a:lstStyle/>
                    <a:p>
                      <a:endParaRPr lang="en-GB"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Hazards</a:t>
                      </a:r>
                    </a:p>
                    <a:p>
                      <a:pPr algn="ctr"/>
                      <a:r>
                        <a:rPr lang="en-GB" sz="1000" b="0" i="1" kern="1200" baseline="0" dirty="0" smtClean="0">
                          <a:solidFill>
                            <a:schemeClr val="tx1"/>
                          </a:solidFill>
                          <a:latin typeface="+mn-lt"/>
                          <a:ea typeface="+mn-ea"/>
                          <a:cs typeface="+mn-cs"/>
                        </a:rPr>
                        <a:t>Space Weather</a:t>
                      </a:r>
                    </a:p>
                    <a:p>
                      <a:endParaRPr lang="en-GB" sz="1000" b="0" kern="1200" baseline="0" dirty="0" smtClean="0">
                        <a:solidFill>
                          <a:schemeClr val="tx1"/>
                        </a:solidFill>
                        <a:latin typeface="+mn-lt"/>
                        <a:ea typeface="+mn-ea"/>
                        <a:cs typeface="+mn-cs"/>
                      </a:endParaRPr>
                    </a:p>
                    <a:p>
                      <a:endParaRPr lang="en-GB" sz="1000" b="0" kern="1200" baseline="0" dirty="0" smtClean="0">
                        <a:solidFill>
                          <a:schemeClr val="tx1"/>
                        </a:solidFill>
                        <a:latin typeface="+mn-lt"/>
                        <a:ea typeface="+mn-ea"/>
                        <a:cs typeface="+mn-cs"/>
                      </a:endParaRPr>
                    </a:p>
                    <a:p>
                      <a:endParaRPr lang="en-GB" sz="1000" b="0" kern="1200" baseline="0" dirty="0" smtClean="0">
                        <a:solidFill>
                          <a:schemeClr val="tx1"/>
                        </a:solidFill>
                        <a:latin typeface="+mn-lt"/>
                        <a:ea typeface="+mn-ea"/>
                        <a:cs typeface="+mn-cs"/>
                      </a:endParaRPr>
                    </a:p>
                    <a:p>
                      <a:endParaRPr lang="en-GB" sz="1000" b="0" kern="1200" baseline="0" dirty="0">
                        <a:solidFill>
                          <a:schemeClr val="tx1"/>
                        </a:solidFill>
                        <a:latin typeface="+mn-lt"/>
                        <a:ea typeface="+mn-ea"/>
                        <a:cs typeface="+mn-cs"/>
                      </a:endParaRPr>
                    </a:p>
                  </a:txBody>
                  <a:tcPr>
                    <a:lnL w="28575" cap="flat" cmpd="sng" algn="ctr">
                      <a:solidFill>
                        <a:schemeClr val="accent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500" b="0" kern="1200" baseline="0" dirty="0" smtClean="0">
                        <a:solidFill>
                          <a:schemeClr val="tx1"/>
                        </a:solidFill>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100" b="0" kern="1200" baseline="0" dirty="0" smtClean="0">
                          <a:solidFill>
                            <a:schemeClr val="tx1"/>
                          </a:solidFill>
                          <a:latin typeface="+mn-lt"/>
                          <a:ea typeface="+mn-ea"/>
                          <a:cs typeface="+mn-cs"/>
                        </a:rPr>
                        <a:t>The Roles of Space Power for Command and Control</a:t>
                      </a:r>
                    </a:p>
                    <a:p>
                      <a:endParaRPr lang="en-GB" sz="1000" b="0" kern="1200" baseline="0" dirty="0">
                        <a:solidFill>
                          <a:schemeClr val="tx1"/>
                        </a:solidFill>
                        <a:latin typeface="+mn-lt"/>
                        <a:ea typeface="+mn-ea"/>
                        <a:cs typeface="+mn-cs"/>
                      </a:endParaRPr>
                    </a:p>
                  </a:txBody>
                  <a:tcPr anchor="ctr">
                    <a:lnL w="28575" cap="flat" cmpd="sng" algn="ctr">
                      <a:solidFill>
                        <a:schemeClr val="accent3"/>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b="0" kern="1200" baseline="0" dirty="0" smtClean="0">
                          <a:solidFill>
                            <a:schemeClr val="tx1"/>
                          </a:solidFill>
                          <a:latin typeface="+mn-lt"/>
                          <a:ea typeface="+mn-ea"/>
                          <a:cs typeface="+mn-cs"/>
                        </a:rPr>
                        <a:t>Threats</a:t>
                      </a:r>
                    </a:p>
                  </a:txBody>
                  <a:tcPr>
                    <a:lnL w="9525" cap="flat" cmpd="sng" algn="ctr">
                      <a:solidFill>
                        <a:schemeClr val="tx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dirty="0" smtClean="0">
                        <a:solidFill>
                          <a:schemeClr val="tx1"/>
                        </a:solidFill>
                      </a:endParaRPr>
                    </a:p>
                    <a:p>
                      <a:endParaRPr lang="en-GB" dirty="0" smtClean="0">
                        <a:solidFill>
                          <a:schemeClr val="tx1"/>
                        </a:solidFill>
                      </a:endParaRPr>
                    </a:p>
                    <a:p>
                      <a:endParaRPr lang="en-GB" dirty="0" smtClean="0">
                        <a:solidFill>
                          <a:schemeClr val="tx1"/>
                        </a:solidFill>
                      </a:endParaRPr>
                    </a:p>
                  </a:txBody>
                  <a:tcPr>
                    <a:lnL w="28575"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59963341"/>
                  </a:ext>
                </a:extLst>
              </a:tr>
            </a:tbl>
          </a:graphicData>
        </a:graphic>
      </p:graphicFrame>
      <p:sp>
        <p:nvSpPr>
          <p:cNvPr id="72" name="Rounded Rectangle 71"/>
          <p:cNvSpPr/>
          <p:nvPr/>
        </p:nvSpPr>
        <p:spPr>
          <a:xfrm>
            <a:off x="5677138" y="649836"/>
            <a:ext cx="1368152" cy="37647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Intelligence Surveillance Reconnaissance (ISR)</a:t>
            </a:r>
          </a:p>
        </p:txBody>
      </p:sp>
      <p:pic>
        <p:nvPicPr>
          <p:cNvPr id="73" name="Picture 72"/>
          <p:cNvPicPr>
            <a:picLocks noChangeAspect="1"/>
          </p:cNvPicPr>
          <p:nvPr/>
        </p:nvPicPr>
        <p:blipFill>
          <a:blip r:embed="rId3"/>
          <a:stretch>
            <a:fillRect/>
          </a:stretch>
        </p:blipFill>
        <p:spPr>
          <a:xfrm>
            <a:off x="5512353" y="1454393"/>
            <a:ext cx="1670890" cy="694193"/>
          </a:xfrm>
          <a:prstGeom prst="rect">
            <a:avLst/>
          </a:prstGeom>
          <a:ln>
            <a:solidFill>
              <a:schemeClr val="tx1"/>
            </a:solidFill>
          </a:ln>
        </p:spPr>
      </p:pic>
      <p:pic>
        <p:nvPicPr>
          <p:cNvPr id="78" name="Picture 77"/>
          <p:cNvPicPr>
            <a:picLocks noChangeAspect="1"/>
          </p:cNvPicPr>
          <p:nvPr/>
        </p:nvPicPr>
        <p:blipFill>
          <a:blip r:embed="rId4"/>
          <a:stretch>
            <a:fillRect/>
          </a:stretch>
        </p:blipFill>
        <p:spPr>
          <a:xfrm>
            <a:off x="5519736" y="1084363"/>
            <a:ext cx="1628393" cy="339362"/>
          </a:xfrm>
          <a:prstGeom prst="rect">
            <a:avLst/>
          </a:prstGeom>
          <a:ln>
            <a:solidFill>
              <a:schemeClr val="tx1"/>
            </a:solidFill>
          </a:ln>
        </p:spPr>
      </p:pic>
      <p:sp>
        <p:nvSpPr>
          <p:cNvPr id="79" name="Rectangle 78"/>
          <p:cNvSpPr/>
          <p:nvPr/>
        </p:nvSpPr>
        <p:spPr>
          <a:xfrm>
            <a:off x="5483798" y="618652"/>
            <a:ext cx="1728000" cy="19087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1912482" y="2556854"/>
            <a:ext cx="1751077" cy="24717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ounded Rectangle 80"/>
          <p:cNvSpPr/>
          <p:nvPr/>
        </p:nvSpPr>
        <p:spPr>
          <a:xfrm>
            <a:off x="7407487" y="138492"/>
            <a:ext cx="1368152" cy="46638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Position, Navigation, Timing (PNT)</a:t>
            </a:r>
          </a:p>
        </p:txBody>
      </p:sp>
      <p:sp>
        <p:nvSpPr>
          <p:cNvPr id="82" name="Rounded Rectangle 81"/>
          <p:cNvSpPr/>
          <p:nvPr/>
        </p:nvSpPr>
        <p:spPr>
          <a:xfrm>
            <a:off x="7417275" y="2633882"/>
            <a:ext cx="1368152" cy="51344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Satellite Communications (SATCOM)</a:t>
            </a:r>
          </a:p>
          <a:p>
            <a:pPr algn="ctr"/>
            <a:r>
              <a:rPr lang="en-GB" sz="400" dirty="0" smtClean="0">
                <a:solidFill>
                  <a:schemeClr val="tx1"/>
                </a:solidFill>
              </a:rPr>
              <a:t> </a:t>
            </a:r>
            <a:endParaRPr lang="en-GB" sz="400" dirty="0">
              <a:solidFill>
                <a:schemeClr val="tx1"/>
              </a:solidFill>
            </a:endParaRPr>
          </a:p>
        </p:txBody>
      </p:sp>
      <p:sp>
        <p:nvSpPr>
          <p:cNvPr id="83" name="Rounded Rectangle 82"/>
          <p:cNvSpPr/>
          <p:nvPr/>
        </p:nvSpPr>
        <p:spPr>
          <a:xfrm>
            <a:off x="7407487" y="1677601"/>
            <a:ext cx="1368152" cy="4600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Missile Warning</a:t>
            </a:r>
          </a:p>
        </p:txBody>
      </p:sp>
      <p:pic>
        <p:nvPicPr>
          <p:cNvPr id="186" name="Picture 185"/>
          <p:cNvPicPr>
            <a:picLocks noChangeAspect="1"/>
          </p:cNvPicPr>
          <p:nvPr/>
        </p:nvPicPr>
        <p:blipFill>
          <a:blip r:embed="rId5"/>
          <a:stretch>
            <a:fillRect/>
          </a:stretch>
        </p:blipFill>
        <p:spPr>
          <a:xfrm>
            <a:off x="7780504" y="729867"/>
            <a:ext cx="809952" cy="619236"/>
          </a:xfrm>
          <a:prstGeom prst="rect">
            <a:avLst/>
          </a:prstGeom>
          <a:ln>
            <a:solidFill>
              <a:schemeClr val="tx1"/>
            </a:solidFill>
          </a:ln>
        </p:spPr>
      </p:pic>
      <p:sp>
        <p:nvSpPr>
          <p:cNvPr id="188" name="Rectangle 187"/>
          <p:cNvSpPr/>
          <p:nvPr/>
        </p:nvSpPr>
        <p:spPr>
          <a:xfrm>
            <a:off x="7264552" y="107442"/>
            <a:ext cx="1711183" cy="14688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p:cNvSpPr/>
          <p:nvPr/>
        </p:nvSpPr>
        <p:spPr>
          <a:xfrm>
            <a:off x="3693127" y="2552772"/>
            <a:ext cx="1762360" cy="2475784"/>
          </a:xfrm>
          <a:prstGeom prst="rect">
            <a:avLst/>
          </a:pr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Down Arrow 190"/>
          <p:cNvSpPr/>
          <p:nvPr/>
        </p:nvSpPr>
        <p:spPr>
          <a:xfrm>
            <a:off x="4525189" y="2541968"/>
            <a:ext cx="85401" cy="1405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Down Arrow 191"/>
          <p:cNvSpPr/>
          <p:nvPr/>
        </p:nvSpPr>
        <p:spPr>
          <a:xfrm rot="19106406">
            <a:off x="3741719" y="2576640"/>
            <a:ext cx="71659" cy="1157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Down Arrow 192"/>
          <p:cNvSpPr/>
          <p:nvPr/>
        </p:nvSpPr>
        <p:spPr>
          <a:xfrm rot="2672484">
            <a:off x="5291335" y="2581360"/>
            <a:ext cx="78847" cy="1253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0" name="Curved Connector 209"/>
          <p:cNvCxnSpPr>
            <a:stCxn id="82" idx="1"/>
            <a:endCxn id="72" idx="3"/>
          </p:cNvCxnSpPr>
          <p:nvPr/>
        </p:nvCxnSpPr>
        <p:spPr>
          <a:xfrm rot="10800000">
            <a:off x="7045291" y="838077"/>
            <a:ext cx="371985" cy="2052527"/>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14" name="Curved Connector 213"/>
          <p:cNvCxnSpPr>
            <a:stCxn id="81" idx="3"/>
            <a:endCxn id="83" idx="3"/>
          </p:cNvCxnSpPr>
          <p:nvPr/>
        </p:nvCxnSpPr>
        <p:spPr>
          <a:xfrm>
            <a:off x="8775639" y="371687"/>
            <a:ext cx="12700" cy="1535931"/>
          </a:xfrm>
          <a:prstGeom prst="curvedConnector3">
            <a:avLst>
              <a:gd name="adj1" fmla="val 180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216525" y="4960542"/>
            <a:ext cx="1013419" cy="253916"/>
          </a:xfrm>
          <a:prstGeom prst="rect">
            <a:avLst/>
          </a:prstGeom>
          <a:noFill/>
        </p:spPr>
        <p:txBody>
          <a:bodyPr wrap="none" rtlCol="0">
            <a:spAutoFit/>
          </a:bodyPr>
          <a:lstStyle/>
          <a:p>
            <a:pPr>
              <a:buClr>
                <a:schemeClr val="accent1"/>
              </a:buClr>
              <a:buSzPct val="110000"/>
            </a:pPr>
            <a:r>
              <a:rPr lang="en-GB" sz="1050" dirty="0" smtClean="0"/>
              <a:t>UK OFFICIAL</a:t>
            </a:r>
          </a:p>
        </p:txBody>
      </p:sp>
      <p:sp>
        <p:nvSpPr>
          <p:cNvPr id="109" name="Rectangle 108"/>
          <p:cNvSpPr/>
          <p:nvPr/>
        </p:nvSpPr>
        <p:spPr>
          <a:xfrm>
            <a:off x="7264552" y="1607965"/>
            <a:ext cx="1711183" cy="90488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rot="4539226">
            <a:off x="6918491" y="840643"/>
            <a:ext cx="476412" cy="153888"/>
          </a:xfrm>
          <a:prstGeom prst="rect">
            <a:avLst/>
          </a:prstGeom>
          <a:noFill/>
        </p:spPr>
        <p:txBody>
          <a:bodyPr wrap="none" rtlCol="0">
            <a:spAutoFit/>
          </a:bodyPr>
          <a:lstStyle/>
          <a:p>
            <a:pPr>
              <a:buClr>
                <a:schemeClr val="accent1"/>
              </a:buClr>
              <a:buSzPct val="110000"/>
            </a:pPr>
            <a:r>
              <a:rPr lang="en-GB" sz="400" dirty="0" smtClean="0"/>
              <a:t>Reliance link</a:t>
            </a:r>
          </a:p>
        </p:txBody>
      </p:sp>
      <p:sp>
        <p:nvSpPr>
          <p:cNvPr id="98" name="TextBox 97"/>
          <p:cNvSpPr txBox="1"/>
          <p:nvPr/>
        </p:nvSpPr>
        <p:spPr>
          <a:xfrm rot="3879131">
            <a:off x="8661886" y="344828"/>
            <a:ext cx="476412" cy="153888"/>
          </a:xfrm>
          <a:prstGeom prst="rect">
            <a:avLst/>
          </a:prstGeom>
          <a:noFill/>
        </p:spPr>
        <p:txBody>
          <a:bodyPr wrap="none" rtlCol="0">
            <a:spAutoFit/>
          </a:bodyPr>
          <a:lstStyle/>
          <a:p>
            <a:pPr>
              <a:buClr>
                <a:schemeClr val="accent1"/>
              </a:buClr>
              <a:buSzPct val="110000"/>
            </a:pPr>
            <a:r>
              <a:rPr lang="en-GB" sz="400" dirty="0" smtClean="0"/>
              <a:t>Reliance link</a:t>
            </a:r>
          </a:p>
        </p:txBody>
      </p:sp>
      <p:sp>
        <p:nvSpPr>
          <p:cNvPr id="103" name="Rectangle 102"/>
          <p:cNvSpPr/>
          <p:nvPr/>
        </p:nvSpPr>
        <p:spPr>
          <a:xfrm>
            <a:off x="7285056" y="3711921"/>
            <a:ext cx="426348" cy="205826"/>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Allied</a:t>
            </a:r>
            <a:endParaRPr lang="en-GB" sz="700" dirty="0">
              <a:solidFill>
                <a:schemeClr val="tx1"/>
              </a:solidFill>
            </a:endParaRPr>
          </a:p>
        </p:txBody>
      </p:sp>
      <p:sp>
        <p:nvSpPr>
          <p:cNvPr id="104" name="Rectangle 103"/>
          <p:cNvSpPr/>
          <p:nvPr/>
        </p:nvSpPr>
        <p:spPr>
          <a:xfrm>
            <a:off x="7816297" y="3711921"/>
            <a:ext cx="508446" cy="205826"/>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Sovereign</a:t>
            </a:r>
          </a:p>
          <a:p>
            <a:pPr algn="ctr"/>
            <a:r>
              <a:rPr lang="en-GB" sz="500" dirty="0" smtClean="0">
                <a:solidFill>
                  <a:schemeClr val="tx1"/>
                </a:solidFill>
              </a:rPr>
              <a:t>Skynet </a:t>
            </a:r>
            <a:endParaRPr lang="en-GB" sz="700" dirty="0">
              <a:solidFill>
                <a:schemeClr val="tx1"/>
              </a:solidFill>
            </a:endParaRPr>
          </a:p>
        </p:txBody>
      </p:sp>
      <p:sp>
        <p:nvSpPr>
          <p:cNvPr id="100" name="Rectangle 99"/>
          <p:cNvSpPr/>
          <p:nvPr/>
        </p:nvSpPr>
        <p:spPr>
          <a:xfrm>
            <a:off x="8405244" y="3709307"/>
            <a:ext cx="558256" cy="211311"/>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Commercial</a:t>
            </a:r>
            <a:endParaRPr lang="en-GB" sz="600" dirty="0">
              <a:solidFill>
                <a:schemeClr val="tx1"/>
              </a:solidFill>
            </a:endParaRPr>
          </a:p>
        </p:txBody>
      </p:sp>
      <p:pic>
        <p:nvPicPr>
          <p:cNvPr id="195" name="Picture 194"/>
          <p:cNvPicPr>
            <a:picLocks noChangeAspect="1"/>
          </p:cNvPicPr>
          <p:nvPr/>
        </p:nvPicPr>
        <p:blipFill>
          <a:blip r:embed="rId6">
            <a:extLst/>
          </a:blip>
          <a:stretch>
            <a:fillRect/>
          </a:stretch>
        </p:blipFill>
        <p:spPr>
          <a:xfrm>
            <a:off x="8709413" y="2594074"/>
            <a:ext cx="341070" cy="605400"/>
          </a:xfrm>
          <a:prstGeom prst="rect">
            <a:avLst/>
          </a:prstGeom>
        </p:spPr>
      </p:pic>
      <p:sp>
        <p:nvSpPr>
          <p:cNvPr id="198" name="TextBox 197"/>
          <p:cNvSpPr txBox="1"/>
          <p:nvPr/>
        </p:nvSpPr>
        <p:spPr>
          <a:xfrm>
            <a:off x="3693127" y="2941196"/>
            <a:ext cx="1800787" cy="169277"/>
          </a:xfrm>
          <a:prstGeom prst="rect">
            <a:avLst/>
          </a:prstGeom>
          <a:noFill/>
        </p:spPr>
        <p:txBody>
          <a:bodyPr wrap="square" rtlCol="0">
            <a:spAutoFit/>
          </a:bodyPr>
          <a:lstStyle/>
          <a:p>
            <a:r>
              <a:rPr lang="en-GB" sz="500" i="1" dirty="0" smtClean="0"/>
              <a:t>.</a:t>
            </a:r>
          </a:p>
        </p:txBody>
      </p:sp>
      <p:sp>
        <p:nvSpPr>
          <p:cNvPr id="202" name="Down Arrow 201"/>
          <p:cNvSpPr/>
          <p:nvPr/>
        </p:nvSpPr>
        <p:spPr>
          <a:xfrm rot="5400000">
            <a:off x="5389531" y="3829315"/>
            <a:ext cx="55136" cy="9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p:cNvSpPr/>
          <p:nvPr/>
        </p:nvSpPr>
        <p:spPr>
          <a:xfrm>
            <a:off x="5470173" y="2565109"/>
            <a:ext cx="1736894" cy="245147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0" name="Picture 129"/>
          <p:cNvPicPr>
            <a:picLocks noChangeAspect="1"/>
          </p:cNvPicPr>
          <p:nvPr/>
        </p:nvPicPr>
        <p:blipFill>
          <a:blip r:embed="rId7">
            <a:extLst/>
          </a:blip>
          <a:stretch>
            <a:fillRect/>
          </a:stretch>
        </p:blipFill>
        <p:spPr>
          <a:xfrm>
            <a:off x="735056" y="1547811"/>
            <a:ext cx="1047631" cy="770571"/>
          </a:xfrm>
          <a:prstGeom prst="rect">
            <a:avLst/>
          </a:prstGeom>
          <a:ln>
            <a:solidFill>
              <a:schemeClr val="tx1"/>
            </a:solidFill>
          </a:ln>
        </p:spPr>
      </p:pic>
      <p:sp>
        <p:nvSpPr>
          <p:cNvPr id="131" name="Rectangle 130"/>
          <p:cNvSpPr/>
          <p:nvPr/>
        </p:nvSpPr>
        <p:spPr>
          <a:xfrm>
            <a:off x="380548" y="411510"/>
            <a:ext cx="1242275" cy="26022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UK Defence Strategy/ policy/ reviews</a:t>
            </a:r>
            <a:endParaRPr lang="en-GB" sz="700" dirty="0">
              <a:solidFill>
                <a:schemeClr val="tx1"/>
              </a:solidFill>
            </a:endParaRPr>
          </a:p>
        </p:txBody>
      </p:sp>
      <p:sp>
        <p:nvSpPr>
          <p:cNvPr id="132" name="Down Arrow 131"/>
          <p:cNvSpPr/>
          <p:nvPr/>
        </p:nvSpPr>
        <p:spPr>
          <a:xfrm>
            <a:off x="958790" y="669088"/>
            <a:ext cx="47012" cy="72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p:cNvSpPr/>
          <p:nvPr/>
        </p:nvSpPr>
        <p:spPr>
          <a:xfrm>
            <a:off x="238667" y="754732"/>
            <a:ext cx="1511997" cy="1614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Defence Scenario’s Book</a:t>
            </a:r>
            <a:endParaRPr lang="en-GB" sz="700" dirty="0">
              <a:solidFill>
                <a:schemeClr val="tx1"/>
              </a:solidFill>
            </a:endParaRPr>
          </a:p>
        </p:txBody>
      </p:sp>
      <p:sp>
        <p:nvSpPr>
          <p:cNvPr id="134" name="Down Arrow 133"/>
          <p:cNvSpPr/>
          <p:nvPr/>
        </p:nvSpPr>
        <p:spPr>
          <a:xfrm>
            <a:off x="958789" y="932464"/>
            <a:ext cx="47012" cy="72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p:cNvSpPr/>
          <p:nvPr/>
        </p:nvSpPr>
        <p:spPr>
          <a:xfrm>
            <a:off x="208174" y="986019"/>
            <a:ext cx="739575" cy="2668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Campaign Planning</a:t>
            </a:r>
            <a:endParaRPr lang="en-GB" sz="700" dirty="0">
              <a:solidFill>
                <a:schemeClr val="tx1"/>
              </a:solidFill>
            </a:endParaRPr>
          </a:p>
        </p:txBody>
      </p:sp>
      <p:sp>
        <p:nvSpPr>
          <p:cNvPr id="136" name="Rectangle 135"/>
          <p:cNvSpPr/>
          <p:nvPr/>
        </p:nvSpPr>
        <p:spPr>
          <a:xfrm>
            <a:off x="295291" y="1326626"/>
            <a:ext cx="1374875" cy="1511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Military Requirement</a:t>
            </a:r>
            <a:endParaRPr lang="en-GB" sz="700" dirty="0">
              <a:solidFill>
                <a:schemeClr val="tx1"/>
              </a:solidFill>
            </a:endParaRPr>
          </a:p>
        </p:txBody>
      </p:sp>
      <p:sp>
        <p:nvSpPr>
          <p:cNvPr id="138" name="Rectangle 137"/>
          <p:cNvSpPr/>
          <p:nvPr/>
        </p:nvSpPr>
        <p:spPr>
          <a:xfrm>
            <a:off x="1030688" y="980235"/>
            <a:ext cx="739575" cy="266807"/>
          </a:xfrm>
          <a:prstGeom prst="rect">
            <a:avLst/>
          </a:prstGeom>
          <a:solidFill>
            <a:schemeClr val="accent1">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Adversary response</a:t>
            </a:r>
            <a:endParaRPr lang="en-GB" sz="700" dirty="0">
              <a:solidFill>
                <a:schemeClr val="tx1"/>
              </a:solidFill>
            </a:endParaRPr>
          </a:p>
        </p:txBody>
      </p:sp>
      <p:sp>
        <p:nvSpPr>
          <p:cNvPr id="139" name="Left-Right Arrow 138"/>
          <p:cNvSpPr/>
          <p:nvPr/>
        </p:nvSpPr>
        <p:spPr>
          <a:xfrm>
            <a:off x="935911" y="1081572"/>
            <a:ext cx="106202" cy="460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Down Arrow 139"/>
          <p:cNvSpPr/>
          <p:nvPr/>
        </p:nvSpPr>
        <p:spPr>
          <a:xfrm rot="19268676">
            <a:off x="606022" y="1269398"/>
            <a:ext cx="59089" cy="59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Down Arrow 140"/>
          <p:cNvSpPr/>
          <p:nvPr/>
        </p:nvSpPr>
        <p:spPr>
          <a:xfrm rot="2762020">
            <a:off x="1371713" y="1257633"/>
            <a:ext cx="46058" cy="604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ounded Rectangle 141"/>
          <p:cNvSpPr/>
          <p:nvPr/>
        </p:nvSpPr>
        <p:spPr>
          <a:xfrm>
            <a:off x="284456" y="3060670"/>
            <a:ext cx="722831" cy="22524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Threat analysis </a:t>
            </a:r>
          </a:p>
        </p:txBody>
      </p:sp>
      <p:sp>
        <p:nvSpPr>
          <p:cNvPr id="143" name="Rounded Rectangle 142"/>
          <p:cNvSpPr/>
          <p:nvPr/>
        </p:nvSpPr>
        <p:spPr>
          <a:xfrm>
            <a:off x="245467" y="3399843"/>
            <a:ext cx="800859" cy="362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Operational vignettes</a:t>
            </a:r>
          </a:p>
        </p:txBody>
      </p:sp>
      <p:sp>
        <p:nvSpPr>
          <p:cNvPr id="144" name="Rounded Rectangle 143"/>
          <p:cNvSpPr/>
          <p:nvPr/>
        </p:nvSpPr>
        <p:spPr>
          <a:xfrm>
            <a:off x="594536" y="4633073"/>
            <a:ext cx="888537" cy="362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Decision Making</a:t>
            </a:r>
          </a:p>
        </p:txBody>
      </p:sp>
      <p:sp>
        <p:nvSpPr>
          <p:cNvPr id="146" name="Rounded Rectangle 145"/>
          <p:cNvSpPr/>
          <p:nvPr/>
        </p:nvSpPr>
        <p:spPr>
          <a:xfrm>
            <a:off x="762557" y="4118023"/>
            <a:ext cx="552495" cy="3061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Defence benefits</a:t>
            </a:r>
          </a:p>
        </p:txBody>
      </p:sp>
      <p:sp>
        <p:nvSpPr>
          <p:cNvPr id="148" name="Rounded Rectangle 147"/>
          <p:cNvSpPr/>
          <p:nvPr/>
        </p:nvSpPr>
        <p:spPr>
          <a:xfrm>
            <a:off x="1165653" y="3278061"/>
            <a:ext cx="628566" cy="1359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700" dirty="0">
              <a:solidFill>
                <a:schemeClr val="tx1"/>
              </a:solidFill>
            </a:endParaRPr>
          </a:p>
        </p:txBody>
      </p:sp>
      <p:sp>
        <p:nvSpPr>
          <p:cNvPr id="150" name="Rounded Rectangle 149"/>
          <p:cNvSpPr/>
          <p:nvPr/>
        </p:nvSpPr>
        <p:spPr>
          <a:xfrm>
            <a:off x="201657" y="2683000"/>
            <a:ext cx="888537" cy="2430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Requirement set</a:t>
            </a:r>
          </a:p>
        </p:txBody>
      </p:sp>
      <p:cxnSp>
        <p:nvCxnSpPr>
          <p:cNvPr id="154" name="Elbow Connector 153"/>
          <p:cNvCxnSpPr>
            <a:stCxn id="130" idx="2"/>
            <a:endCxn id="150" idx="0"/>
          </p:cNvCxnSpPr>
          <p:nvPr/>
        </p:nvCxnSpPr>
        <p:spPr>
          <a:xfrm rot="5400000">
            <a:off x="770090" y="2194218"/>
            <a:ext cx="364618" cy="61294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50" idx="2"/>
            <a:endCxn id="142" idx="0"/>
          </p:cNvCxnSpPr>
          <p:nvPr/>
        </p:nvCxnSpPr>
        <p:spPr>
          <a:xfrm flipH="1">
            <a:off x="645872" y="2926030"/>
            <a:ext cx="54" cy="13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42" idx="2"/>
            <a:endCxn id="143" idx="0"/>
          </p:cNvCxnSpPr>
          <p:nvPr/>
        </p:nvCxnSpPr>
        <p:spPr>
          <a:xfrm>
            <a:off x="645872" y="3285917"/>
            <a:ext cx="25" cy="113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Left Arrow 156"/>
          <p:cNvSpPr/>
          <p:nvPr/>
        </p:nvSpPr>
        <p:spPr>
          <a:xfrm>
            <a:off x="696899" y="3323009"/>
            <a:ext cx="386222" cy="46058"/>
          </a:xfrm>
          <a:prstGeom prst="lef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8" name="Left Arrow 157"/>
          <p:cNvSpPr/>
          <p:nvPr/>
        </p:nvSpPr>
        <p:spPr>
          <a:xfrm rot="5400000">
            <a:off x="1436111" y="3758427"/>
            <a:ext cx="108631" cy="46646"/>
          </a:xfrm>
          <a:prstGeom prst="lef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9" name="Rounded Rectangle 158"/>
          <p:cNvSpPr/>
          <p:nvPr/>
        </p:nvSpPr>
        <p:spPr>
          <a:xfrm>
            <a:off x="1331640" y="4118965"/>
            <a:ext cx="536172" cy="31236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Defence Shortfalls</a:t>
            </a:r>
          </a:p>
        </p:txBody>
      </p:sp>
      <p:sp>
        <p:nvSpPr>
          <p:cNvPr id="160" name="TextBox 159"/>
          <p:cNvSpPr txBox="1"/>
          <p:nvPr/>
        </p:nvSpPr>
        <p:spPr>
          <a:xfrm>
            <a:off x="1154572" y="2598271"/>
            <a:ext cx="814491" cy="371491"/>
          </a:xfrm>
          <a:prstGeom prst="rect">
            <a:avLst/>
          </a:prstGeom>
          <a:noFill/>
        </p:spPr>
        <p:txBody>
          <a:bodyPr wrap="square" rtlCol="0">
            <a:spAutoFit/>
          </a:bodyPr>
          <a:lstStyle/>
          <a:p>
            <a:pPr>
              <a:buClr>
                <a:schemeClr val="accent1"/>
              </a:buClr>
              <a:buSzPct val="110000"/>
            </a:pPr>
            <a:r>
              <a:rPr lang="en-GB" sz="900" b="1" i="1" dirty="0"/>
              <a:t>The OA Approach</a:t>
            </a:r>
          </a:p>
        </p:txBody>
      </p:sp>
      <p:sp>
        <p:nvSpPr>
          <p:cNvPr id="163" name="TextBox 162"/>
          <p:cNvSpPr txBox="1"/>
          <p:nvPr/>
        </p:nvSpPr>
        <p:spPr>
          <a:xfrm>
            <a:off x="1430659" y="4704412"/>
            <a:ext cx="670930" cy="278618"/>
          </a:xfrm>
          <a:prstGeom prst="rect">
            <a:avLst/>
          </a:prstGeom>
          <a:noFill/>
        </p:spPr>
        <p:txBody>
          <a:bodyPr wrap="square" rtlCol="0">
            <a:spAutoFit/>
          </a:bodyPr>
          <a:lstStyle/>
          <a:p>
            <a:pPr>
              <a:buClr>
                <a:schemeClr val="accent1"/>
              </a:buClr>
              <a:buSzPct val="110000"/>
            </a:pPr>
            <a:r>
              <a:rPr lang="en-GB" sz="600" i="1" dirty="0"/>
              <a:t>The ‘so what’?</a:t>
            </a:r>
            <a:endParaRPr lang="en-GB" sz="500" i="1" dirty="0"/>
          </a:p>
        </p:txBody>
      </p:sp>
      <p:sp>
        <p:nvSpPr>
          <p:cNvPr id="167" name="TextBox 166"/>
          <p:cNvSpPr txBox="1"/>
          <p:nvPr/>
        </p:nvSpPr>
        <p:spPr>
          <a:xfrm>
            <a:off x="1162826" y="3235833"/>
            <a:ext cx="710617" cy="215444"/>
          </a:xfrm>
          <a:prstGeom prst="rect">
            <a:avLst/>
          </a:prstGeom>
          <a:noFill/>
        </p:spPr>
        <p:txBody>
          <a:bodyPr wrap="square" rtlCol="0">
            <a:spAutoFit/>
          </a:bodyPr>
          <a:lstStyle/>
          <a:p>
            <a:pPr>
              <a:buClr>
                <a:schemeClr val="accent1"/>
              </a:buClr>
              <a:buSzPct val="110000"/>
            </a:pPr>
            <a:r>
              <a:rPr lang="en-GB" sz="800" dirty="0"/>
              <a:t>Simulation</a:t>
            </a:r>
          </a:p>
        </p:txBody>
      </p:sp>
      <p:sp>
        <p:nvSpPr>
          <p:cNvPr id="169" name="Rounded Rectangle 168"/>
          <p:cNvSpPr/>
          <p:nvPr/>
        </p:nvSpPr>
        <p:spPr>
          <a:xfrm>
            <a:off x="160594" y="4117551"/>
            <a:ext cx="593412" cy="3061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Campaign Analysis</a:t>
            </a:r>
          </a:p>
        </p:txBody>
      </p:sp>
      <p:cxnSp>
        <p:nvCxnSpPr>
          <p:cNvPr id="171" name="Straight Connector 170"/>
          <p:cNvCxnSpPr>
            <a:stCxn id="143" idx="2"/>
          </p:cNvCxnSpPr>
          <p:nvPr/>
        </p:nvCxnSpPr>
        <p:spPr>
          <a:xfrm flipH="1">
            <a:off x="645635" y="3761988"/>
            <a:ext cx="262" cy="154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Elbow Connector 171"/>
          <p:cNvCxnSpPr>
            <a:endCxn id="169" idx="0"/>
          </p:cNvCxnSpPr>
          <p:nvPr/>
        </p:nvCxnSpPr>
        <p:spPr>
          <a:xfrm rot="5400000">
            <a:off x="450865" y="3922780"/>
            <a:ext cx="201206" cy="18833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endCxn id="146" idx="0"/>
          </p:cNvCxnSpPr>
          <p:nvPr/>
        </p:nvCxnSpPr>
        <p:spPr>
          <a:xfrm>
            <a:off x="645635" y="3916346"/>
            <a:ext cx="393170" cy="20167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Elbow Connector 173"/>
          <p:cNvCxnSpPr>
            <a:endCxn id="159" idx="0"/>
          </p:cNvCxnSpPr>
          <p:nvPr/>
        </p:nvCxnSpPr>
        <p:spPr>
          <a:xfrm>
            <a:off x="624407" y="3916346"/>
            <a:ext cx="975319" cy="20261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5" name="Rounded Rectangle 174"/>
          <p:cNvSpPr/>
          <p:nvPr/>
        </p:nvSpPr>
        <p:spPr>
          <a:xfrm>
            <a:off x="1235743" y="3791167"/>
            <a:ext cx="524511" cy="2115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tx1"/>
                </a:solidFill>
              </a:rPr>
              <a:t>Metrics</a:t>
            </a:r>
          </a:p>
        </p:txBody>
      </p:sp>
      <p:cxnSp>
        <p:nvCxnSpPr>
          <p:cNvPr id="176" name="Elbow Connector 175"/>
          <p:cNvCxnSpPr>
            <a:stCxn id="169" idx="2"/>
          </p:cNvCxnSpPr>
          <p:nvPr/>
        </p:nvCxnSpPr>
        <p:spPr>
          <a:xfrm rot="16200000" flipH="1">
            <a:off x="630792" y="4250186"/>
            <a:ext cx="107146" cy="45413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59" idx="2"/>
          </p:cNvCxnSpPr>
          <p:nvPr/>
        </p:nvCxnSpPr>
        <p:spPr>
          <a:xfrm rot="5400000">
            <a:off x="1192704" y="4123802"/>
            <a:ext cx="99497" cy="71454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46" idx="2"/>
            <a:endCxn id="144" idx="0"/>
          </p:cNvCxnSpPr>
          <p:nvPr/>
        </p:nvCxnSpPr>
        <p:spPr>
          <a:xfrm>
            <a:off x="1038805" y="4424150"/>
            <a:ext cx="0" cy="208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107504" y="3891484"/>
            <a:ext cx="428991" cy="247661"/>
          </a:xfrm>
          <a:prstGeom prst="rect">
            <a:avLst/>
          </a:prstGeom>
          <a:noFill/>
        </p:spPr>
        <p:txBody>
          <a:bodyPr wrap="square" rtlCol="0">
            <a:spAutoFit/>
          </a:bodyPr>
          <a:lstStyle/>
          <a:p>
            <a:pPr>
              <a:buClr>
                <a:schemeClr val="accent1"/>
              </a:buClr>
              <a:buSzPct val="110000"/>
            </a:pPr>
            <a:r>
              <a:rPr lang="en-GB" sz="500" i="1" dirty="0"/>
              <a:t>e.g. Lance</a:t>
            </a:r>
            <a:endParaRPr lang="en-GB" sz="400" i="1" dirty="0"/>
          </a:p>
        </p:txBody>
      </p:sp>
      <p:sp>
        <p:nvSpPr>
          <p:cNvPr id="194" name="Rectangle 193"/>
          <p:cNvSpPr/>
          <p:nvPr/>
        </p:nvSpPr>
        <p:spPr>
          <a:xfrm>
            <a:off x="4125435" y="632342"/>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800" dirty="0" smtClean="0">
                <a:solidFill>
                  <a:schemeClr val="tx1"/>
                </a:solidFill>
              </a:rPr>
              <a:t>Segments</a:t>
            </a:r>
            <a:endParaRPr lang="en-GB" sz="900" dirty="0">
              <a:solidFill>
                <a:schemeClr val="tx1"/>
              </a:solidFill>
            </a:endParaRPr>
          </a:p>
        </p:txBody>
      </p:sp>
      <p:sp>
        <p:nvSpPr>
          <p:cNvPr id="196" name="Rectangle 195"/>
          <p:cNvSpPr/>
          <p:nvPr/>
        </p:nvSpPr>
        <p:spPr>
          <a:xfrm>
            <a:off x="4124147" y="876497"/>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Ground</a:t>
            </a:r>
            <a:endParaRPr lang="en-GB" sz="900" dirty="0">
              <a:solidFill>
                <a:schemeClr val="tx1"/>
              </a:solidFill>
            </a:endParaRPr>
          </a:p>
        </p:txBody>
      </p:sp>
      <p:sp>
        <p:nvSpPr>
          <p:cNvPr id="197" name="Rectangle 196"/>
          <p:cNvSpPr/>
          <p:nvPr/>
        </p:nvSpPr>
        <p:spPr>
          <a:xfrm>
            <a:off x="4125435" y="1050048"/>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User</a:t>
            </a:r>
            <a:r>
              <a:rPr lang="en-GB" sz="900" dirty="0" smtClean="0">
                <a:solidFill>
                  <a:schemeClr val="tx1"/>
                </a:solidFill>
              </a:rPr>
              <a:t> </a:t>
            </a:r>
            <a:endParaRPr lang="en-GB" sz="900" dirty="0">
              <a:solidFill>
                <a:schemeClr val="tx1"/>
              </a:solidFill>
            </a:endParaRPr>
          </a:p>
        </p:txBody>
      </p:sp>
      <p:sp>
        <p:nvSpPr>
          <p:cNvPr id="199" name="Rectangle 198"/>
          <p:cNvSpPr/>
          <p:nvPr/>
        </p:nvSpPr>
        <p:spPr>
          <a:xfrm>
            <a:off x="4125435" y="1219045"/>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Link</a:t>
            </a:r>
            <a:endParaRPr lang="en-GB" sz="900" dirty="0">
              <a:solidFill>
                <a:schemeClr val="tx1"/>
              </a:solidFill>
            </a:endParaRPr>
          </a:p>
        </p:txBody>
      </p:sp>
      <p:sp>
        <p:nvSpPr>
          <p:cNvPr id="200" name="Rectangle 199"/>
          <p:cNvSpPr/>
          <p:nvPr/>
        </p:nvSpPr>
        <p:spPr>
          <a:xfrm>
            <a:off x="4124147" y="1383789"/>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Space</a:t>
            </a:r>
            <a:endParaRPr lang="en-GB" sz="700" dirty="0">
              <a:solidFill>
                <a:schemeClr val="tx1"/>
              </a:solidFill>
            </a:endParaRPr>
          </a:p>
        </p:txBody>
      </p:sp>
      <p:cxnSp>
        <p:nvCxnSpPr>
          <p:cNvPr id="201" name="Straight Arrow Connector 200"/>
          <p:cNvCxnSpPr>
            <a:stCxn id="194" idx="2"/>
            <a:endCxn id="196" idx="0"/>
          </p:cNvCxnSpPr>
          <p:nvPr/>
        </p:nvCxnSpPr>
        <p:spPr>
          <a:xfrm flipH="1">
            <a:off x="4529741" y="768568"/>
            <a:ext cx="1288" cy="107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3708784" y="1645200"/>
            <a:ext cx="185590" cy="451217"/>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GB" sz="800" dirty="0" smtClean="0">
                <a:solidFill>
                  <a:schemeClr val="tx1"/>
                </a:solidFill>
              </a:rPr>
              <a:t>Orbits</a:t>
            </a:r>
            <a:endParaRPr lang="en-GB" sz="900" dirty="0">
              <a:solidFill>
                <a:schemeClr val="tx1"/>
              </a:solidFill>
            </a:endParaRPr>
          </a:p>
        </p:txBody>
      </p:sp>
      <p:sp>
        <p:nvSpPr>
          <p:cNvPr id="213" name="Rectangle 212"/>
          <p:cNvSpPr/>
          <p:nvPr/>
        </p:nvSpPr>
        <p:spPr>
          <a:xfrm>
            <a:off x="4111229"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LEO</a:t>
            </a:r>
            <a:endParaRPr lang="en-GB" sz="900" dirty="0">
              <a:solidFill>
                <a:schemeClr val="tx1"/>
              </a:solidFill>
            </a:endParaRPr>
          </a:p>
        </p:txBody>
      </p:sp>
      <p:sp>
        <p:nvSpPr>
          <p:cNvPr id="215" name="Rectangle 214"/>
          <p:cNvSpPr/>
          <p:nvPr/>
        </p:nvSpPr>
        <p:spPr>
          <a:xfrm>
            <a:off x="4366961"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MEO</a:t>
            </a:r>
            <a:endParaRPr lang="en-GB" sz="900" dirty="0">
              <a:solidFill>
                <a:schemeClr val="tx1"/>
              </a:solidFill>
            </a:endParaRPr>
          </a:p>
        </p:txBody>
      </p:sp>
      <p:sp>
        <p:nvSpPr>
          <p:cNvPr id="216" name="Rectangle 215"/>
          <p:cNvSpPr/>
          <p:nvPr/>
        </p:nvSpPr>
        <p:spPr>
          <a:xfrm>
            <a:off x="4890965"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GEO</a:t>
            </a:r>
            <a:endParaRPr lang="en-GB" sz="900" dirty="0">
              <a:solidFill>
                <a:schemeClr val="tx1"/>
              </a:solidFill>
            </a:endParaRPr>
          </a:p>
        </p:txBody>
      </p:sp>
      <p:cxnSp>
        <p:nvCxnSpPr>
          <p:cNvPr id="219" name="Straight Arrow Connector 218"/>
          <p:cNvCxnSpPr>
            <a:endCxn id="213" idx="1"/>
          </p:cNvCxnSpPr>
          <p:nvPr/>
        </p:nvCxnSpPr>
        <p:spPr>
          <a:xfrm flipV="1">
            <a:off x="3904412" y="1886642"/>
            <a:ext cx="206817" cy="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0" name="Rectangle 219"/>
          <p:cNvSpPr/>
          <p:nvPr/>
        </p:nvSpPr>
        <p:spPr>
          <a:xfrm>
            <a:off x="4620341" y="1705423"/>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H</a:t>
            </a:r>
            <a:r>
              <a:rPr lang="en-GB" sz="700" dirty="0" smtClean="0">
                <a:solidFill>
                  <a:schemeClr val="tx1"/>
                </a:solidFill>
              </a:rPr>
              <a:t>EO</a:t>
            </a:r>
            <a:endParaRPr lang="en-GB" sz="900" dirty="0">
              <a:solidFill>
                <a:schemeClr val="tx1"/>
              </a:solidFill>
            </a:endParaRPr>
          </a:p>
        </p:txBody>
      </p:sp>
      <p:pic>
        <p:nvPicPr>
          <p:cNvPr id="226" name="Picture 225"/>
          <p:cNvPicPr>
            <a:picLocks noChangeAspect="1"/>
          </p:cNvPicPr>
          <p:nvPr/>
        </p:nvPicPr>
        <p:blipFill>
          <a:blip r:embed="rId8"/>
          <a:stretch>
            <a:fillRect/>
          </a:stretch>
        </p:blipFill>
        <p:spPr>
          <a:xfrm>
            <a:off x="5569390" y="3373822"/>
            <a:ext cx="1535840" cy="736988"/>
          </a:xfrm>
          <a:prstGeom prst="rect">
            <a:avLst/>
          </a:prstGeom>
        </p:spPr>
      </p:pic>
      <p:sp>
        <p:nvSpPr>
          <p:cNvPr id="227" name="Rectangle 226"/>
          <p:cNvSpPr/>
          <p:nvPr/>
        </p:nvSpPr>
        <p:spPr>
          <a:xfrm>
            <a:off x="1921287" y="61373"/>
            <a:ext cx="3506143" cy="245635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5" name="Rectangle 104"/>
          <p:cNvSpPr/>
          <p:nvPr/>
        </p:nvSpPr>
        <p:spPr>
          <a:xfrm>
            <a:off x="2337557" y="665716"/>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Detect, track and identify</a:t>
            </a:r>
            <a:endParaRPr lang="en-GB" sz="800" dirty="0">
              <a:solidFill>
                <a:schemeClr val="tx1"/>
              </a:solidFill>
            </a:endParaRPr>
          </a:p>
        </p:txBody>
      </p:sp>
      <p:sp>
        <p:nvSpPr>
          <p:cNvPr id="106" name="Rectangle 105"/>
          <p:cNvSpPr/>
          <p:nvPr/>
        </p:nvSpPr>
        <p:spPr>
          <a:xfrm>
            <a:off x="2327396" y="1039348"/>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Threat warning</a:t>
            </a:r>
            <a:endParaRPr lang="en-GB" sz="800" dirty="0">
              <a:solidFill>
                <a:schemeClr val="tx1"/>
              </a:solidFill>
            </a:endParaRPr>
          </a:p>
        </p:txBody>
      </p:sp>
      <p:sp>
        <p:nvSpPr>
          <p:cNvPr id="107" name="Rectangle 106"/>
          <p:cNvSpPr/>
          <p:nvPr/>
        </p:nvSpPr>
        <p:spPr>
          <a:xfrm>
            <a:off x="2327396" y="1450275"/>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Data integration</a:t>
            </a:r>
            <a:endParaRPr lang="en-GB" sz="800" dirty="0">
              <a:solidFill>
                <a:schemeClr val="tx1"/>
              </a:solidFill>
            </a:endParaRPr>
          </a:p>
        </p:txBody>
      </p:sp>
      <p:sp>
        <p:nvSpPr>
          <p:cNvPr id="108" name="Rectangle 107"/>
          <p:cNvSpPr/>
          <p:nvPr/>
        </p:nvSpPr>
        <p:spPr>
          <a:xfrm>
            <a:off x="2336686" y="1836496"/>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Characterisation</a:t>
            </a:r>
            <a:endParaRPr lang="en-GB" sz="800" dirty="0">
              <a:solidFill>
                <a:schemeClr val="tx1"/>
              </a:solidFill>
            </a:endParaRPr>
          </a:p>
        </p:txBody>
      </p:sp>
      <p:sp>
        <p:nvSpPr>
          <p:cNvPr id="110" name="TextBox 109"/>
          <p:cNvSpPr txBox="1"/>
          <p:nvPr/>
        </p:nvSpPr>
        <p:spPr>
          <a:xfrm>
            <a:off x="6335486" y="4080508"/>
            <a:ext cx="878767" cy="138499"/>
          </a:xfrm>
          <a:prstGeom prst="rect">
            <a:avLst/>
          </a:prstGeom>
          <a:noFill/>
        </p:spPr>
        <p:txBody>
          <a:bodyPr wrap="none" rtlCol="0">
            <a:spAutoFit/>
          </a:bodyPr>
          <a:lstStyle/>
          <a:p>
            <a:pPr>
              <a:buClr>
                <a:schemeClr val="accent1"/>
              </a:buClr>
              <a:buSzPct val="110000"/>
            </a:pPr>
            <a:r>
              <a:rPr lang="en-GB" sz="300" dirty="0" smtClean="0"/>
              <a:t>Defence Space Strategy, February 2022 </a:t>
            </a:r>
          </a:p>
        </p:txBody>
      </p:sp>
      <p:sp>
        <p:nvSpPr>
          <p:cNvPr id="94" name="Rectangle 93"/>
          <p:cNvSpPr/>
          <p:nvPr/>
        </p:nvSpPr>
        <p:spPr>
          <a:xfrm>
            <a:off x="77318" y="61373"/>
            <a:ext cx="1831435" cy="4969488"/>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p:cNvSpPr/>
          <p:nvPr/>
        </p:nvSpPr>
        <p:spPr>
          <a:xfrm>
            <a:off x="7227026" y="2533945"/>
            <a:ext cx="1812540" cy="2504523"/>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p:cNvSpPr/>
          <p:nvPr/>
        </p:nvSpPr>
        <p:spPr>
          <a:xfrm>
            <a:off x="1905270" y="50306"/>
            <a:ext cx="7134296" cy="2488795"/>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nvSpPr>
        <p:spPr>
          <a:xfrm>
            <a:off x="3659666" y="2545000"/>
            <a:ext cx="1812540" cy="2504523"/>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Down Arrow 98"/>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Down Arrow 100"/>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 name="Picture 101"/>
          <p:cNvPicPr>
            <a:picLocks noChangeAspect="1"/>
          </p:cNvPicPr>
          <p:nvPr/>
        </p:nvPicPr>
        <p:blipFill>
          <a:blip r:embed="rId9"/>
          <a:stretch>
            <a:fillRect/>
          </a:stretch>
        </p:blipFill>
        <p:spPr>
          <a:xfrm>
            <a:off x="2178793" y="3811244"/>
            <a:ext cx="1244355" cy="474835"/>
          </a:xfrm>
          <a:prstGeom prst="rect">
            <a:avLst/>
          </a:prstGeom>
          <a:ln>
            <a:solidFill>
              <a:schemeClr val="tx1"/>
            </a:solidFill>
          </a:ln>
        </p:spPr>
      </p:pic>
      <p:pic>
        <p:nvPicPr>
          <p:cNvPr id="111" name="Picture 110"/>
          <p:cNvPicPr>
            <a:picLocks noChangeAspect="1"/>
          </p:cNvPicPr>
          <p:nvPr/>
        </p:nvPicPr>
        <p:blipFill>
          <a:blip r:embed="rId10"/>
          <a:stretch>
            <a:fillRect/>
          </a:stretch>
        </p:blipFill>
        <p:spPr>
          <a:xfrm>
            <a:off x="2177387" y="4415116"/>
            <a:ext cx="1245600" cy="378778"/>
          </a:xfrm>
          <a:prstGeom prst="rect">
            <a:avLst/>
          </a:prstGeom>
          <a:ln>
            <a:solidFill>
              <a:schemeClr val="tx1"/>
            </a:solidFill>
          </a:ln>
        </p:spPr>
      </p:pic>
      <p:sp>
        <p:nvSpPr>
          <p:cNvPr id="112" name="TextBox 111"/>
          <p:cNvSpPr txBox="1"/>
          <p:nvPr/>
        </p:nvSpPr>
        <p:spPr>
          <a:xfrm>
            <a:off x="2076331" y="4259281"/>
            <a:ext cx="573266" cy="153888"/>
          </a:xfrm>
          <a:prstGeom prst="rect">
            <a:avLst/>
          </a:prstGeom>
          <a:noFill/>
        </p:spPr>
        <p:txBody>
          <a:bodyPr wrap="square" rtlCol="0">
            <a:spAutoFit/>
          </a:bodyPr>
          <a:lstStyle/>
          <a:p>
            <a:pPr>
              <a:buClr>
                <a:schemeClr val="accent1"/>
              </a:buClr>
              <a:buSzPct val="110000"/>
            </a:pPr>
            <a:r>
              <a:rPr lang="en-GB" sz="400" i="1" dirty="0" smtClean="0"/>
              <a:t>(solar cycle 25)</a:t>
            </a:r>
            <a:endParaRPr lang="en-GB" sz="400" i="1" dirty="0"/>
          </a:p>
        </p:txBody>
      </p:sp>
      <p:sp>
        <p:nvSpPr>
          <p:cNvPr id="113" name="TextBox 112"/>
          <p:cNvSpPr txBox="1"/>
          <p:nvPr/>
        </p:nvSpPr>
        <p:spPr>
          <a:xfrm>
            <a:off x="2077987" y="4793894"/>
            <a:ext cx="1563024" cy="153888"/>
          </a:xfrm>
          <a:prstGeom prst="rect">
            <a:avLst/>
          </a:prstGeom>
          <a:noFill/>
        </p:spPr>
        <p:txBody>
          <a:bodyPr wrap="square" rtlCol="0">
            <a:spAutoFit/>
          </a:bodyPr>
          <a:lstStyle/>
          <a:p>
            <a:pPr>
              <a:buClr>
                <a:schemeClr val="accent1"/>
              </a:buClr>
              <a:buSzPct val="110000"/>
            </a:pPr>
            <a:r>
              <a:rPr lang="en-GB" sz="400" i="1" dirty="0" smtClean="0"/>
              <a:t>Met Office Space Weather Operations Centre (MOSWOC)</a:t>
            </a:r>
            <a:endParaRPr lang="en-GB" sz="400" i="1" dirty="0"/>
          </a:p>
        </p:txBody>
      </p:sp>
      <p:pic>
        <p:nvPicPr>
          <p:cNvPr id="114" name="Picture 113"/>
          <p:cNvPicPr>
            <a:picLocks noChangeAspect="1"/>
          </p:cNvPicPr>
          <p:nvPr/>
        </p:nvPicPr>
        <p:blipFill>
          <a:blip r:embed="rId11"/>
          <a:stretch>
            <a:fillRect/>
          </a:stretch>
        </p:blipFill>
        <p:spPr>
          <a:xfrm>
            <a:off x="2390372" y="3047041"/>
            <a:ext cx="797403" cy="623144"/>
          </a:xfrm>
          <a:prstGeom prst="rect">
            <a:avLst/>
          </a:prstGeom>
          <a:ln>
            <a:solidFill>
              <a:schemeClr val="tx1"/>
            </a:solidFill>
          </a:ln>
        </p:spPr>
      </p:pic>
      <p:sp>
        <p:nvSpPr>
          <p:cNvPr id="115" name="TextBox 114"/>
          <p:cNvSpPr txBox="1"/>
          <p:nvPr/>
        </p:nvSpPr>
        <p:spPr>
          <a:xfrm>
            <a:off x="2294146" y="3649932"/>
            <a:ext cx="912818" cy="153888"/>
          </a:xfrm>
          <a:prstGeom prst="rect">
            <a:avLst/>
          </a:prstGeom>
          <a:noFill/>
        </p:spPr>
        <p:txBody>
          <a:bodyPr wrap="square" rtlCol="0">
            <a:spAutoFit/>
          </a:bodyPr>
          <a:lstStyle/>
          <a:p>
            <a:pPr>
              <a:buClr>
                <a:schemeClr val="accent1"/>
              </a:buClr>
              <a:buSzPct val="110000"/>
            </a:pPr>
            <a:r>
              <a:rPr lang="en-GB" sz="400" i="1" dirty="0" smtClean="0"/>
              <a:t>NASA, (accessed July 2923)</a:t>
            </a:r>
            <a:endParaRPr lang="en-GB" sz="400" i="1" dirty="0"/>
          </a:p>
        </p:txBody>
      </p:sp>
    </p:spTree>
    <p:extLst>
      <p:ext uri="{BB962C8B-B14F-4D97-AF65-F5344CB8AC3E}">
        <p14:creationId xmlns:p14="http://schemas.microsoft.com/office/powerpoint/2010/main" val="375380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451549" y="4497031"/>
            <a:ext cx="7478588" cy="274637"/>
          </a:xfrm>
        </p:spPr>
        <p:txBody>
          <a:bodyPr/>
          <a:lstStyle/>
          <a:p>
            <a:r>
              <a:rPr lang="en-GB" smtClean="0"/>
              <a:t>CLASSIFICATION</a:t>
            </a:r>
            <a:endParaRPr lang="en-GB" dirty="0"/>
          </a:p>
        </p:txBody>
      </p:sp>
      <p:sp>
        <p:nvSpPr>
          <p:cNvPr id="4" name="Slide Number Placeholder 3"/>
          <p:cNvSpPr>
            <a:spLocks noGrp="1"/>
          </p:cNvSpPr>
          <p:nvPr>
            <p:ph type="sldNum" sz="quarter" idx="11"/>
          </p:nvPr>
        </p:nvSpPr>
        <p:spPr>
          <a:xfrm>
            <a:off x="6869610" y="4270678"/>
            <a:ext cx="2057400" cy="211757"/>
          </a:xfrm>
        </p:spPr>
        <p:txBody>
          <a:bodyPr/>
          <a:lstStyle/>
          <a:p>
            <a:fld id="{41D5E06E-8463-49C0-8B6A-3B9E03BCC454}" type="slidenum">
              <a:rPr lang="en-GB" smtClean="0"/>
              <a:t>9</a:t>
            </a:fld>
            <a:endParaRPr lang="en-GB"/>
          </a:p>
        </p:txBody>
      </p:sp>
      <p:graphicFrame>
        <p:nvGraphicFramePr>
          <p:cNvPr id="5" name="Table 4"/>
          <p:cNvGraphicFramePr>
            <a:graphicFrameLocks noGrp="1"/>
          </p:cNvGraphicFramePr>
          <p:nvPr>
            <p:extLst/>
          </p:nvPr>
        </p:nvGraphicFramePr>
        <p:xfrm>
          <a:off x="122760" y="61373"/>
          <a:ext cx="8892480" cy="4969488"/>
        </p:xfrm>
        <a:graphic>
          <a:graphicData uri="http://schemas.openxmlformats.org/drawingml/2006/table">
            <a:tbl>
              <a:tblPr firstRow="1" bandRow="1">
                <a:tableStyleId>{5C22544A-7EE6-4342-B048-85BDC9FD1C3A}</a:tableStyleId>
              </a:tblPr>
              <a:tblGrid>
                <a:gridCol w="1778496">
                  <a:extLst>
                    <a:ext uri="{9D8B030D-6E8A-4147-A177-3AD203B41FA5}">
                      <a16:colId xmlns:a16="http://schemas.microsoft.com/office/drawing/2014/main" val="2769199118"/>
                    </a:ext>
                  </a:extLst>
                </a:gridCol>
                <a:gridCol w="1778496">
                  <a:extLst>
                    <a:ext uri="{9D8B030D-6E8A-4147-A177-3AD203B41FA5}">
                      <a16:colId xmlns:a16="http://schemas.microsoft.com/office/drawing/2014/main" val="3731440869"/>
                    </a:ext>
                  </a:extLst>
                </a:gridCol>
                <a:gridCol w="1778496">
                  <a:extLst>
                    <a:ext uri="{9D8B030D-6E8A-4147-A177-3AD203B41FA5}">
                      <a16:colId xmlns:a16="http://schemas.microsoft.com/office/drawing/2014/main" val="3049599668"/>
                    </a:ext>
                  </a:extLst>
                </a:gridCol>
                <a:gridCol w="1778496">
                  <a:extLst>
                    <a:ext uri="{9D8B030D-6E8A-4147-A177-3AD203B41FA5}">
                      <a16:colId xmlns:a16="http://schemas.microsoft.com/office/drawing/2014/main" val="4141883107"/>
                    </a:ext>
                  </a:extLst>
                </a:gridCol>
                <a:gridCol w="1778496">
                  <a:extLst>
                    <a:ext uri="{9D8B030D-6E8A-4147-A177-3AD203B41FA5}">
                      <a16:colId xmlns:a16="http://schemas.microsoft.com/office/drawing/2014/main" val="1941684449"/>
                    </a:ext>
                  </a:extLst>
                </a:gridCol>
              </a:tblGrid>
              <a:tr h="2484744">
                <a:tc rowSpan="2">
                  <a:txBody>
                    <a:bodyPr/>
                    <a:lstStyle/>
                    <a:p>
                      <a:pPr algn="ctr"/>
                      <a:r>
                        <a:rPr lang="en-GB" sz="1000" b="0" dirty="0" smtClean="0">
                          <a:solidFill>
                            <a:schemeClr val="tx1"/>
                          </a:solidFill>
                        </a:rPr>
                        <a:t>Military</a:t>
                      </a:r>
                      <a:r>
                        <a:rPr lang="en-GB" sz="1000" b="0" baseline="0" dirty="0" smtClean="0">
                          <a:solidFill>
                            <a:schemeClr val="tx1"/>
                          </a:solidFill>
                        </a:rPr>
                        <a:t> Need</a:t>
                      </a:r>
                    </a:p>
                    <a:p>
                      <a:pPr algn="ctr"/>
                      <a:r>
                        <a:rPr lang="en-GB" sz="600" b="0" i="1" baseline="0" dirty="0" smtClean="0">
                          <a:solidFill>
                            <a:schemeClr val="tx1"/>
                          </a:solidFill>
                        </a:rPr>
                        <a:t>Why is space important to decision makers?</a:t>
                      </a:r>
                      <a:endParaRPr lang="en-GB" sz="600" b="0" i="1" dirty="0" smtClean="0">
                        <a:solidFill>
                          <a:schemeClr val="tx1"/>
                        </a:solidFill>
                      </a:endParaRPr>
                    </a:p>
                    <a:p>
                      <a:pPr algn="ctr"/>
                      <a:endParaRPr lang="en-GB" sz="600" b="0" i="1" dirty="0">
                        <a:solidFill>
                          <a:schemeClr val="tx1"/>
                        </a:solidFill>
                      </a:endParaRPr>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algn="ctr"/>
                      <a:r>
                        <a:rPr lang="en-GB" sz="1000" b="0" dirty="0" smtClean="0">
                          <a:solidFill>
                            <a:schemeClr val="tx1"/>
                          </a:solidFill>
                        </a:rPr>
                        <a:t>Space</a:t>
                      </a:r>
                      <a:r>
                        <a:rPr lang="en-GB" sz="1000" b="0" baseline="0" dirty="0" smtClean="0">
                          <a:solidFill>
                            <a:schemeClr val="tx1"/>
                          </a:solidFill>
                        </a:rPr>
                        <a:t> Domain Awareness (SDA)</a:t>
                      </a:r>
                    </a:p>
                  </a:txBody>
                  <a:tcPr>
                    <a:lnL w="28575" cap="flat" cmpd="sng" algn="ctr">
                      <a:solidFill>
                        <a:schemeClr val="accent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Space Control</a:t>
                      </a:r>
                    </a:p>
                    <a:p>
                      <a:pPr algn="ctr"/>
                      <a:r>
                        <a:rPr lang="en-GB" sz="1000" dirty="0" smtClean="0"/>
                        <a:t>s</a:t>
                      </a:r>
                      <a:endParaRPr lang="en-GB" sz="600" b="0" i="1" kern="1200" baseline="0" dirty="0">
                        <a:solidFill>
                          <a:schemeClr val="tx1"/>
                        </a:solidFill>
                        <a:latin typeface="+mn-lt"/>
                        <a:ea typeface="+mn-ea"/>
                        <a:cs typeface="+mn-cs"/>
                      </a:endParaRPr>
                    </a:p>
                  </a:txBody>
                  <a:tcPr>
                    <a:lnL w="9525"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Space support to Operations</a:t>
                      </a:r>
                    </a:p>
                    <a:p>
                      <a:pPr algn="ctr"/>
                      <a:r>
                        <a:rPr lang="en-GB" sz="600" b="0" i="1" kern="1200" baseline="0" dirty="0" smtClean="0">
                          <a:solidFill>
                            <a:schemeClr val="tx1"/>
                          </a:solidFill>
                          <a:latin typeface="+mn-lt"/>
                          <a:ea typeface="+mn-ea"/>
                          <a:cs typeface="+mn-cs"/>
                        </a:rPr>
                        <a:t>.</a:t>
                      </a:r>
                      <a:endParaRPr lang="en-GB" sz="600" b="0" i="1" kern="1200" baseline="0" dirty="0">
                        <a:solidFill>
                          <a:schemeClr val="tx1"/>
                        </a:solidFill>
                        <a:latin typeface="+mn-lt"/>
                        <a:ea typeface="+mn-ea"/>
                        <a:cs typeface="+mn-cs"/>
                      </a:endParaRPr>
                    </a:p>
                  </a:txBody>
                  <a:tcPr>
                    <a:lnL w="38100" cap="flat" cmpd="sng" algn="ctr">
                      <a:solidFill>
                        <a:schemeClr val="accent6"/>
                      </a:solidFill>
                      <a:prstDash val="solid"/>
                      <a:round/>
                      <a:headEnd type="none" w="med" len="med"/>
                      <a:tailEnd type="none" w="med" len="med"/>
                    </a:lnL>
                    <a:lnR w="9525" cap="flat" cmpd="sng" algn="ctr">
                      <a:solidFill>
                        <a:schemeClr val="tx1"/>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285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b="0" dirty="0" smtClean="0">
                        <a:solidFill>
                          <a:schemeClr val="tx1"/>
                        </a:solidFill>
                      </a:endParaRPr>
                    </a:p>
                  </a:txBody>
                  <a:tcPr>
                    <a:lnL w="9525" cap="flat" cmpd="sng" algn="ctr">
                      <a:solidFill>
                        <a:schemeClr val="tx1"/>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81421404"/>
                  </a:ext>
                </a:extLst>
              </a:tr>
              <a:tr h="2484744">
                <a:tc vMerge="1">
                  <a:txBody>
                    <a:bodyPr/>
                    <a:lstStyle/>
                    <a:p>
                      <a:endParaRPr lang="en-GB" dirty="0"/>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FFFFF"/>
                    </a:solidFill>
                  </a:tcPr>
                </a:tc>
                <a:tc>
                  <a:txBody>
                    <a:bodyPr/>
                    <a:lstStyle/>
                    <a:p>
                      <a:pPr algn="ctr"/>
                      <a:r>
                        <a:rPr lang="en-GB" sz="1000" b="0" kern="1200" baseline="0" dirty="0" smtClean="0">
                          <a:solidFill>
                            <a:schemeClr val="tx1"/>
                          </a:solidFill>
                          <a:latin typeface="+mn-lt"/>
                          <a:ea typeface="+mn-ea"/>
                          <a:cs typeface="+mn-cs"/>
                        </a:rPr>
                        <a:t>Hazards</a:t>
                      </a:r>
                    </a:p>
                    <a:p>
                      <a:pPr algn="ctr"/>
                      <a:r>
                        <a:rPr lang="en-GB" sz="1000" b="0" i="1" kern="1200" baseline="0" dirty="0" smtClean="0">
                          <a:solidFill>
                            <a:schemeClr val="tx1"/>
                          </a:solidFill>
                          <a:latin typeface="+mn-lt"/>
                          <a:ea typeface="+mn-ea"/>
                          <a:cs typeface="+mn-cs"/>
                        </a:rPr>
                        <a:t>Space Weather</a:t>
                      </a:r>
                    </a:p>
                    <a:p>
                      <a:endParaRPr lang="en-GB" sz="1000" b="0" kern="1200" baseline="0" dirty="0" smtClean="0">
                        <a:solidFill>
                          <a:schemeClr val="tx1"/>
                        </a:solidFill>
                        <a:latin typeface="+mn-lt"/>
                        <a:ea typeface="+mn-ea"/>
                        <a:cs typeface="+mn-cs"/>
                      </a:endParaRPr>
                    </a:p>
                    <a:p>
                      <a:endParaRPr lang="en-GB" sz="1000" b="0" kern="1200" baseline="0" dirty="0" smtClean="0">
                        <a:solidFill>
                          <a:schemeClr val="tx1"/>
                        </a:solidFill>
                        <a:latin typeface="+mn-lt"/>
                        <a:ea typeface="+mn-ea"/>
                        <a:cs typeface="+mn-cs"/>
                      </a:endParaRPr>
                    </a:p>
                    <a:p>
                      <a:endParaRPr lang="en-GB" sz="1000" b="0" kern="1200" baseline="0" dirty="0" smtClean="0">
                        <a:solidFill>
                          <a:schemeClr val="tx1"/>
                        </a:solidFill>
                        <a:latin typeface="+mn-lt"/>
                        <a:ea typeface="+mn-ea"/>
                        <a:cs typeface="+mn-cs"/>
                      </a:endParaRPr>
                    </a:p>
                    <a:p>
                      <a:endParaRPr lang="en-GB" sz="1000" b="0" kern="1200" baseline="0" dirty="0">
                        <a:solidFill>
                          <a:schemeClr val="tx1"/>
                        </a:solidFill>
                        <a:latin typeface="+mn-lt"/>
                        <a:ea typeface="+mn-ea"/>
                        <a:cs typeface="+mn-cs"/>
                      </a:endParaRPr>
                    </a:p>
                  </a:txBody>
                  <a:tcPr>
                    <a:lnL w="28575" cap="flat" cmpd="sng" algn="ctr">
                      <a:solidFill>
                        <a:schemeClr val="accent1"/>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rgbClr val="FFFFF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500" b="0" kern="1200" baseline="0" dirty="0" smtClean="0">
                        <a:solidFill>
                          <a:schemeClr val="tx1"/>
                        </a:solidFill>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100" b="0" kern="1200" baseline="0" dirty="0" smtClean="0">
                          <a:solidFill>
                            <a:schemeClr val="tx1"/>
                          </a:solidFill>
                          <a:latin typeface="+mn-lt"/>
                          <a:ea typeface="+mn-ea"/>
                          <a:cs typeface="+mn-cs"/>
                        </a:rPr>
                        <a:t>The Roles of Space Power for Command and Control</a:t>
                      </a:r>
                    </a:p>
                    <a:p>
                      <a:endParaRPr lang="en-GB" sz="1000" b="0" kern="1200" baseline="0" dirty="0">
                        <a:solidFill>
                          <a:schemeClr val="tx1"/>
                        </a:solidFill>
                        <a:latin typeface="+mn-lt"/>
                        <a:ea typeface="+mn-ea"/>
                        <a:cs typeface="+mn-cs"/>
                      </a:endParaRPr>
                    </a:p>
                  </a:txBody>
                  <a:tcPr anchor="ctr">
                    <a:lnL w="28575" cap="flat" cmpd="sng" algn="ctr">
                      <a:solidFill>
                        <a:schemeClr val="accent3"/>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b="0" kern="1200" baseline="0" dirty="0" smtClean="0">
                          <a:solidFill>
                            <a:schemeClr val="tx1"/>
                          </a:solidFill>
                          <a:latin typeface="+mn-lt"/>
                          <a:ea typeface="+mn-ea"/>
                          <a:cs typeface="+mn-cs"/>
                        </a:rPr>
                        <a:t>Threats</a:t>
                      </a:r>
                    </a:p>
                  </a:txBody>
                  <a:tcPr>
                    <a:lnL w="9525" cap="flat" cmpd="sng" algn="ctr">
                      <a:solidFill>
                        <a:schemeClr val="tx1"/>
                      </a:solidFill>
                      <a:prstDash val="solid"/>
                      <a:round/>
                      <a:headEnd type="none" w="med" len="med"/>
                      <a:tailEnd type="none" w="med" len="med"/>
                    </a:lnL>
                    <a:lnR w="28575" cap="flat" cmpd="sng" algn="ctr">
                      <a:solidFill>
                        <a:schemeClr val="accent6"/>
                      </a:solidFill>
                      <a:prstDash val="solid"/>
                      <a:round/>
                      <a:headEnd type="none" w="med" len="med"/>
                      <a:tailEnd type="none" w="med" len="med"/>
                    </a:lnR>
                    <a:lnT w="28575" cap="flat" cmpd="sng" algn="ctr">
                      <a:solidFill>
                        <a:schemeClr val="accent6"/>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GB" dirty="0" smtClean="0">
                        <a:solidFill>
                          <a:schemeClr val="tx1"/>
                        </a:solidFill>
                      </a:endParaRPr>
                    </a:p>
                    <a:p>
                      <a:endParaRPr lang="en-GB" dirty="0" smtClean="0">
                        <a:solidFill>
                          <a:schemeClr val="tx1"/>
                        </a:solidFill>
                      </a:endParaRPr>
                    </a:p>
                    <a:p>
                      <a:endParaRPr lang="en-GB" dirty="0" smtClean="0">
                        <a:solidFill>
                          <a:schemeClr val="tx1"/>
                        </a:solidFill>
                      </a:endParaRPr>
                    </a:p>
                  </a:txBody>
                  <a:tcPr>
                    <a:lnL w="28575" cap="flat" cmpd="sng" algn="ctr">
                      <a:solidFill>
                        <a:schemeClr val="accent6"/>
                      </a:solidFill>
                      <a:prstDash val="solid"/>
                      <a:round/>
                      <a:headEnd type="none" w="med" len="med"/>
                      <a:tailEnd type="none" w="med" len="med"/>
                    </a:lnL>
                    <a:lnR w="38100" cap="flat" cmpd="sng" algn="ctr">
                      <a:solidFill>
                        <a:schemeClr val="accent6"/>
                      </a:solidFill>
                      <a:prstDash val="solid"/>
                      <a:round/>
                      <a:headEnd type="none" w="med" len="med"/>
                      <a:tailEnd type="none" w="med" len="med"/>
                    </a:lnR>
                    <a:lnT w="9525" cap="flat" cmpd="sng" algn="ctr">
                      <a:solidFill>
                        <a:schemeClr val="tx1"/>
                      </a:solidFill>
                      <a:prstDash val="solid"/>
                      <a:round/>
                      <a:headEnd type="none" w="med" len="med"/>
                      <a:tailEnd type="none" w="med" len="med"/>
                    </a:lnT>
                    <a:lnB w="381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59963341"/>
                  </a:ext>
                </a:extLst>
              </a:tr>
            </a:tbl>
          </a:graphicData>
        </a:graphic>
      </p:graphicFrame>
      <p:sp>
        <p:nvSpPr>
          <p:cNvPr id="72" name="Rounded Rectangle 71"/>
          <p:cNvSpPr/>
          <p:nvPr/>
        </p:nvSpPr>
        <p:spPr>
          <a:xfrm>
            <a:off x="5677138" y="649836"/>
            <a:ext cx="1368152" cy="37647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Intelligence Surveillance Reconnaissance (ISR)</a:t>
            </a:r>
          </a:p>
        </p:txBody>
      </p:sp>
      <p:pic>
        <p:nvPicPr>
          <p:cNvPr id="73" name="Picture 72"/>
          <p:cNvPicPr>
            <a:picLocks noChangeAspect="1"/>
          </p:cNvPicPr>
          <p:nvPr/>
        </p:nvPicPr>
        <p:blipFill>
          <a:blip r:embed="rId3"/>
          <a:stretch>
            <a:fillRect/>
          </a:stretch>
        </p:blipFill>
        <p:spPr>
          <a:xfrm>
            <a:off x="5512353" y="1454393"/>
            <a:ext cx="1670890" cy="694193"/>
          </a:xfrm>
          <a:prstGeom prst="rect">
            <a:avLst/>
          </a:prstGeom>
          <a:ln>
            <a:solidFill>
              <a:schemeClr val="tx1"/>
            </a:solidFill>
          </a:ln>
        </p:spPr>
      </p:pic>
      <p:pic>
        <p:nvPicPr>
          <p:cNvPr id="78" name="Picture 77"/>
          <p:cNvPicPr>
            <a:picLocks noChangeAspect="1"/>
          </p:cNvPicPr>
          <p:nvPr/>
        </p:nvPicPr>
        <p:blipFill>
          <a:blip r:embed="rId4"/>
          <a:stretch>
            <a:fillRect/>
          </a:stretch>
        </p:blipFill>
        <p:spPr>
          <a:xfrm>
            <a:off x="5519736" y="1084363"/>
            <a:ext cx="1628393" cy="339362"/>
          </a:xfrm>
          <a:prstGeom prst="rect">
            <a:avLst/>
          </a:prstGeom>
          <a:ln>
            <a:solidFill>
              <a:schemeClr val="tx1"/>
            </a:solidFill>
          </a:ln>
        </p:spPr>
      </p:pic>
      <p:sp>
        <p:nvSpPr>
          <p:cNvPr id="79" name="Rectangle 78"/>
          <p:cNvSpPr/>
          <p:nvPr/>
        </p:nvSpPr>
        <p:spPr>
          <a:xfrm>
            <a:off x="5483798" y="618652"/>
            <a:ext cx="1728000" cy="190872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1912482" y="2556854"/>
            <a:ext cx="1751077" cy="24717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ounded Rectangle 80"/>
          <p:cNvSpPr/>
          <p:nvPr/>
        </p:nvSpPr>
        <p:spPr>
          <a:xfrm>
            <a:off x="7407487" y="138492"/>
            <a:ext cx="1368152" cy="46638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Position, Navigation, Timing (PNT)</a:t>
            </a:r>
          </a:p>
          <a:p>
            <a:pPr algn="ctr"/>
            <a:r>
              <a:rPr lang="en-GB" sz="700" dirty="0" smtClean="0">
                <a:solidFill>
                  <a:schemeClr val="tx1"/>
                </a:solidFill>
              </a:rPr>
              <a:t>GNSS</a:t>
            </a:r>
          </a:p>
        </p:txBody>
      </p:sp>
      <p:sp>
        <p:nvSpPr>
          <p:cNvPr id="82" name="Rounded Rectangle 81"/>
          <p:cNvSpPr/>
          <p:nvPr/>
        </p:nvSpPr>
        <p:spPr>
          <a:xfrm>
            <a:off x="7417275" y="2633882"/>
            <a:ext cx="1368152" cy="51344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Satellite Communications (SATCOM)</a:t>
            </a:r>
          </a:p>
          <a:p>
            <a:pPr algn="ctr"/>
            <a:r>
              <a:rPr lang="en-GB" sz="400" dirty="0" smtClean="0">
                <a:solidFill>
                  <a:schemeClr val="tx1"/>
                </a:solidFill>
              </a:rPr>
              <a:t> </a:t>
            </a:r>
            <a:endParaRPr lang="en-GB" sz="400" dirty="0">
              <a:solidFill>
                <a:schemeClr val="tx1"/>
              </a:solidFill>
            </a:endParaRPr>
          </a:p>
        </p:txBody>
      </p:sp>
      <p:sp>
        <p:nvSpPr>
          <p:cNvPr id="83" name="Rounded Rectangle 82"/>
          <p:cNvSpPr/>
          <p:nvPr/>
        </p:nvSpPr>
        <p:spPr>
          <a:xfrm>
            <a:off x="7407487" y="1677601"/>
            <a:ext cx="1368152" cy="4600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700" dirty="0" smtClean="0">
                <a:solidFill>
                  <a:schemeClr val="tx1"/>
                </a:solidFill>
              </a:rPr>
              <a:t>Missile Warning</a:t>
            </a:r>
          </a:p>
        </p:txBody>
      </p:sp>
      <p:pic>
        <p:nvPicPr>
          <p:cNvPr id="186" name="Picture 185"/>
          <p:cNvPicPr>
            <a:picLocks noChangeAspect="1"/>
          </p:cNvPicPr>
          <p:nvPr/>
        </p:nvPicPr>
        <p:blipFill>
          <a:blip r:embed="rId5"/>
          <a:stretch>
            <a:fillRect/>
          </a:stretch>
        </p:blipFill>
        <p:spPr>
          <a:xfrm>
            <a:off x="7780504" y="729867"/>
            <a:ext cx="809952" cy="619236"/>
          </a:xfrm>
          <a:prstGeom prst="rect">
            <a:avLst/>
          </a:prstGeom>
          <a:ln>
            <a:solidFill>
              <a:schemeClr val="tx1"/>
            </a:solidFill>
          </a:ln>
        </p:spPr>
      </p:pic>
      <p:sp>
        <p:nvSpPr>
          <p:cNvPr id="188" name="Rectangle 187"/>
          <p:cNvSpPr/>
          <p:nvPr/>
        </p:nvSpPr>
        <p:spPr>
          <a:xfrm>
            <a:off x="7264552" y="107442"/>
            <a:ext cx="1711183" cy="14688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p:cNvSpPr/>
          <p:nvPr/>
        </p:nvSpPr>
        <p:spPr>
          <a:xfrm>
            <a:off x="3693127" y="2552772"/>
            <a:ext cx="1762360" cy="2475784"/>
          </a:xfrm>
          <a:prstGeom prst="rect">
            <a:avLst/>
          </a:prstGeom>
          <a:no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Down Arrow 190"/>
          <p:cNvSpPr/>
          <p:nvPr/>
        </p:nvSpPr>
        <p:spPr>
          <a:xfrm>
            <a:off x="4525189" y="2541968"/>
            <a:ext cx="85401" cy="1405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Down Arrow 191"/>
          <p:cNvSpPr/>
          <p:nvPr/>
        </p:nvSpPr>
        <p:spPr>
          <a:xfrm rot="19106406">
            <a:off x="3741719" y="2576640"/>
            <a:ext cx="71659" cy="1157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Down Arrow 192"/>
          <p:cNvSpPr/>
          <p:nvPr/>
        </p:nvSpPr>
        <p:spPr>
          <a:xfrm rot="2672484">
            <a:off x="5291335" y="2581360"/>
            <a:ext cx="78847" cy="1253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0" name="Curved Connector 209"/>
          <p:cNvCxnSpPr>
            <a:stCxn id="82" idx="1"/>
            <a:endCxn id="72" idx="3"/>
          </p:cNvCxnSpPr>
          <p:nvPr/>
        </p:nvCxnSpPr>
        <p:spPr>
          <a:xfrm rot="10800000">
            <a:off x="7045291" y="838077"/>
            <a:ext cx="371985" cy="2052527"/>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14" name="Curved Connector 213"/>
          <p:cNvCxnSpPr>
            <a:stCxn id="81" idx="3"/>
            <a:endCxn id="83" idx="3"/>
          </p:cNvCxnSpPr>
          <p:nvPr/>
        </p:nvCxnSpPr>
        <p:spPr>
          <a:xfrm>
            <a:off x="8775639" y="371687"/>
            <a:ext cx="12700" cy="1535931"/>
          </a:xfrm>
          <a:prstGeom prst="curvedConnector3">
            <a:avLst>
              <a:gd name="adj1" fmla="val 180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216525" y="4960542"/>
            <a:ext cx="1013419" cy="253916"/>
          </a:xfrm>
          <a:prstGeom prst="rect">
            <a:avLst/>
          </a:prstGeom>
          <a:noFill/>
        </p:spPr>
        <p:txBody>
          <a:bodyPr wrap="none" rtlCol="0">
            <a:spAutoFit/>
          </a:bodyPr>
          <a:lstStyle/>
          <a:p>
            <a:pPr>
              <a:buClr>
                <a:schemeClr val="accent1"/>
              </a:buClr>
              <a:buSzPct val="110000"/>
            </a:pPr>
            <a:r>
              <a:rPr lang="en-GB" sz="1050" dirty="0" smtClean="0"/>
              <a:t>UK OFFICIAL</a:t>
            </a:r>
          </a:p>
        </p:txBody>
      </p:sp>
      <p:sp>
        <p:nvSpPr>
          <p:cNvPr id="109" name="Rectangle 108"/>
          <p:cNvSpPr/>
          <p:nvPr/>
        </p:nvSpPr>
        <p:spPr>
          <a:xfrm>
            <a:off x="7264552" y="1607965"/>
            <a:ext cx="1711183" cy="90488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rot="4539226">
            <a:off x="6918491" y="840643"/>
            <a:ext cx="476412" cy="153888"/>
          </a:xfrm>
          <a:prstGeom prst="rect">
            <a:avLst/>
          </a:prstGeom>
          <a:noFill/>
        </p:spPr>
        <p:txBody>
          <a:bodyPr wrap="none" rtlCol="0">
            <a:spAutoFit/>
          </a:bodyPr>
          <a:lstStyle/>
          <a:p>
            <a:pPr>
              <a:buClr>
                <a:schemeClr val="accent1"/>
              </a:buClr>
              <a:buSzPct val="110000"/>
            </a:pPr>
            <a:r>
              <a:rPr lang="en-GB" sz="400" dirty="0" smtClean="0"/>
              <a:t>Reliance link</a:t>
            </a:r>
          </a:p>
        </p:txBody>
      </p:sp>
      <p:sp>
        <p:nvSpPr>
          <p:cNvPr id="98" name="TextBox 97"/>
          <p:cNvSpPr txBox="1"/>
          <p:nvPr/>
        </p:nvSpPr>
        <p:spPr>
          <a:xfrm rot="3879131">
            <a:off x="8661886" y="344828"/>
            <a:ext cx="476412" cy="153888"/>
          </a:xfrm>
          <a:prstGeom prst="rect">
            <a:avLst/>
          </a:prstGeom>
          <a:noFill/>
        </p:spPr>
        <p:txBody>
          <a:bodyPr wrap="none" rtlCol="0">
            <a:spAutoFit/>
          </a:bodyPr>
          <a:lstStyle/>
          <a:p>
            <a:pPr>
              <a:buClr>
                <a:schemeClr val="accent1"/>
              </a:buClr>
              <a:buSzPct val="110000"/>
            </a:pPr>
            <a:r>
              <a:rPr lang="en-GB" sz="400" dirty="0" smtClean="0"/>
              <a:t>Reliance link</a:t>
            </a:r>
          </a:p>
        </p:txBody>
      </p:sp>
      <p:sp>
        <p:nvSpPr>
          <p:cNvPr id="103" name="Rectangle 102"/>
          <p:cNvSpPr/>
          <p:nvPr/>
        </p:nvSpPr>
        <p:spPr>
          <a:xfrm>
            <a:off x="7285056" y="3711921"/>
            <a:ext cx="426348" cy="205826"/>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Allied</a:t>
            </a:r>
            <a:endParaRPr lang="en-GB" sz="700" dirty="0">
              <a:solidFill>
                <a:schemeClr val="tx1"/>
              </a:solidFill>
            </a:endParaRPr>
          </a:p>
        </p:txBody>
      </p:sp>
      <p:sp>
        <p:nvSpPr>
          <p:cNvPr id="104" name="Rectangle 103"/>
          <p:cNvSpPr/>
          <p:nvPr/>
        </p:nvSpPr>
        <p:spPr>
          <a:xfrm>
            <a:off x="7816297" y="3711921"/>
            <a:ext cx="508446" cy="205826"/>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Sovereign</a:t>
            </a:r>
          </a:p>
          <a:p>
            <a:pPr algn="ctr"/>
            <a:r>
              <a:rPr lang="en-GB" sz="500" dirty="0" smtClean="0">
                <a:solidFill>
                  <a:schemeClr val="tx1"/>
                </a:solidFill>
              </a:rPr>
              <a:t>Skynet </a:t>
            </a:r>
            <a:endParaRPr lang="en-GB" sz="700" dirty="0">
              <a:solidFill>
                <a:schemeClr val="tx1"/>
              </a:solidFill>
            </a:endParaRPr>
          </a:p>
        </p:txBody>
      </p:sp>
      <p:sp>
        <p:nvSpPr>
          <p:cNvPr id="100" name="Rectangle 99"/>
          <p:cNvSpPr/>
          <p:nvPr/>
        </p:nvSpPr>
        <p:spPr>
          <a:xfrm>
            <a:off x="8405244" y="3709307"/>
            <a:ext cx="558256" cy="211311"/>
          </a:xfrm>
          <a:prstGeom prst="rect">
            <a:avLst/>
          </a:prstGeom>
          <a:solidFill>
            <a:schemeClr val="accent5">
              <a:lumMod val="20000"/>
              <a:lumOff val="8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00" dirty="0" smtClean="0">
                <a:solidFill>
                  <a:schemeClr val="tx1"/>
                </a:solidFill>
              </a:rPr>
              <a:t>Commercial</a:t>
            </a:r>
            <a:endParaRPr lang="en-GB" sz="600" dirty="0">
              <a:solidFill>
                <a:schemeClr val="tx1"/>
              </a:solidFill>
            </a:endParaRPr>
          </a:p>
        </p:txBody>
      </p:sp>
      <p:pic>
        <p:nvPicPr>
          <p:cNvPr id="195" name="Picture 194"/>
          <p:cNvPicPr>
            <a:picLocks noChangeAspect="1"/>
          </p:cNvPicPr>
          <p:nvPr/>
        </p:nvPicPr>
        <p:blipFill>
          <a:blip r:embed="rId6">
            <a:extLst/>
          </a:blip>
          <a:stretch>
            <a:fillRect/>
          </a:stretch>
        </p:blipFill>
        <p:spPr>
          <a:xfrm>
            <a:off x="8709413" y="2594074"/>
            <a:ext cx="341070" cy="605400"/>
          </a:xfrm>
          <a:prstGeom prst="rect">
            <a:avLst/>
          </a:prstGeom>
        </p:spPr>
      </p:pic>
      <p:sp>
        <p:nvSpPr>
          <p:cNvPr id="198" name="TextBox 197"/>
          <p:cNvSpPr txBox="1"/>
          <p:nvPr/>
        </p:nvSpPr>
        <p:spPr>
          <a:xfrm>
            <a:off x="3693127" y="2941196"/>
            <a:ext cx="1800787" cy="169277"/>
          </a:xfrm>
          <a:prstGeom prst="rect">
            <a:avLst/>
          </a:prstGeom>
          <a:noFill/>
        </p:spPr>
        <p:txBody>
          <a:bodyPr wrap="square" rtlCol="0">
            <a:spAutoFit/>
          </a:bodyPr>
          <a:lstStyle/>
          <a:p>
            <a:r>
              <a:rPr lang="en-GB" sz="500" i="1" dirty="0" smtClean="0"/>
              <a:t>.</a:t>
            </a:r>
          </a:p>
        </p:txBody>
      </p:sp>
      <p:sp>
        <p:nvSpPr>
          <p:cNvPr id="202" name="Down Arrow 201"/>
          <p:cNvSpPr/>
          <p:nvPr/>
        </p:nvSpPr>
        <p:spPr>
          <a:xfrm rot="5400000">
            <a:off x="5389531" y="3829315"/>
            <a:ext cx="55136" cy="94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p:cNvSpPr/>
          <p:nvPr/>
        </p:nvSpPr>
        <p:spPr>
          <a:xfrm>
            <a:off x="5470173" y="2565109"/>
            <a:ext cx="1736894" cy="245147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0" name="Picture 129"/>
          <p:cNvPicPr>
            <a:picLocks noChangeAspect="1"/>
          </p:cNvPicPr>
          <p:nvPr/>
        </p:nvPicPr>
        <p:blipFill>
          <a:blip r:embed="rId7">
            <a:extLst/>
          </a:blip>
          <a:stretch>
            <a:fillRect/>
          </a:stretch>
        </p:blipFill>
        <p:spPr>
          <a:xfrm>
            <a:off x="735056" y="1547811"/>
            <a:ext cx="1047631" cy="770571"/>
          </a:xfrm>
          <a:prstGeom prst="rect">
            <a:avLst/>
          </a:prstGeom>
          <a:ln>
            <a:solidFill>
              <a:schemeClr val="tx1"/>
            </a:solidFill>
          </a:ln>
        </p:spPr>
      </p:pic>
      <p:sp>
        <p:nvSpPr>
          <p:cNvPr id="131" name="Rectangle 130"/>
          <p:cNvSpPr/>
          <p:nvPr/>
        </p:nvSpPr>
        <p:spPr>
          <a:xfrm>
            <a:off x="380548" y="411510"/>
            <a:ext cx="1242275" cy="26022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UK Defence Strategy/ policy/ reviews</a:t>
            </a:r>
            <a:endParaRPr lang="en-GB" sz="700" dirty="0">
              <a:solidFill>
                <a:schemeClr val="tx1"/>
              </a:solidFill>
            </a:endParaRPr>
          </a:p>
        </p:txBody>
      </p:sp>
      <p:sp>
        <p:nvSpPr>
          <p:cNvPr id="132" name="Down Arrow 131"/>
          <p:cNvSpPr/>
          <p:nvPr/>
        </p:nvSpPr>
        <p:spPr>
          <a:xfrm>
            <a:off x="958790" y="669088"/>
            <a:ext cx="47012" cy="72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p:cNvSpPr/>
          <p:nvPr/>
        </p:nvSpPr>
        <p:spPr>
          <a:xfrm>
            <a:off x="238667" y="754732"/>
            <a:ext cx="1511997" cy="16148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Defence Scenario’s Book</a:t>
            </a:r>
            <a:endParaRPr lang="en-GB" sz="700" dirty="0">
              <a:solidFill>
                <a:schemeClr val="tx1"/>
              </a:solidFill>
            </a:endParaRPr>
          </a:p>
        </p:txBody>
      </p:sp>
      <p:sp>
        <p:nvSpPr>
          <p:cNvPr id="134" name="Down Arrow 133"/>
          <p:cNvSpPr/>
          <p:nvPr/>
        </p:nvSpPr>
        <p:spPr>
          <a:xfrm>
            <a:off x="958789" y="932464"/>
            <a:ext cx="47012" cy="72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p:cNvSpPr/>
          <p:nvPr/>
        </p:nvSpPr>
        <p:spPr>
          <a:xfrm>
            <a:off x="208174" y="986019"/>
            <a:ext cx="739575" cy="2668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Campaign Planning</a:t>
            </a:r>
            <a:endParaRPr lang="en-GB" sz="700" dirty="0">
              <a:solidFill>
                <a:schemeClr val="tx1"/>
              </a:solidFill>
            </a:endParaRPr>
          </a:p>
        </p:txBody>
      </p:sp>
      <p:sp>
        <p:nvSpPr>
          <p:cNvPr id="136" name="Rectangle 135"/>
          <p:cNvSpPr/>
          <p:nvPr/>
        </p:nvSpPr>
        <p:spPr>
          <a:xfrm>
            <a:off x="295291" y="1326626"/>
            <a:ext cx="1374875" cy="1511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Military Requirement</a:t>
            </a:r>
            <a:endParaRPr lang="en-GB" sz="700" dirty="0">
              <a:solidFill>
                <a:schemeClr val="tx1"/>
              </a:solidFill>
            </a:endParaRPr>
          </a:p>
        </p:txBody>
      </p:sp>
      <p:sp>
        <p:nvSpPr>
          <p:cNvPr id="138" name="Rectangle 137"/>
          <p:cNvSpPr/>
          <p:nvPr/>
        </p:nvSpPr>
        <p:spPr>
          <a:xfrm>
            <a:off x="1030688" y="980235"/>
            <a:ext cx="739575" cy="266807"/>
          </a:xfrm>
          <a:prstGeom prst="rect">
            <a:avLst/>
          </a:prstGeom>
          <a:solidFill>
            <a:schemeClr val="accent1">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Adversary response</a:t>
            </a:r>
            <a:endParaRPr lang="en-GB" sz="700" dirty="0">
              <a:solidFill>
                <a:schemeClr val="tx1"/>
              </a:solidFill>
            </a:endParaRPr>
          </a:p>
        </p:txBody>
      </p:sp>
      <p:sp>
        <p:nvSpPr>
          <p:cNvPr id="139" name="Left-Right Arrow 138"/>
          <p:cNvSpPr/>
          <p:nvPr/>
        </p:nvSpPr>
        <p:spPr>
          <a:xfrm>
            <a:off x="935911" y="1081572"/>
            <a:ext cx="106202" cy="460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Down Arrow 139"/>
          <p:cNvSpPr/>
          <p:nvPr/>
        </p:nvSpPr>
        <p:spPr>
          <a:xfrm rot="19268676">
            <a:off x="606022" y="1269398"/>
            <a:ext cx="59089" cy="59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Down Arrow 140"/>
          <p:cNvSpPr/>
          <p:nvPr/>
        </p:nvSpPr>
        <p:spPr>
          <a:xfrm rot="2762020">
            <a:off x="1371713" y="1257633"/>
            <a:ext cx="46058" cy="604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ounded Rectangle 141"/>
          <p:cNvSpPr/>
          <p:nvPr/>
        </p:nvSpPr>
        <p:spPr>
          <a:xfrm>
            <a:off x="284456" y="3060670"/>
            <a:ext cx="722831" cy="22524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Threat analysis </a:t>
            </a:r>
          </a:p>
        </p:txBody>
      </p:sp>
      <p:sp>
        <p:nvSpPr>
          <p:cNvPr id="143" name="Rounded Rectangle 142"/>
          <p:cNvSpPr/>
          <p:nvPr/>
        </p:nvSpPr>
        <p:spPr>
          <a:xfrm>
            <a:off x="245467" y="3399843"/>
            <a:ext cx="800859" cy="362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Operational vignettes</a:t>
            </a:r>
          </a:p>
        </p:txBody>
      </p:sp>
      <p:sp>
        <p:nvSpPr>
          <p:cNvPr id="144" name="Rounded Rectangle 143"/>
          <p:cNvSpPr/>
          <p:nvPr/>
        </p:nvSpPr>
        <p:spPr>
          <a:xfrm>
            <a:off x="594536" y="4633073"/>
            <a:ext cx="888537" cy="36214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Decision Making</a:t>
            </a:r>
          </a:p>
        </p:txBody>
      </p:sp>
      <p:sp>
        <p:nvSpPr>
          <p:cNvPr id="146" name="Rounded Rectangle 145"/>
          <p:cNvSpPr/>
          <p:nvPr/>
        </p:nvSpPr>
        <p:spPr>
          <a:xfrm>
            <a:off x="762557" y="4118023"/>
            <a:ext cx="552495" cy="3061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Defence benefits</a:t>
            </a:r>
          </a:p>
        </p:txBody>
      </p:sp>
      <p:sp>
        <p:nvSpPr>
          <p:cNvPr id="148" name="Rounded Rectangle 147"/>
          <p:cNvSpPr/>
          <p:nvPr/>
        </p:nvSpPr>
        <p:spPr>
          <a:xfrm>
            <a:off x="1165653" y="3278061"/>
            <a:ext cx="628566" cy="1359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700" dirty="0">
              <a:solidFill>
                <a:schemeClr val="tx1"/>
              </a:solidFill>
            </a:endParaRPr>
          </a:p>
        </p:txBody>
      </p:sp>
      <p:sp>
        <p:nvSpPr>
          <p:cNvPr id="150" name="Rounded Rectangle 149"/>
          <p:cNvSpPr/>
          <p:nvPr/>
        </p:nvSpPr>
        <p:spPr>
          <a:xfrm>
            <a:off x="201657" y="2683000"/>
            <a:ext cx="888537" cy="2430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Requirement set</a:t>
            </a:r>
          </a:p>
        </p:txBody>
      </p:sp>
      <p:cxnSp>
        <p:nvCxnSpPr>
          <p:cNvPr id="154" name="Elbow Connector 153"/>
          <p:cNvCxnSpPr>
            <a:stCxn id="130" idx="2"/>
            <a:endCxn id="150" idx="0"/>
          </p:cNvCxnSpPr>
          <p:nvPr/>
        </p:nvCxnSpPr>
        <p:spPr>
          <a:xfrm rot="5400000">
            <a:off x="770090" y="2194218"/>
            <a:ext cx="364618" cy="61294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50" idx="2"/>
            <a:endCxn id="142" idx="0"/>
          </p:cNvCxnSpPr>
          <p:nvPr/>
        </p:nvCxnSpPr>
        <p:spPr>
          <a:xfrm flipH="1">
            <a:off x="645872" y="2926030"/>
            <a:ext cx="54" cy="13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42" idx="2"/>
            <a:endCxn id="143" idx="0"/>
          </p:cNvCxnSpPr>
          <p:nvPr/>
        </p:nvCxnSpPr>
        <p:spPr>
          <a:xfrm>
            <a:off x="645872" y="3285917"/>
            <a:ext cx="25" cy="113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Left Arrow 156"/>
          <p:cNvSpPr/>
          <p:nvPr/>
        </p:nvSpPr>
        <p:spPr>
          <a:xfrm>
            <a:off x="696899" y="3323009"/>
            <a:ext cx="386222" cy="46058"/>
          </a:xfrm>
          <a:prstGeom prst="lef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8" name="Left Arrow 157"/>
          <p:cNvSpPr/>
          <p:nvPr/>
        </p:nvSpPr>
        <p:spPr>
          <a:xfrm rot="5400000">
            <a:off x="1436111" y="3758427"/>
            <a:ext cx="108631" cy="46646"/>
          </a:xfrm>
          <a:prstGeom prst="leftArrow">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9" name="Rounded Rectangle 158"/>
          <p:cNvSpPr/>
          <p:nvPr/>
        </p:nvSpPr>
        <p:spPr>
          <a:xfrm>
            <a:off x="1331640" y="4118965"/>
            <a:ext cx="536172" cy="31236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Defence Shortfalls</a:t>
            </a:r>
          </a:p>
        </p:txBody>
      </p:sp>
      <p:sp>
        <p:nvSpPr>
          <p:cNvPr id="160" name="TextBox 159"/>
          <p:cNvSpPr txBox="1"/>
          <p:nvPr/>
        </p:nvSpPr>
        <p:spPr>
          <a:xfrm>
            <a:off x="1154572" y="2598271"/>
            <a:ext cx="814491" cy="371491"/>
          </a:xfrm>
          <a:prstGeom prst="rect">
            <a:avLst/>
          </a:prstGeom>
          <a:noFill/>
        </p:spPr>
        <p:txBody>
          <a:bodyPr wrap="square" rtlCol="0">
            <a:spAutoFit/>
          </a:bodyPr>
          <a:lstStyle/>
          <a:p>
            <a:pPr>
              <a:buClr>
                <a:schemeClr val="accent1"/>
              </a:buClr>
              <a:buSzPct val="110000"/>
            </a:pPr>
            <a:r>
              <a:rPr lang="en-GB" sz="900" b="1" i="1" dirty="0"/>
              <a:t>The OA Approach</a:t>
            </a:r>
          </a:p>
        </p:txBody>
      </p:sp>
      <p:sp>
        <p:nvSpPr>
          <p:cNvPr id="163" name="TextBox 162"/>
          <p:cNvSpPr txBox="1"/>
          <p:nvPr/>
        </p:nvSpPr>
        <p:spPr>
          <a:xfrm>
            <a:off x="1430659" y="4704412"/>
            <a:ext cx="670930" cy="278618"/>
          </a:xfrm>
          <a:prstGeom prst="rect">
            <a:avLst/>
          </a:prstGeom>
          <a:noFill/>
        </p:spPr>
        <p:txBody>
          <a:bodyPr wrap="square" rtlCol="0">
            <a:spAutoFit/>
          </a:bodyPr>
          <a:lstStyle/>
          <a:p>
            <a:pPr>
              <a:buClr>
                <a:schemeClr val="accent1"/>
              </a:buClr>
              <a:buSzPct val="110000"/>
            </a:pPr>
            <a:r>
              <a:rPr lang="en-GB" sz="600" i="1" dirty="0"/>
              <a:t>The ‘so what’?</a:t>
            </a:r>
            <a:endParaRPr lang="en-GB" sz="500" i="1" dirty="0"/>
          </a:p>
        </p:txBody>
      </p:sp>
      <p:sp>
        <p:nvSpPr>
          <p:cNvPr id="167" name="TextBox 166"/>
          <p:cNvSpPr txBox="1"/>
          <p:nvPr/>
        </p:nvSpPr>
        <p:spPr>
          <a:xfrm>
            <a:off x="1162826" y="3235833"/>
            <a:ext cx="710617" cy="215444"/>
          </a:xfrm>
          <a:prstGeom prst="rect">
            <a:avLst/>
          </a:prstGeom>
          <a:noFill/>
        </p:spPr>
        <p:txBody>
          <a:bodyPr wrap="square" rtlCol="0">
            <a:spAutoFit/>
          </a:bodyPr>
          <a:lstStyle/>
          <a:p>
            <a:pPr>
              <a:buClr>
                <a:schemeClr val="accent1"/>
              </a:buClr>
              <a:buSzPct val="110000"/>
            </a:pPr>
            <a:r>
              <a:rPr lang="en-GB" sz="800" dirty="0"/>
              <a:t>Simulation</a:t>
            </a:r>
          </a:p>
        </p:txBody>
      </p:sp>
      <p:sp>
        <p:nvSpPr>
          <p:cNvPr id="169" name="Rounded Rectangle 168"/>
          <p:cNvSpPr/>
          <p:nvPr/>
        </p:nvSpPr>
        <p:spPr>
          <a:xfrm>
            <a:off x="160594" y="4117551"/>
            <a:ext cx="593412" cy="3061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Campaign Analysis</a:t>
            </a:r>
          </a:p>
        </p:txBody>
      </p:sp>
      <p:cxnSp>
        <p:nvCxnSpPr>
          <p:cNvPr id="171" name="Straight Connector 170"/>
          <p:cNvCxnSpPr>
            <a:stCxn id="143" idx="2"/>
          </p:cNvCxnSpPr>
          <p:nvPr/>
        </p:nvCxnSpPr>
        <p:spPr>
          <a:xfrm flipH="1">
            <a:off x="645635" y="3761988"/>
            <a:ext cx="262" cy="1543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Elbow Connector 171"/>
          <p:cNvCxnSpPr>
            <a:endCxn id="169" idx="0"/>
          </p:cNvCxnSpPr>
          <p:nvPr/>
        </p:nvCxnSpPr>
        <p:spPr>
          <a:xfrm rot="5400000">
            <a:off x="450865" y="3922780"/>
            <a:ext cx="201206" cy="18833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Elbow Connector 172"/>
          <p:cNvCxnSpPr>
            <a:endCxn id="146" idx="0"/>
          </p:cNvCxnSpPr>
          <p:nvPr/>
        </p:nvCxnSpPr>
        <p:spPr>
          <a:xfrm>
            <a:off x="645635" y="3916346"/>
            <a:ext cx="393170" cy="20167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Elbow Connector 173"/>
          <p:cNvCxnSpPr>
            <a:endCxn id="159" idx="0"/>
          </p:cNvCxnSpPr>
          <p:nvPr/>
        </p:nvCxnSpPr>
        <p:spPr>
          <a:xfrm>
            <a:off x="624407" y="3916346"/>
            <a:ext cx="975319" cy="20261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5" name="Rounded Rectangle 174"/>
          <p:cNvSpPr/>
          <p:nvPr/>
        </p:nvSpPr>
        <p:spPr>
          <a:xfrm>
            <a:off x="1235743" y="3791167"/>
            <a:ext cx="524511" cy="21150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tx1"/>
                </a:solidFill>
              </a:rPr>
              <a:t>Metrics</a:t>
            </a:r>
          </a:p>
        </p:txBody>
      </p:sp>
      <p:cxnSp>
        <p:nvCxnSpPr>
          <p:cNvPr id="176" name="Elbow Connector 175"/>
          <p:cNvCxnSpPr>
            <a:stCxn id="169" idx="2"/>
          </p:cNvCxnSpPr>
          <p:nvPr/>
        </p:nvCxnSpPr>
        <p:spPr>
          <a:xfrm rot="16200000" flipH="1">
            <a:off x="630792" y="4250186"/>
            <a:ext cx="107146" cy="45413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59" idx="2"/>
          </p:cNvCxnSpPr>
          <p:nvPr/>
        </p:nvCxnSpPr>
        <p:spPr>
          <a:xfrm rot="5400000">
            <a:off x="1192704" y="4123802"/>
            <a:ext cx="99497" cy="71454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46" idx="2"/>
            <a:endCxn id="144" idx="0"/>
          </p:cNvCxnSpPr>
          <p:nvPr/>
        </p:nvCxnSpPr>
        <p:spPr>
          <a:xfrm>
            <a:off x="1038805" y="4424150"/>
            <a:ext cx="0" cy="208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107504" y="3891484"/>
            <a:ext cx="428991" cy="247661"/>
          </a:xfrm>
          <a:prstGeom prst="rect">
            <a:avLst/>
          </a:prstGeom>
          <a:noFill/>
        </p:spPr>
        <p:txBody>
          <a:bodyPr wrap="square" rtlCol="0">
            <a:spAutoFit/>
          </a:bodyPr>
          <a:lstStyle/>
          <a:p>
            <a:pPr>
              <a:buClr>
                <a:schemeClr val="accent1"/>
              </a:buClr>
              <a:buSzPct val="110000"/>
            </a:pPr>
            <a:r>
              <a:rPr lang="en-GB" sz="500" i="1" dirty="0"/>
              <a:t>e.g. Lance</a:t>
            </a:r>
            <a:endParaRPr lang="en-GB" sz="400" i="1" dirty="0"/>
          </a:p>
        </p:txBody>
      </p:sp>
      <p:sp>
        <p:nvSpPr>
          <p:cNvPr id="194" name="Rectangle 193"/>
          <p:cNvSpPr/>
          <p:nvPr/>
        </p:nvSpPr>
        <p:spPr>
          <a:xfrm>
            <a:off x="4125435" y="632342"/>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800" dirty="0" smtClean="0">
                <a:solidFill>
                  <a:schemeClr val="tx1"/>
                </a:solidFill>
              </a:rPr>
              <a:t>Segments</a:t>
            </a:r>
            <a:endParaRPr lang="en-GB" sz="900" dirty="0">
              <a:solidFill>
                <a:schemeClr val="tx1"/>
              </a:solidFill>
            </a:endParaRPr>
          </a:p>
        </p:txBody>
      </p:sp>
      <p:sp>
        <p:nvSpPr>
          <p:cNvPr id="196" name="Rectangle 195"/>
          <p:cNvSpPr/>
          <p:nvPr/>
        </p:nvSpPr>
        <p:spPr>
          <a:xfrm>
            <a:off x="4124147" y="876497"/>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Ground</a:t>
            </a:r>
            <a:endParaRPr lang="en-GB" sz="900" dirty="0">
              <a:solidFill>
                <a:schemeClr val="tx1"/>
              </a:solidFill>
            </a:endParaRPr>
          </a:p>
        </p:txBody>
      </p:sp>
      <p:sp>
        <p:nvSpPr>
          <p:cNvPr id="197" name="Rectangle 196"/>
          <p:cNvSpPr/>
          <p:nvPr/>
        </p:nvSpPr>
        <p:spPr>
          <a:xfrm>
            <a:off x="4125435" y="1050048"/>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User</a:t>
            </a:r>
            <a:r>
              <a:rPr lang="en-GB" sz="900" dirty="0" smtClean="0">
                <a:solidFill>
                  <a:schemeClr val="tx1"/>
                </a:solidFill>
              </a:rPr>
              <a:t> </a:t>
            </a:r>
            <a:endParaRPr lang="en-GB" sz="900" dirty="0">
              <a:solidFill>
                <a:schemeClr val="tx1"/>
              </a:solidFill>
            </a:endParaRPr>
          </a:p>
        </p:txBody>
      </p:sp>
      <p:sp>
        <p:nvSpPr>
          <p:cNvPr id="199" name="Rectangle 198"/>
          <p:cNvSpPr/>
          <p:nvPr/>
        </p:nvSpPr>
        <p:spPr>
          <a:xfrm>
            <a:off x="4125435" y="1219045"/>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Link</a:t>
            </a:r>
            <a:endParaRPr lang="en-GB" sz="900" dirty="0">
              <a:solidFill>
                <a:schemeClr val="tx1"/>
              </a:solidFill>
            </a:endParaRPr>
          </a:p>
        </p:txBody>
      </p:sp>
      <p:sp>
        <p:nvSpPr>
          <p:cNvPr id="200" name="Rectangle 199"/>
          <p:cNvSpPr/>
          <p:nvPr/>
        </p:nvSpPr>
        <p:spPr>
          <a:xfrm>
            <a:off x="4124147" y="1383789"/>
            <a:ext cx="811187" cy="136226"/>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Space</a:t>
            </a:r>
            <a:endParaRPr lang="en-GB" sz="700" dirty="0">
              <a:solidFill>
                <a:schemeClr val="tx1"/>
              </a:solidFill>
            </a:endParaRPr>
          </a:p>
        </p:txBody>
      </p:sp>
      <p:cxnSp>
        <p:nvCxnSpPr>
          <p:cNvPr id="201" name="Straight Arrow Connector 200"/>
          <p:cNvCxnSpPr>
            <a:stCxn id="194" idx="2"/>
            <a:endCxn id="196" idx="0"/>
          </p:cNvCxnSpPr>
          <p:nvPr/>
        </p:nvCxnSpPr>
        <p:spPr>
          <a:xfrm flipH="1">
            <a:off x="4529741" y="768568"/>
            <a:ext cx="1288" cy="107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3708784" y="1645200"/>
            <a:ext cx="185590" cy="451217"/>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GB" sz="800" dirty="0" smtClean="0">
                <a:solidFill>
                  <a:schemeClr val="tx1"/>
                </a:solidFill>
              </a:rPr>
              <a:t>Orbits</a:t>
            </a:r>
            <a:endParaRPr lang="en-GB" sz="900" dirty="0">
              <a:solidFill>
                <a:schemeClr val="tx1"/>
              </a:solidFill>
            </a:endParaRPr>
          </a:p>
        </p:txBody>
      </p:sp>
      <p:sp>
        <p:nvSpPr>
          <p:cNvPr id="213" name="Rectangle 212"/>
          <p:cNvSpPr/>
          <p:nvPr/>
        </p:nvSpPr>
        <p:spPr>
          <a:xfrm>
            <a:off x="4111229"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LEO</a:t>
            </a:r>
            <a:endParaRPr lang="en-GB" sz="900" dirty="0">
              <a:solidFill>
                <a:schemeClr val="tx1"/>
              </a:solidFill>
            </a:endParaRPr>
          </a:p>
        </p:txBody>
      </p:sp>
      <p:sp>
        <p:nvSpPr>
          <p:cNvPr id="215" name="Rectangle 214"/>
          <p:cNvSpPr/>
          <p:nvPr/>
        </p:nvSpPr>
        <p:spPr>
          <a:xfrm>
            <a:off x="4366961"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MEO</a:t>
            </a:r>
            <a:endParaRPr lang="en-GB" sz="900" dirty="0">
              <a:solidFill>
                <a:schemeClr val="tx1"/>
              </a:solidFill>
            </a:endParaRPr>
          </a:p>
        </p:txBody>
      </p:sp>
      <p:sp>
        <p:nvSpPr>
          <p:cNvPr id="216" name="Rectangle 215"/>
          <p:cNvSpPr/>
          <p:nvPr/>
        </p:nvSpPr>
        <p:spPr>
          <a:xfrm>
            <a:off x="4890965" y="1705590"/>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GEO</a:t>
            </a:r>
            <a:endParaRPr lang="en-GB" sz="900" dirty="0">
              <a:solidFill>
                <a:schemeClr val="tx1"/>
              </a:solidFill>
            </a:endParaRPr>
          </a:p>
        </p:txBody>
      </p:sp>
      <p:cxnSp>
        <p:nvCxnSpPr>
          <p:cNvPr id="219" name="Straight Arrow Connector 218"/>
          <p:cNvCxnSpPr>
            <a:endCxn id="213" idx="1"/>
          </p:cNvCxnSpPr>
          <p:nvPr/>
        </p:nvCxnSpPr>
        <p:spPr>
          <a:xfrm flipV="1">
            <a:off x="3904412" y="1886642"/>
            <a:ext cx="206817" cy="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0" name="Rectangle 219"/>
          <p:cNvSpPr/>
          <p:nvPr/>
        </p:nvSpPr>
        <p:spPr>
          <a:xfrm>
            <a:off x="4620341" y="1705423"/>
            <a:ext cx="185091" cy="362104"/>
          </a:xfrm>
          <a:prstGeom prst="rect">
            <a:avLst/>
          </a:prstGeom>
          <a:solidFill>
            <a:schemeClr val="accent2">
              <a:lumMod val="20000"/>
              <a:lumOff val="80000"/>
            </a:schemeClr>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a:solidFill>
                  <a:schemeClr val="tx1"/>
                </a:solidFill>
              </a:rPr>
              <a:t>H</a:t>
            </a:r>
            <a:r>
              <a:rPr lang="en-GB" sz="700" dirty="0" smtClean="0">
                <a:solidFill>
                  <a:schemeClr val="tx1"/>
                </a:solidFill>
              </a:rPr>
              <a:t>EO</a:t>
            </a:r>
            <a:endParaRPr lang="en-GB" sz="900" dirty="0">
              <a:solidFill>
                <a:schemeClr val="tx1"/>
              </a:solidFill>
            </a:endParaRPr>
          </a:p>
        </p:txBody>
      </p:sp>
      <p:pic>
        <p:nvPicPr>
          <p:cNvPr id="226" name="Picture 225"/>
          <p:cNvPicPr>
            <a:picLocks noChangeAspect="1"/>
          </p:cNvPicPr>
          <p:nvPr/>
        </p:nvPicPr>
        <p:blipFill>
          <a:blip r:embed="rId8"/>
          <a:stretch>
            <a:fillRect/>
          </a:stretch>
        </p:blipFill>
        <p:spPr>
          <a:xfrm>
            <a:off x="5569390" y="3373822"/>
            <a:ext cx="1535840" cy="736988"/>
          </a:xfrm>
          <a:prstGeom prst="rect">
            <a:avLst/>
          </a:prstGeom>
        </p:spPr>
      </p:pic>
      <p:sp>
        <p:nvSpPr>
          <p:cNvPr id="227" name="Rectangle 226"/>
          <p:cNvSpPr/>
          <p:nvPr/>
        </p:nvSpPr>
        <p:spPr>
          <a:xfrm>
            <a:off x="1921287" y="61373"/>
            <a:ext cx="3506143" cy="245635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5" name="Rectangle 104"/>
          <p:cNvSpPr/>
          <p:nvPr/>
        </p:nvSpPr>
        <p:spPr>
          <a:xfrm>
            <a:off x="2337557" y="665716"/>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Detect, track and identify</a:t>
            </a:r>
            <a:endParaRPr lang="en-GB" sz="800" dirty="0">
              <a:solidFill>
                <a:schemeClr val="tx1"/>
              </a:solidFill>
            </a:endParaRPr>
          </a:p>
        </p:txBody>
      </p:sp>
      <p:sp>
        <p:nvSpPr>
          <p:cNvPr id="106" name="Rectangle 105"/>
          <p:cNvSpPr/>
          <p:nvPr/>
        </p:nvSpPr>
        <p:spPr>
          <a:xfrm>
            <a:off x="2327396" y="1039348"/>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Threat warning</a:t>
            </a:r>
            <a:endParaRPr lang="en-GB" sz="800" dirty="0">
              <a:solidFill>
                <a:schemeClr val="tx1"/>
              </a:solidFill>
            </a:endParaRPr>
          </a:p>
        </p:txBody>
      </p:sp>
      <p:sp>
        <p:nvSpPr>
          <p:cNvPr id="107" name="Rectangle 106"/>
          <p:cNvSpPr/>
          <p:nvPr/>
        </p:nvSpPr>
        <p:spPr>
          <a:xfrm>
            <a:off x="2327396" y="1450275"/>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Data integration</a:t>
            </a:r>
            <a:endParaRPr lang="en-GB" sz="800" dirty="0">
              <a:solidFill>
                <a:schemeClr val="tx1"/>
              </a:solidFill>
            </a:endParaRPr>
          </a:p>
        </p:txBody>
      </p:sp>
      <p:sp>
        <p:nvSpPr>
          <p:cNvPr id="108" name="Rectangle 107"/>
          <p:cNvSpPr/>
          <p:nvPr/>
        </p:nvSpPr>
        <p:spPr>
          <a:xfrm>
            <a:off x="2336686" y="1836496"/>
            <a:ext cx="898481" cy="220678"/>
          </a:xfrm>
          <a:prstGeom prst="rect">
            <a:avLst/>
          </a:prstGeom>
          <a:solidFill>
            <a:schemeClr val="accent5">
              <a:lumMod val="40000"/>
              <a:lumOff val="60000"/>
            </a:schemeClr>
          </a:solidFill>
          <a:ln w="952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00" dirty="0" smtClean="0">
                <a:solidFill>
                  <a:schemeClr val="tx1"/>
                </a:solidFill>
              </a:rPr>
              <a:t>Characterisation</a:t>
            </a:r>
            <a:endParaRPr lang="en-GB" sz="800" dirty="0">
              <a:solidFill>
                <a:schemeClr val="tx1"/>
              </a:solidFill>
            </a:endParaRPr>
          </a:p>
        </p:txBody>
      </p:sp>
      <p:sp>
        <p:nvSpPr>
          <p:cNvPr id="110" name="TextBox 109"/>
          <p:cNvSpPr txBox="1"/>
          <p:nvPr/>
        </p:nvSpPr>
        <p:spPr>
          <a:xfrm>
            <a:off x="6335486" y="4080508"/>
            <a:ext cx="878767" cy="138499"/>
          </a:xfrm>
          <a:prstGeom prst="rect">
            <a:avLst/>
          </a:prstGeom>
          <a:noFill/>
        </p:spPr>
        <p:txBody>
          <a:bodyPr wrap="none" rtlCol="0">
            <a:spAutoFit/>
          </a:bodyPr>
          <a:lstStyle/>
          <a:p>
            <a:pPr>
              <a:buClr>
                <a:schemeClr val="accent1"/>
              </a:buClr>
              <a:buSzPct val="110000"/>
            </a:pPr>
            <a:r>
              <a:rPr lang="en-GB" sz="300" dirty="0" smtClean="0"/>
              <a:t>Defence Space Strategy, February 2022 </a:t>
            </a:r>
          </a:p>
        </p:txBody>
      </p:sp>
      <p:sp>
        <p:nvSpPr>
          <p:cNvPr id="94" name="Rectangle 93"/>
          <p:cNvSpPr/>
          <p:nvPr/>
        </p:nvSpPr>
        <p:spPr>
          <a:xfrm>
            <a:off x="77318" y="61373"/>
            <a:ext cx="1831435" cy="4969488"/>
          </a:xfrm>
          <a:prstGeom prst="rect">
            <a:avLst/>
          </a:prstGeom>
          <a:solidFill>
            <a:srgbClr val="FFFFFF">
              <a:alpha val="9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Down Arrow 94"/>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Down Arrow 95"/>
          <p:cNvSpPr/>
          <p:nvPr/>
        </p:nvSpPr>
        <p:spPr>
          <a:xfrm rot="16200000">
            <a:off x="3719376" y="3834386"/>
            <a:ext cx="57305" cy="91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7" name="Picture 96"/>
          <p:cNvPicPr>
            <a:picLocks noChangeAspect="1"/>
          </p:cNvPicPr>
          <p:nvPr/>
        </p:nvPicPr>
        <p:blipFill>
          <a:blip r:embed="rId9"/>
          <a:stretch>
            <a:fillRect/>
          </a:stretch>
        </p:blipFill>
        <p:spPr>
          <a:xfrm>
            <a:off x="2178793" y="3811244"/>
            <a:ext cx="1244355" cy="474835"/>
          </a:xfrm>
          <a:prstGeom prst="rect">
            <a:avLst/>
          </a:prstGeom>
          <a:ln>
            <a:solidFill>
              <a:schemeClr val="tx1"/>
            </a:solidFill>
          </a:ln>
        </p:spPr>
      </p:pic>
      <p:pic>
        <p:nvPicPr>
          <p:cNvPr id="99" name="Picture 98"/>
          <p:cNvPicPr>
            <a:picLocks noChangeAspect="1"/>
          </p:cNvPicPr>
          <p:nvPr/>
        </p:nvPicPr>
        <p:blipFill>
          <a:blip r:embed="rId10"/>
          <a:stretch>
            <a:fillRect/>
          </a:stretch>
        </p:blipFill>
        <p:spPr>
          <a:xfrm>
            <a:off x="2177387" y="4415116"/>
            <a:ext cx="1245600" cy="378778"/>
          </a:xfrm>
          <a:prstGeom prst="rect">
            <a:avLst/>
          </a:prstGeom>
          <a:ln>
            <a:solidFill>
              <a:schemeClr val="tx1"/>
            </a:solidFill>
          </a:ln>
        </p:spPr>
      </p:pic>
      <p:sp>
        <p:nvSpPr>
          <p:cNvPr id="101" name="TextBox 100"/>
          <p:cNvSpPr txBox="1"/>
          <p:nvPr/>
        </p:nvSpPr>
        <p:spPr>
          <a:xfrm>
            <a:off x="2076331" y="4259281"/>
            <a:ext cx="573266" cy="153888"/>
          </a:xfrm>
          <a:prstGeom prst="rect">
            <a:avLst/>
          </a:prstGeom>
          <a:noFill/>
        </p:spPr>
        <p:txBody>
          <a:bodyPr wrap="square" rtlCol="0">
            <a:spAutoFit/>
          </a:bodyPr>
          <a:lstStyle/>
          <a:p>
            <a:pPr>
              <a:buClr>
                <a:schemeClr val="accent1"/>
              </a:buClr>
              <a:buSzPct val="110000"/>
            </a:pPr>
            <a:r>
              <a:rPr lang="en-GB" sz="400" i="1" dirty="0" smtClean="0"/>
              <a:t>(solar cycle 25)</a:t>
            </a:r>
            <a:endParaRPr lang="en-GB" sz="400" i="1" dirty="0"/>
          </a:p>
        </p:txBody>
      </p:sp>
      <p:sp>
        <p:nvSpPr>
          <p:cNvPr id="102" name="TextBox 101"/>
          <p:cNvSpPr txBox="1"/>
          <p:nvPr/>
        </p:nvSpPr>
        <p:spPr>
          <a:xfrm>
            <a:off x="2077987" y="4793894"/>
            <a:ext cx="1563024" cy="153888"/>
          </a:xfrm>
          <a:prstGeom prst="rect">
            <a:avLst/>
          </a:prstGeom>
          <a:noFill/>
        </p:spPr>
        <p:txBody>
          <a:bodyPr wrap="square" rtlCol="0">
            <a:spAutoFit/>
          </a:bodyPr>
          <a:lstStyle/>
          <a:p>
            <a:pPr>
              <a:buClr>
                <a:schemeClr val="accent1"/>
              </a:buClr>
              <a:buSzPct val="110000"/>
            </a:pPr>
            <a:r>
              <a:rPr lang="en-GB" sz="400" i="1" dirty="0" smtClean="0"/>
              <a:t>Met Office Space Weather Operations Centre (MOSWOC)</a:t>
            </a:r>
            <a:endParaRPr lang="en-GB" sz="400" i="1" dirty="0"/>
          </a:p>
        </p:txBody>
      </p:sp>
      <p:pic>
        <p:nvPicPr>
          <p:cNvPr id="111" name="Picture 110"/>
          <p:cNvPicPr>
            <a:picLocks noChangeAspect="1"/>
          </p:cNvPicPr>
          <p:nvPr/>
        </p:nvPicPr>
        <p:blipFill>
          <a:blip r:embed="rId11"/>
          <a:stretch>
            <a:fillRect/>
          </a:stretch>
        </p:blipFill>
        <p:spPr>
          <a:xfrm>
            <a:off x="2390372" y="3047041"/>
            <a:ext cx="797403" cy="623144"/>
          </a:xfrm>
          <a:prstGeom prst="rect">
            <a:avLst/>
          </a:prstGeom>
          <a:ln>
            <a:solidFill>
              <a:schemeClr val="tx1"/>
            </a:solidFill>
          </a:ln>
        </p:spPr>
      </p:pic>
      <p:sp>
        <p:nvSpPr>
          <p:cNvPr id="112" name="TextBox 111"/>
          <p:cNvSpPr txBox="1"/>
          <p:nvPr/>
        </p:nvSpPr>
        <p:spPr>
          <a:xfrm>
            <a:off x="2294146" y="3649932"/>
            <a:ext cx="912818" cy="153888"/>
          </a:xfrm>
          <a:prstGeom prst="rect">
            <a:avLst/>
          </a:prstGeom>
          <a:noFill/>
        </p:spPr>
        <p:txBody>
          <a:bodyPr wrap="square" rtlCol="0">
            <a:spAutoFit/>
          </a:bodyPr>
          <a:lstStyle/>
          <a:p>
            <a:pPr>
              <a:buClr>
                <a:schemeClr val="accent1"/>
              </a:buClr>
              <a:buSzPct val="110000"/>
            </a:pPr>
            <a:r>
              <a:rPr lang="en-GB" sz="400" i="1" dirty="0" smtClean="0"/>
              <a:t>NASA, (accessed July 2923)</a:t>
            </a:r>
            <a:endParaRPr lang="en-GB" sz="400" i="1" dirty="0"/>
          </a:p>
        </p:txBody>
      </p:sp>
    </p:spTree>
    <p:extLst>
      <p:ext uri="{BB962C8B-B14F-4D97-AF65-F5344CB8AC3E}">
        <p14:creationId xmlns:p14="http://schemas.microsoft.com/office/powerpoint/2010/main" val="1721990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Master PowerPoint Template">
      <a:dk1>
        <a:srgbClr val="000000"/>
      </a:dk1>
      <a:lt1>
        <a:sysClr val="window" lastClr="FFFFFF"/>
      </a:lt1>
      <a:dk2>
        <a:srgbClr val="14022E"/>
      </a:dk2>
      <a:lt2>
        <a:srgbClr val="FFFFFF"/>
      </a:lt2>
      <a:accent1>
        <a:srgbClr val="CD2456"/>
      </a:accent1>
      <a:accent2>
        <a:srgbClr val="36BCEE"/>
      </a:accent2>
      <a:accent3>
        <a:srgbClr val="7B67A8"/>
      </a:accent3>
      <a:accent4>
        <a:srgbClr val="2EB5B2"/>
      </a:accent4>
      <a:accent5>
        <a:srgbClr val="EF7835"/>
      </a:accent5>
      <a:accent6>
        <a:srgbClr val="FDDD3E"/>
      </a:accent6>
      <a:hlink>
        <a:srgbClr val="0092CF"/>
      </a:hlink>
      <a:folHlink>
        <a:srgbClr val="7379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marL="285750" indent="-285750">
          <a:buClr>
            <a:schemeClr val="accent1"/>
          </a:buClr>
          <a:buSzPct val="110000"/>
          <a:buFont typeface="Wingdings" panose="05000000000000000000" pitchFamily="2" charset="2"/>
          <a:buChar char="§"/>
          <a:defRPr dirty="0" smtClean="0"/>
        </a:defPPr>
      </a:lstStyle>
    </a:txDef>
  </a:objectDefaults>
  <a:extraClrSchemeLst/>
  <a:extLst>
    <a:ext uri="{05A4C25C-085E-4340-85A3-A5531E510DB2}">
      <thm15:themeFamily xmlns:thm15="http://schemas.microsoft.com/office/thememl/2012/main" name="Presentation1" id="{370B588C-F70F-45A5-BB31-474BFF7DA875}" vid="{1D83BAAF-1948-4825-A723-77BA2FF436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FD830101578E48AB83FC3C63FF1C79" ma:contentTypeVersion="19" ma:contentTypeDescription="Create a new document." ma:contentTypeScope="" ma:versionID="334a0b33cdb16be051394098a22f45c1">
  <xsd:schema xmlns:xsd="http://www.w3.org/2001/XMLSchema" xmlns:xs="http://www.w3.org/2001/XMLSchema" xmlns:p="http://schemas.microsoft.com/office/2006/metadata/properties" xmlns:ns2="532c7276-519e-4dfd-877f-a0b6e71f99d4" xmlns:ns3="4583d217-e6e7-4bd8-b25a-c1564e3c1da3" targetNamespace="http://schemas.microsoft.com/office/2006/metadata/properties" ma:root="true" ma:fieldsID="e29b1cdacb195f903eea44524ea65cef" ns2:_="" ns3:_="">
    <xsd:import namespace="532c7276-519e-4dfd-877f-a0b6e71f99d4"/>
    <xsd:import namespace="4583d217-e6e7-4bd8-b25a-c1564e3c1d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ServiceLocation"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c7276-519e-4dfd-877f-a0b6e71f99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a6db2ca-7152-4b93-a332-f277b680db3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83d217-e6e7-4bd8-b25a-c1564e3c1da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4da2942-1f22-429b-ab72-b8decbdd8506}" ma:internalName="TaxCatchAll" ma:showField="CatchAllData" ma:web="4583d217-e6e7-4bd8-b25a-c1564e3c1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532c7276-519e-4dfd-877f-a0b6e71f99d4">
      <Terms xmlns="http://schemas.microsoft.com/office/infopath/2007/PartnerControls"/>
    </lcf76f155ced4ddcb4097134ff3c332f>
    <TaxCatchAll xmlns="4583d217-e6e7-4bd8-b25a-c1564e3c1da3" xsi:nil="true"/>
  </documentManagement>
</p:properties>
</file>

<file path=customXml/itemProps1.xml><?xml version="1.0" encoding="utf-8"?>
<ds:datastoreItem xmlns:ds="http://schemas.openxmlformats.org/officeDocument/2006/customXml" ds:itemID="{19E51D3D-83F7-451F-8C78-4595B0F3BC0F}"/>
</file>

<file path=customXml/itemProps2.xml><?xml version="1.0" encoding="utf-8"?>
<ds:datastoreItem xmlns:ds="http://schemas.openxmlformats.org/officeDocument/2006/customXml" ds:itemID="{8C3A1156-0767-485D-AE32-7BABD3E37692}">
  <ds:schemaRefs>
    <ds:schemaRef ds:uri="http://schemas.microsoft.com/sharepoint/v3/contenttype/forms"/>
  </ds:schemaRefs>
</ds:datastoreItem>
</file>

<file path=customXml/itemProps3.xml><?xml version="1.0" encoding="utf-8"?>
<ds:datastoreItem xmlns:ds="http://schemas.openxmlformats.org/officeDocument/2006/customXml" ds:itemID="{3C414178-5CE3-446A-84AA-179B8D75D51A}">
  <ds:schemaRefs>
    <ds:schemaRef ds:uri="http://schemas.microsoft.com/sharepoint/events"/>
  </ds:schemaRefs>
</ds:datastoreItem>
</file>

<file path=customXml/itemProps4.xml><?xml version="1.0" encoding="utf-8"?>
<ds:datastoreItem xmlns:ds="http://schemas.openxmlformats.org/officeDocument/2006/customXml" ds:itemID="{7F7EDCB0-008E-401E-B872-986C9240FAA5}">
  <ds:schemaRefs>
    <ds:schemaRef ds:uri="e45fef5f-20ce-4a01-844f-e62606f21384"/>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Dstl PowerPoint Template_1.2</Template>
  <TotalTime>1801</TotalTime>
  <Words>2944</Words>
  <Application>Microsoft Office PowerPoint</Application>
  <PresentationFormat>On-screen Show (16:9)</PresentationFormat>
  <Paragraphs>686</Paragraphs>
  <Slides>29</Slides>
  <Notes>25</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Wingdings</vt:lpstr>
      <vt:lpstr>Custom Design</vt:lpstr>
      <vt:lpstr>Finding Space to Play in Wargames</vt:lpstr>
      <vt:lpstr>Introduction</vt:lpstr>
      <vt:lpstr>Introduction</vt:lpstr>
      <vt:lpstr>The Space Domain</vt:lpstr>
      <vt:lpstr>PowerPoint Presentation</vt:lpstr>
      <vt:lpstr>PowerPoint Presentation</vt:lpstr>
      <vt:lpstr>PowerPoint Presentation</vt:lpstr>
      <vt:lpstr>PowerPoint Presentation</vt:lpstr>
      <vt:lpstr>PowerPoint Presentation</vt:lpstr>
      <vt:lpstr>Introduction</vt:lpstr>
      <vt:lpstr>Space OR Timeline - Origin</vt:lpstr>
      <vt:lpstr>Space OR Timeline - Approach</vt:lpstr>
      <vt:lpstr>Space OR Timeline - Impact</vt:lpstr>
      <vt:lpstr>Why should space matter to decision makers?</vt:lpstr>
      <vt:lpstr>Space OR Timeline</vt:lpstr>
      <vt:lpstr>Introduction</vt:lpstr>
      <vt:lpstr>The Wargame Process</vt:lpstr>
      <vt:lpstr>PowerPoint Presentation</vt:lpstr>
      <vt:lpstr>Small wargames </vt:lpstr>
      <vt:lpstr>Evolution of consideration of Space in UK large games</vt:lpstr>
      <vt:lpstr>Large wargames- the differences </vt:lpstr>
      <vt:lpstr>Mechanisms for Space- PFT9 </vt:lpstr>
      <vt:lpstr>Observations from PFT9</vt:lpstr>
      <vt:lpstr>Summary</vt:lpstr>
      <vt:lpstr>Why should space matter to decision makers?</vt:lpstr>
      <vt:lpstr>PowerPoint Presentation</vt:lpstr>
      <vt:lpstr>Instructions - Adding Alt Text to Images</vt:lpstr>
      <vt:lpstr>Instructions - Changing the classification of slides</vt:lpstr>
      <vt:lpstr>Instructions - Adding slide numbers</vt:lpstr>
    </vt:vector>
  </TitlesOfParts>
  <Company>Authorised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Space to Play in Wargames</dc:title>
  <dc:creator>Burn Elizabeth</dc:creator>
  <cp:lastModifiedBy>Burn Elizabeth</cp:lastModifiedBy>
  <cp:revision>101</cp:revision>
  <cp:lastPrinted>2019-07-09T10:44:40Z</cp:lastPrinted>
  <dcterms:created xsi:type="dcterms:W3CDTF">2023-06-28T12:47:46Z</dcterms:created>
  <dcterms:modified xsi:type="dcterms:W3CDTF">2023-07-10T08:46:49Z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0x0101002B61E5B231530A4EA744FFA60C139F4A</vt:lpwstr>
  </property>
  <property fmtid="{D5CDD505-2E9C-101B-9397-08002B2CF9AE}" pid="3" name="_dlc_DocIdItemGuid">
    <vt:lpwstr>5f2c302a-6fb2-4683-9a10-124abc0f9280</vt:lpwstr>
  </property>
</Properties>
</file>