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4"/>
  </p:sldMasterIdLst>
  <p:notesMasterIdLst>
    <p:notesMasterId r:id="rId26"/>
  </p:notesMasterIdLst>
  <p:handoutMasterIdLst>
    <p:handoutMasterId r:id="rId27"/>
  </p:handoutMasterIdLst>
  <p:sldIdLst>
    <p:sldId id="261" r:id="rId5"/>
    <p:sldId id="491" r:id="rId6"/>
    <p:sldId id="567" r:id="rId7"/>
    <p:sldId id="592" r:id="rId8"/>
    <p:sldId id="591" r:id="rId9"/>
    <p:sldId id="593" r:id="rId10"/>
    <p:sldId id="594" r:id="rId11"/>
    <p:sldId id="595" r:id="rId12"/>
    <p:sldId id="596" r:id="rId13"/>
    <p:sldId id="597" r:id="rId14"/>
    <p:sldId id="536" r:id="rId15"/>
    <p:sldId id="502" r:id="rId16"/>
    <p:sldId id="603" r:id="rId17"/>
    <p:sldId id="427" r:id="rId18"/>
    <p:sldId id="599" r:id="rId19"/>
    <p:sldId id="600" r:id="rId20"/>
    <p:sldId id="601" r:id="rId21"/>
    <p:sldId id="602" r:id="rId22"/>
    <p:sldId id="590" r:id="rId23"/>
    <p:sldId id="604" r:id="rId24"/>
    <p:sldId id="60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ssack Andrew D" initials="HAD" lastIdx="2" clrIdx="0">
    <p:extLst>
      <p:ext uri="{19B8F6BF-5375-455C-9EA6-DF929625EA0E}">
        <p15:presenceInfo xmlns:p15="http://schemas.microsoft.com/office/powerpoint/2012/main" userId="Hossack Andrew 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406F4"/>
    <a:srgbClr val="56A467"/>
    <a:srgbClr val="1BA6DF"/>
    <a:srgbClr val="E5E4E7"/>
    <a:srgbClr val="CCD2D9"/>
    <a:srgbClr val="BDBFC1"/>
    <a:srgbClr val="106183"/>
    <a:srgbClr val="DAA600"/>
    <a:srgbClr val="570D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0" autoAdjust="0"/>
    <p:restoredTop sz="91356" autoAdjust="0"/>
  </p:normalViewPr>
  <p:slideViewPr>
    <p:cSldViewPr>
      <p:cViewPr varScale="1">
        <p:scale>
          <a:sx n="105" d="100"/>
          <a:sy n="105" d="100"/>
        </p:scale>
        <p:origin x="198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9AB24-8AD5-4A4C-BE06-F847A2C0AFCA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49424-071F-46B8-B200-533466130580}" type="slidenum">
              <a:rPr lang="en-GB" smtClean="0"/>
              <a:t>‹#›</a:t>
            </a:fld>
            <a:endParaRPr lang="en-GB"/>
          </a:p>
        </p:txBody>
      </p:sp>
      <p:sp>
        <p:nvSpPr>
          <p:cNvPr id="6" name="hc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/>
          </a:p>
        </p:txBody>
      </p:sp>
      <p:sp>
        <p:nvSpPr>
          <p:cNvPr id="7" name="fc"/>
          <p:cNvSpPr txBox="1"/>
          <p:nvPr/>
        </p:nvSpPr>
        <p:spPr>
          <a:xfrm>
            <a:off x="0" y="8806180"/>
            <a:ext cx="6858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243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A70F5-24C5-4728-B5F3-A0131EF28751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1E50C-E530-43B9-8167-F7CDE844476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hc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fc"/>
          <p:cNvSpPr txBox="1"/>
          <p:nvPr/>
        </p:nvSpPr>
        <p:spPr>
          <a:xfrm>
            <a:off x="0" y="8806180"/>
            <a:ext cx="6858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024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1E50C-E530-43B9-8167-F7CDE844476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732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1E50C-E530-43B9-8167-F7CDE844476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306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77839"/>
            <a:ext cx="7848600" cy="1927225"/>
          </a:xfrm>
        </p:spPr>
        <p:txBody>
          <a:bodyPr anchor="b">
            <a:noAutofit/>
          </a:bodyPr>
          <a:lstStyle>
            <a:lvl1pPr>
              <a:defRPr sz="3200" cap="all" baseline="0">
                <a:solidFill>
                  <a:srgbClr val="1061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9668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E33F-3366-4CEA-9775-ECEF5816B93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STRI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026874"/>
            <a:ext cx="3416936" cy="85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93E5DC-2F4C-BB95-B52D-A5820C03A0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53" y="453459"/>
            <a:ext cx="3154830" cy="47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829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E33F-3366-4CEA-9775-ECEF5816B93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5940000" cy="8640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268760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STRID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000" y="450000"/>
            <a:ext cx="2545080" cy="64008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484785"/>
            <a:ext cx="7848600" cy="3744416"/>
          </a:xfrm>
        </p:spPr>
        <p:txBody>
          <a:bodyPr anchor="ctr">
            <a:noAutofit/>
          </a:bodyPr>
          <a:lstStyle>
            <a:lvl1pPr>
              <a:defRPr sz="3200" cap="all" baseline="0">
                <a:solidFill>
                  <a:srgbClr val="1061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E33F-3366-4CEA-9775-ECEF5816B93E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ASTRID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000" y="450000"/>
            <a:ext cx="2545080" cy="640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1514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5940000" cy="864096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64224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E33F-3366-4CEA-9775-ECEF5816B93E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STRI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801" y="692696"/>
            <a:ext cx="1785488" cy="449045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 userDrawn="1"/>
        </p:nvCxnSpPr>
        <p:spPr>
          <a:xfrm>
            <a:off x="0" y="1268760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F75D771-3EC5-2E0A-E32A-545E947CB2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04664"/>
            <a:ext cx="1681316" cy="25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588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4864"/>
            <a:ext cx="3931920" cy="4184824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412776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204864"/>
            <a:ext cx="3931920" cy="4184824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E33F-3366-4CEA-9775-ECEF5816B93E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5940000" cy="864096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STRI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000" y="450000"/>
            <a:ext cx="2545080" cy="640080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/>
          <p:nvPr userDrawn="1"/>
        </p:nvCxnSpPr>
        <p:spPr>
          <a:xfrm>
            <a:off x="0" y="1268760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474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375432"/>
            <a:ext cx="4042792" cy="5014256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8" y="1375432"/>
            <a:ext cx="4042792" cy="5014256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E33F-3366-4CEA-9775-ECEF5816B93E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5940000" cy="864096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STRI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000" y="450000"/>
            <a:ext cx="2545080" cy="640080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/>
          <p:nvPr userDrawn="1"/>
        </p:nvCxnSpPr>
        <p:spPr>
          <a:xfrm>
            <a:off x="0" y="1268760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823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E33F-3366-4CEA-9775-ECEF5816B93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5940000" cy="8640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STRI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000" y="450000"/>
            <a:ext cx="2545080" cy="640080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 userDrawn="1"/>
        </p:nvCxnSpPr>
        <p:spPr>
          <a:xfrm>
            <a:off x="0" y="1268760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4038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196752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196752"/>
            <a:ext cx="5715000" cy="517316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564904"/>
            <a:ext cx="2139696" cy="3809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E33F-3366-4CEA-9775-ECEF5816B93E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10" descr="ASTRI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000" y="450000"/>
            <a:ext cx="2545080" cy="640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2774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12776"/>
            <a:ext cx="8229600" cy="5064224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E33F-3366-4CEA-9775-ECEF5816B93E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5940000" cy="8640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STRI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000" y="450000"/>
            <a:ext cx="2545080" cy="64008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 userDrawn="1"/>
        </p:nvCxnSpPr>
        <p:spPr>
          <a:xfrm>
            <a:off x="0" y="1268760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582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89E33F-3366-4CEA-9775-ECEF5816B93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2784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1200"/>
            <a:ext cx="82296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1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570000"/>
            <a:ext cx="9144000" cy="28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8464" y="6597384"/>
            <a:ext cx="395536" cy="2606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689E33F-3366-4CEA-9775-ECEF5816B93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0" y="-27384"/>
            <a:ext cx="9144000" cy="288000"/>
          </a:xfrm>
          <a:prstGeom prst="rect">
            <a:avLst/>
          </a:prstGeom>
          <a:solidFill>
            <a:srgbClr val="25A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/>
          <p:cNvSpPr txBox="1">
            <a:spLocks/>
          </p:cNvSpPr>
          <p:nvPr/>
        </p:nvSpPr>
        <p:spPr>
          <a:xfrm>
            <a:off x="0" y="6597384"/>
            <a:ext cx="2483768" cy="2606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© DIEM Analytics Ltd 2023</a:t>
            </a:r>
          </a:p>
        </p:txBody>
      </p:sp>
      <p:sp>
        <p:nvSpPr>
          <p:cNvPr id="13" name="Footer Placeholder 4"/>
          <p:cNvSpPr txBox="1">
            <a:spLocks/>
          </p:cNvSpPr>
          <p:nvPr/>
        </p:nvSpPr>
        <p:spPr>
          <a:xfrm>
            <a:off x="3330116" y="6597384"/>
            <a:ext cx="2483768" cy="2606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OFFICIAL</a:t>
            </a:r>
          </a:p>
        </p:txBody>
      </p:sp>
      <p:sp>
        <p:nvSpPr>
          <p:cNvPr id="4" name="hc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fc"/>
          <p:cNvSpPr txBox="1"/>
          <p:nvPr userDrawn="1"/>
        </p:nvSpPr>
        <p:spPr>
          <a:xfrm>
            <a:off x="0" y="5262134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40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92" r:id="rId2"/>
    <p:sldLayoutId id="2147483684" r:id="rId3"/>
    <p:sldLayoutId id="2147483686" r:id="rId4"/>
    <p:sldLayoutId id="2147483691" r:id="rId5"/>
    <p:sldLayoutId id="2147483687" r:id="rId6"/>
    <p:sldLayoutId id="2147483688" r:id="rId7"/>
    <p:sldLayoutId id="2147483689" r:id="rId8"/>
    <p:sldLayoutId id="2147483690" r:id="rId9"/>
    <p:sldLayoutId id="2147483666" r:id="rId10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600" kern="1200" spc="-100" baseline="0">
          <a:solidFill>
            <a:srgbClr val="106183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rgbClr val="25A6DF"/>
        </a:buClr>
        <a:buSzPct val="85000"/>
        <a:buFont typeface="Arial" pitchFamily="34" charset="0"/>
        <a:buChar char="•"/>
        <a:defRPr sz="2000" kern="120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457200" indent="-182880" algn="l" defTabSz="914400" rtl="0" eaLnBrk="1" latinLnBrk="0" hangingPunct="1">
        <a:spcBef>
          <a:spcPct val="20000"/>
        </a:spcBef>
        <a:buClr>
          <a:srgbClr val="25A6DF"/>
        </a:buClr>
        <a:buSzPct val="85000"/>
        <a:buFont typeface="Arial" pitchFamily="34" charset="0"/>
        <a:buChar char="•"/>
        <a:defRPr sz="1800" kern="120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731520" indent="-182880" algn="l" defTabSz="914400" rtl="0" eaLnBrk="1" latinLnBrk="0" hangingPunct="1">
        <a:spcBef>
          <a:spcPct val="20000"/>
        </a:spcBef>
        <a:buClr>
          <a:srgbClr val="25A6DF"/>
        </a:buClr>
        <a:buSzPct val="90000"/>
        <a:buFont typeface="Arial" pitchFamily="34" charset="0"/>
        <a:buChar char="•"/>
        <a:defRPr sz="1600" kern="120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005840" indent="-182880" algn="l" defTabSz="914400" rtl="0" eaLnBrk="1" latinLnBrk="0" hangingPunct="1">
        <a:spcBef>
          <a:spcPct val="20000"/>
        </a:spcBef>
        <a:buClr>
          <a:srgbClr val="25A6DF"/>
        </a:buClr>
        <a:buFont typeface="Arial" pitchFamily="34" charset="0"/>
        <a:buChar char="•"/>
        <a:defRPr sz="1400" kern="120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188720" marR="0" indent="-13716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25A6DF"/>
        </a:buClr>
        <a:buSzPct val="100000"/>
        <a:buFont typeface="Arial" pitchFamily="34" charset="0"/>
        <a:buChar char="•"/>
        <a:tabLst/>
        <a:defRPr sz="1200" kern="1200" baseline="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848600" cy="1927225"/>
          </a:xfrm>
        </p:spPr>
        <p:txBody>
          <a:bodyPr/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FUTURE-MATERIEL DISTRIBUTION LAND (FMDL) STRATEGY​</a:t>
            </a:r>
            <a:b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6992"/>
            <a:ext cx="7848600" cy="1224136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ISMOR 40</a:t>
            </a:r>
          </a:p>
          <a:p>
            <a:r>
              <a:rPr lang="en-GB" dirty="0"/>
              <a:t>Royal Holloway</a:t>
            </a:r>
          </a:p>
          <a:p>
            <a:r>
              <a:rPr lang="en-GB" dirty="0"/>
              <a:t>18th July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E33F-3366-4CEA-9775-ECEF5816B93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65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E3BDD-3748-0394-BE5E-393BADA78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SCALE</a:t>
            </a:r>
            <a:r>
              <a:rPr lang="en-GB" dirty="0">
                <a:solidFill>
                  <a:schemeClr val="tx2"/>
                </a:solidFill>
              </a:rPr>
              <a:t> | Outputs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721788-5971-5DAE-4B2A-509E571F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E33F-3366-4CEA-9775-ECEF5816B93E}" type="slidenum">
              <a:rPr lang="en-GB" smtClean="0"/>
              <a:t>10</a:t>
            </a:fld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E57835D-DE7C-3A50-7D1A-866B0B010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5050904" cy="576064"/>
          </a:xfrm>
        </p:spPr>
        <p:txBody>
          <a:bodyPr/>
          <a:lstStyle/>
          <a:p>
            <a:r>
              <a:rPr lang="en-GB" dirty="0"/>
              <a:t>Demand and supply profiles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40B93B-785D-546F-FF76-27D42946F3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78" b="16667"/>
          <a:stretch/>
        </p:blipFill>
        <p:spPr>
          <a:xfrm>
            <a:off x="1444957" y="1788814"/>
            <a:ext cx="7660892" cy="300833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98422FF-1097-A29A-4344-40D86219188D}"/>
              </a:ext>
            </a:extLst>
          </p:cNvPr>
          <p:cNvSpPr txBox="1"/>
          <p:nvPr/>
        </p:nvSpPr>
        <p:spPr>
          <a:xfrm>
            <a:off x="97362" y="1844824"/>
            <a:ext cx="1306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4406F4"/>
                </a:solidFill>
              </a:rPr>
              <a:t>Initial outload to node 4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1C0620C-B9CF-3C8C-926A-E6FF7ADA6115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1403648" y="2306489"/>
            <a:ext cx="1306286" cy="923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902D2BB-3BB0-DA44-B12C-B63CCDAA5D79}"/>
              </a:ext>
            </a:extLst>
          </p:cNvPr>
          <p:cNvSpPr txBox="1"/>
          <p:nvPr/>
        </p:nvSpPr>
        <p:spPr>
          <a:xfrm>
            <a:off x="4485568" y="5085184"/>
            <a:ext cx="2894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Node 3 stock outs lead to fall in node 4 stocks and increase in unmet demand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014A055-DCB7-DB25-51E6-0A0EE0935A8E}"/>
              </a:ext>
            </a:extLst>
          </p:cNvPr>
          <p:cNvCxnSpPr>
            <a:cxnSpLocks/>
            <a:stCxn id="17" idx="0"/>
          </p:cNvCxnSpPr>
          <p:nvPr/>
        </p:nvCxnSpPr>
        <p:spPr>
          <a:xfrm flipH="1" flipV="1">
            <a:off x="4572000" y="3573016"/>
            <a:ext cx="1360940" cy="1512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679472F-EC29-64F3-8509-F743A6D0932C}"/>
              </a:ext>
            </a:extLst>
          </p:cNvPr>
          <p:cNvSpPr txBox="1"/>
          <p:nvPr/>
        </p:nvSpPr>
        <p:spPr>
          <a:xfrm>
            <a:off x="2314397" y="5122407"/>
            <a:ext cx="1790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0000"/>
                </a:solidFill>
              </a:rPr>
              <a:t>Stock levels at node 4 topped up from node 3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92B8625-55EA-82A7-C04B-82731919EF04}"/>
              </a:ext>
            </a:extLst>
          </p:cNvPr>
          <p:cNvCxnSpPr>
            <a:cxnSpLocks/>
            <a:stCxn id="19" idx="0"/>
          </p:cNvCxnSpPr>
          <p:nvPr/>
        </p:nvCxnSpPr>
        <p:spPr>
          <a:xfrm flipV="1">
            <a:off x="3209540" y="2633217"/>
            <a:ext cx="542786" cy="2489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CF2E322-32B4-DEE7-8B63-8D8CCD7DD955}"/>
              </a:ext>
            </a:extLst>
          </p:cNvPr>
          <p:cNvSpPr txBox="1"/>
          <p:nvPr/>
        </p:nvSpPr>
        <p:spPr>
          <a:xfrm>
            <a:off x="138671" y="3777523"/>
            <a:ext cx="13062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Arrival of stock at node 4 from node3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E641B6C-BE55-A181-8E4D-6F9A3B0EB14D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1444957" y="4077072"/>
            <a:ext cx="1959929" cy="439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413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B862B0-A18E-9549-B830-CBB2EDAD39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988" b="16884"/>
          <a:stretch/>
        </p:blipFill>
        <p:spPr>
          <a:xfrm>
            <a:off x="166874" y="3573016"/>
            <a:ext cx="5917294" cy="29924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CE3BDD-3748-0394-BE5E-393BADA78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FMDL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| Aims and objectives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721788-5971-5DAE-4B2A-509E571F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E33F-3366-4CEA-9775-ECEF5816B93E}" type="slidenum">
              <a:rPr lang="en-GB" smtClean="0"/>
              <a:t>11</a:t>
            </a:fld>
            <a:endParaRPr lang="en-GB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BE5A604-3510-3E07-1372-7582ED2E1B2F}"/>
              </a:ext>
            </a:extLst>
          </p:cNvPr>
          <p:cNvSpPr txBox="1"/>
          <p:nvPr/>
        </p:nvSpPr>
        <p:spPr>
          <a:xfrm>
            <a:off x="7074024" y="1695293"/>
            <a:ext cx="1872208" cy="120032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endParaRPr lang="en-GB" b="1" dirty="0">
              <a:solidFill>
                <a:schemeClr val="bg1"/>
              </a:solidFill>
            </a:endParaRP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FMDL ‘strategy’</a:t>
            </a:r>
          </a:p>
          <a:p>
            <a:pPr algn="ctr"/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D652838-49CC-677D-3D63-A76643F03F14}"/>
              </a:ext>
            </a:extLst>
          </p:cNvPr>
          <p:cNvSpPr txBox="1"/>
          <p:nvPr/>
        </p:nvSpPr>
        <p:spPr>
          <a:xfrm>
            <a:off x="148545" y="6328895"/>
            <a:ext cx="23695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tx2"/>
                </a:solidFill>
              </a:rPr>
              <a:t>* McKinsey training circa 2000</a:t>
            </a:r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17AE5B72-F95C-FBEC-4798-92BEEF2B28EC}"/>
              </a:ext>
            </a:extLst>
          </p:cNvPr>
          <p:cNvSpPr/>
          <p:nvPr/>
        </p:nvSpPr>
        <p:spPr>
          <a:xfrm rot="5400000">
            <a:off x="3596930" y="2216657"/>
            <a:ext cx="1477331" cy="15760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5166723-BEE3-8005-5144-741FDC53A8D1}"/>
              </a:ext>
            </a:extLst>
          </p:cNvPr>
          <p:cNvSpPr txBox="1"/>
          <p:nvPr/>
        </p:nvSpPr>
        <p:spPr>
          <a:xfrm>
            <a:off x="107504" y="1556794"/>
            <a:ext cx="41865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makes a difference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For specific types of 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 specific LSC legs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With different ways and means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 the face of threats and  risks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E5671EA-7B05-4FE0-6219-7D17D906677A}"/>
              </a:ext>
            </a:extLst>
          </p:cNvPr>
          <p:cNvGrpSpPr/>
          <p:nvPr/>
        </p:nvGrpSpPr>
        <p:grpSpPr>
          <a:xfrm>
            <a:off x="4554989" y="1556792"/>
            <a:ext cx="2393275" cy="1477331"/>
            <a:chOff x="5000624" y="1484784"/>
            <a:chExt cx="2393275" cy="1477331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DE5A464-928E-F7F3-C58A-7FD4F33249FA}"/>
                </a:ext>
              </a:extLst>
            </p:cNvPr>
            <p:cNvSpPr txBox="1"/>
            <p:nvPr/>
          </p:nvSpPr>
          <p:spPr>
            <a:xfrm>
              <a:off x="5000624" y="1484786"/>
              <a:ext cx="2222083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‘Strategy is…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/>
                <a:t>…When…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/>
                <a:t>…Where…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/>
                <a:t>…How…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/>
                <a:t>…to Compete’*</a:t>
              </a:r>
            </a:p>
          </p:txBody>
        </p:sp>
        <p:sp>
          <p:nvSpPr>
            <p:cNvPr id="70" name="Isosceles Triangle 69">
              <a:extLst>
                <a:ext uri="{FF2B5EF4-FFF2-40B4-BE49-F238E27FC236}">
                  <a16:creationId xmlns:a16="http://schemas.microsoft.com/office/drawing/2014/main" id="{0490A338-3A16-4FFD-F17F-B24FA9B5B2E9}"/>
                </a:ext>
              </a:extLst>
            </p:cNvPr>
            <p:cNvSpPr/>
            <p:nvPr/>
          </p:nvSpPr>
          <p:spPr>
            <a:xfrm rot="5400000" flipH="1">
              <a:off x="6576432" y="2144649"/>
              <a:ext cx="1477331" cy="1576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64" name="Picture 63">
            <a:extLst>
              <a:ext uri="{FF2B5EF4-FFF2-40B4-BE49-F238E27FC236}">
                <a16:creationId xmlns:a16="http://schemas.microsoft.com/office/drawing/2014/main" id="{C7011583-2CC5-A009-76C9-CEB8957E99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3736866"/>
            <a:ext cx="3114673" cy="28604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B133C3-DB74-4DCB-9BCD-9B685D09F5D0}"/>
              </a:ext>
            </a:extLst>
          </p:cNvPr>
          <p:cNvSpPr txBox="1"/>
          <p:nvPr/>
        </p:nvSpPr>
        <p:spPr>
          <a:xfrm>
            <a:off x="7479164" y="1259468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AHQ need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81DC98-F096-428A-83BA-8FDBE2DF5DE4}"/>
              </a:ext>
            </a:extLst>
          </p:cNvPr>
          <p:cNvSpPr txBox="1"/>
          <p:nvPr/>
        </p:nvSpPr>
        <p:spPr>
          <a:xfrm>
            <a:off x="107504" y="3261576"/>
            <a:ext cx="4355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DSTL’s ASTRID Task 66 analysis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3AF5A5-5745-4E6B-ABF0-1CC56DDF9114}"/>
              </a:ext>
            </a:extLst>
          </p:cNvPr>
          <p:cNvGrpSpPr/>
          <p:nvPr/>
        </p:nvGrpSpPr>
        <p:grpSpPr>
          <a:xfrm>
            <a:off x="4463184" y="3123077"/>
            <a:ext cx="4822947" cy="646331"/>
            <a:chOff x="4463184" y="3123077"/>
            <a:chExt cx="4822947" cy="64633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F38D33F-57C0-42E4-9883-FB796D52631B}"/>
                </a:ext>
              </a:extLst>
            </p:cNvPr>
            <p:cNvSpPr txBox="1"/>
            <p:nvPr/>
          </p:nvSpPr>
          <p:spPr>
            <a:xfrm>
              <a:off x="5652120" y="3123077"/>
              <a:ext cx="36340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accent1"/>
                  </a:solidFill>
                </a:rPr>
                <a:t>Benefits &amp; costs (Tr2),</a:t>
              </a:r>
            </a:p>
            <a:p>
              <a:pPr algn="ctr"/>
              <a:r>
                <a:rPr lang="en-GB" dirty="0">
                  <a:solidFill>
                    <a:schemeClr val="accent1"/>
                  </a:solidFill>
                </a:rPr>
                <a:t>FOC (Tr3), Concurrency (Tr4)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A0A5D1C-2F5C-44C5-8884-D9774BD75BF4}"/>
                </a:ext>
              </a:extLst>
            </p:cNvPr>
            <p:cNvCxnSpPr>
              <a:cxnSpLocks/>
              <a:stCxn id="6" idx="3"/>
              <a:endCxn id="8" idx="1"/>
            </p:cNvCxnSpPr>
            <p:nvPr/>
          </p:nvCxnSpPr>
          <p:spPr>
            <a:xfrm>
              <a:off x="4463184" y="3446242"/>
              <a:ext cx="1188936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1239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6F4C777-4A3A-6072-E63B-F6B8C48EA4A9}"/>
              </a:ext>
            </a:extLst>
          </p:cNvPr>
          <p:cNvCxnSpPr>
            <a:cxnSpLocks/>
          </p:cNvCxnSpPr>
          <p:nvPr/>
        </p:nvCxnSpPr>
        <p:spPr>
          <a:xfrm flipH="1">
            <a:off x="3491880" y="4157215"/>
            <a:ext cx="3024336" cy="0"/>
          </a:xfrm>
          <a:prstGeom prst="line">
            <a:avLst/>
          </a:prstGeom>
          <a:ln w="63500" cmpd="sng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E7A1B6F-19A9-9DDB-2FAB-44625445AC06}"/>
              </a:ext>
            </a:extLst>
          </p:cNvPr>
          <p:cNvCxnSpPr>
            <a:cxnSpLocks/>
          </p:cNvCxnSpPr>
          <p:nvPr/>
        </p:nvCxnSpPr>
        <p:spPr>
          <a:xfrm flipH="1">
            <a:off x="3491880" y="3143934"/>
            <a:ext cx="3024336" cy="0"/>
          </a:xfrm>
          <a:prstGeom prst="line">
            <a:avLst/>
          </a:prstGeom>
          <a:ln w="63500" cmpd="sng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B618E0A-CC1A-CFAC-9436-8EC89E8480D8}"/>
              </a:ext>
            </a:extLst>
          </p:cNvPr>
          <p:cNvCxnSpPr>
            <a:cxnSpLocks/>
          </p:cNvCxnSpPr>
          <p:nvPr/>
        </p:nvCxnSpPr>
        <p:spPr>
          <a:xfrm flipH="1">
            <a:off x="3491880" y="4702240"/>
            <a:ext cx="3024336" cy="0"/>
          </a:xfrm>
          <a:prstGeom prst="line">
            <a:avLst/>
          </a:prstGeom>
          <a:ln w="63500" cmpd="sng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9DB6339-2013-17C8-E425-34E45371DC92}"/>
              </a:ext>
            </a:extLst>
          </p:cNvPr>
          <p:cNvCxnSpPr>
            <a:cxnSpLocks/>
          </p:cNvCxnSpPr>
          <p:nvPr/>
        </p:nvCxnSpPr>
        <p:spPr>
          <a:xfrm flipH="1">
            <a:off x="3578704" y="3651620"/>
            <a:ext cx="3024336" cy="0"/>
          </a:xfrm>
          <a:prstGeom prst="line">
            <a:avLst/>
          </a:prstGeom>
          <a:ln w="63500" cmpd="sng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33D2AB6-DF9E-4541-B95E-9BE71A9F2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6275040" cy="864096"/>
          </a:xfrm>
        </p:spPr>
        <p:txBody>
          <a:bodyPr>
            <a:normAutofit/>
          </a:bodyPr>
          <a:lstStyle/>
          <a:p>
            <a:r>
              <a:rPr lang="en-GB" dirty="0"/>
              <a:t>FMDL </a:t>
            </a:r>
            <a:r>
              <a:rPr lang="en-GB" dirty="0">
                <a:solidFill>
                  <a:schemeClr val="tx2"/>
                </a:solidFill>
              </a:rPr>
              <a:t>|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Approach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4" name="Content Placeholder 93">
            <a:extLst>
              <a:ext uri="{FF2B5EF4-FFF2-40B4-BE49-F238E27FC236}">
                <a16:creationId xmlns:a16="http://schemas.microsoft.com/office/drawing/2014/main" id="{CE922A68-652C-42BB-91F6-996BF9AB4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6000" y="1245096"/>
            <a:ext cx="6466517" cy="2002231"/>
          </a:xfrm>
        </p:spPr>
        <p:txBody>
          <a:bodyPr>
            <a:normAutofit/>
          </a:bodyPr>
          <a:lstStyle/>
          <a:p>
            <a:r>
              <a:rPr lang="en-GB" sz="1600"/>
              <a:t>Aggregated for </a:t>
            </a:r>
            <a:r>
              <a:rPr lang="en-GB" sz="1600" dirty="0"/>
              <a:t>rapid sensitivity </a:t>
            </a:r>
            <a:r>
              <a:rPr lang="en-GB" sz="1600"/>
              <a:t>analysis of </a:t>
            </a:r>
            <a:r>
              <a:rPr lang="en-GB" sz="1600" dirty="0"/>
              <a:t>‘end-to-end’ logs system</a:t>
            </a:r>
          </a:p>
          <a:p>
            <a:r>
              <a:rPr lang="en-GB" sz="1600" dirty="0"/>
              <a:t>‘</a:t>
            </a:r>
            <a:r>
              <a:rPr lang="en-GB" sz="1600"/>
              <a:t>Chains Of </a:t>
            </a:r>
            <a:r>
              <a:rPr lang="en-GB" sz="1600" dirty="0"/>
              <a:t>Communication’ (</a:t>
            </a:r>
            <a:r>
              <a:rPr lang="en-GB" sz="1600" dirty="0" err="1"/>
              <a:t>ChOCs</a:t>
            </a:r>
            <a:r>
              <a:rPr lang="en-GB" sz="1600"/>
              <a:t>) of platforms </a:t>
            </a:r>
            <a:r>
              <a:rPr lang="en-GB" sz="1600" dirty="0"/>
              <a:t>and supplies (‘materiel) using common logs assets</a:t>
            </a:r>
          </a:p>
          <a:p>
            <a:r>
              <a:rPr lang="en-GB" sz="1600" dirty="0"/>
              <a:t>Simulates </a:t>
            </a:r>
            <a:r>
              <a:rPr lang="en-GB" sz="1600"/>
              <a:t>levels of </a:t>
            </a:r>
            <a:r>
              <a:rPr lang="en-GB" sz="1600" dirty="0"/>
              <a:t>material at, and </a:t>
            </a:r>
            <a:r>
              <a:rPr lang="en-GB" sz="1600"/>
              <a:t>rate of flow </a:t>
            </a:r>
            <a:r>
              <a:rPr lang="en-GB" sz="1600" dirty="0"/>
              <a:t>between ‘nodes’</a:t>
            </a:r>
          </a:p>
          <a:p>
            <a:r>
              <a:rPr lang="en-GB" sz="1600" dirty="0"/>
              <a:t> ‘Nodes’ represent conceptual ‘sources, stocks and sinks</a:t>
            </a:r>
            <a:r>
              <a:rPr lang="en-GB" sz="1600"/>
              <a:t>’ of </a:t>
            </a:r>
            <a:r>
              <a:rPr lang="en-GB" sz="1600" dirty="0"/>
              <a:t>materiel</a:t>
            </a:r>
            <a:endParaRPr lang="en-GB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431E06-52F0-481F-837B-4F85582EB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E33F-3366-4CEA-9775-ECEF5816B93E}" type="slidenum">
              <a:rPr lang="en-GB" smtClean="0"/>
              <a:t>12</a:t>
            </a:fld>
            <a:endParaRPr lang="en-GB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020376E9-820B-49B2-B4F5-871DBFF85A81}"/>
              </a:ext>
            </a:extLst>
          </p:cNvPr>
          <p:cNvCxnSpPr>
            <a:cxnSpLocks/>
          </p:cNvCxnSpPr>
          <p:nvPr/>
        </p:nvCxnSpPr>
        <p:spPr>
          <a:xfrm rot="5400000" flipV="1">
            <a:off x="6948264" y="4784514"/>
            <a:ext cx="0" cy="690447"/>
          </a:xfrm>
          <a:prstGeom prst="line">
            <a:avLst/>
          </a:prstGeom>
          <a:ln w="127000" cmpd="dbl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F862A92-1108-46F5-95FF-D3DBCBEB8C46}"/>
              </a:ext>
            </a:extLst>
          </p:cNvPr>
          <p:cNvCxnSpPr>
            <a:cxnSpLocks/>
          </p:cNvCxnSpPr>
          <p:nvPr/>
        </p:nvCxnSpPr>
        <p:spPr>
          <a:xfrm rot="5400000" flipV="1">
            <a:off x="6948265" y="4235905"/>
            <a:ext cx="0" cy="690447"/>
          </a:xfrm>
          <a:prstGeom prst="line">
            <a:avLst/>
          </a:prstGeom>
          <a:ln w="127000" cmpd="dbl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B378AB6-0BA5-4D57-B5DC-3E95EEC5C5E5}"/>
              </a:ext>
            </a:extLst>
          </p:cNvPr>
          <p:cNvCxnSpPr>
            <a:cxnSpLocks/>
            <a:stCxn id="43" idx="5"/>
          </p:cNvCxnSpPr>
          <p:nvPr/>
        </p:nvCxnSpPr>
        <p:spPr>
          <a:xfrm>
            <a:off x="1993915" y="2176073"/>
            <a:ext cx="1366304" cy="2696785"/>
          </a:xfrm>
          <a:prstGeom prst="line">
            <a:avLst/>
          </a:prstGeom>
          <a:ln w="63500" cmpd="sng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AFE8010-E732-4A74-A533-20206694067A}"/>
              </a:ext>
            </a:extLst>
          </p:cNvPr>
          <p:cNvCxnSpPr>
            <a:cxnSpLocks/>
          </p:cNvCxnSpPr>
          <p:nvPr/>
        </p:nvCxnSpPr>
        <p:spPr>
          <a:xfrm flipV="1">
            <a:off x="3563888" y="5370460"/>
            <a:ext cx="0" cy="690447"/>
          </a:xfrm>
          <a:prstGeom prst="line">
            <a:avLst/>
          </a:prstGeom>
          <a:ln w="127000" cmpd="dbl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695108CC-BFE9-4829-93E7-6E55B5D2A1BA}"/>
              </a:ext>
            </a:extLst>
          </p:cNvPr>
          <p:cNvSpPr/>
          <p:nvPr/>
        </p:nvSpPr>
        <p:spPr>
          <a:xfrm>
            <a:off x="1502214" y="1340768"/>
            <a:ext cx="576064" cy="97862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FMB</a:t>
            </a:r>
            <a:endParaRPr lang="en-GB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714EF13-6EAF-451B-890F-FE2FFA60CEC6}"/>
              </a:ext>
            </a:extLst>
          </p:cNvPr>
          <p:cNvCxnSpPr>
            <a:cxnSpLocks/>
            <a:stCxn id="43" idx="6"/>
          </p:cNvCxnSpPr>
          <p:nvPr/>
        </p:nvCxnSpPr>
        <p:spPr>
          <a:xfrm>
            <a:off x="2078278" y="1830079"/>
            <a:ext cx="1485610" cy="1318003"/>
          </a:xfrm>
          <a:prstGeom prst="line">
            <a:avLst/>
          </a:prstGeom>
          <a:ln w="63500" cmpd="sng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975A256-EB7C-44DB-8EE9-A4291CC677CD}"/>
              </a:ext>
            </a:extLst>
          </p:cNvPr>
          <p:cNvCxnSpPr>
            <a:cxnSpLocks/>
            <a:stCxn id="43" idx="6"/>
            <a:endCxn id="20" idx="7"/>
          </p:cNvCxnSpPr>
          <p:nvPr/>
        </p:nvCxnSpPr>
        <p:spPr>
          <a:xfrm>
            <a:off x="2078278" y="1830079"/>
            <a:ext cx="1353064" cy="1805730"/>
          </a:xfrm>
          <a:prstGeom prst="line">
            <a:avLst/>
          </a:prstGeom>
          <a:ln w="63500" cmpd="sng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AEF637A-BA94-48EE-8C6E-831EFE20FC66}"/>
              </a:ext>
            </a:extLst>
          </p:cNvPr>
          <p:cNvCxnSpPr>
            <a:cxnSpLocks/>
            <a:stCxn id="43" idx="5"/>
            <a:endCxn id="24" idx="0"/>
          </p:cNvCxnSpPr>
          <p:nvPr/>
        </p:nvCxnSpPr>
        <p:spPr>
          <a:xfrm>
            <a:off x="1993915" y="2176073"/>
            <a:ext cx="1259216" cy="1993306"/>
          </a:xfrm>
          <a:prstGeom prst="line">
            <a:avLst/>
          </a:prstGeom>
          <a:ln w="63500" cmpd="sng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7AE98A0-6FE5-4296-A1C0-D338B2343975}"/>
              </a:ext>
            </a:extLst>
          </p:cNvPr>
          <p:cNvGrpSpPr/>
          <p:nvPr/>
        </p:nvGrpSpPr>
        <p:grpSpPr>
          <a:xfrm>
            <a:off x="539552" y="3275006"/>
            <a:ext cx="5760640" cy="523865"/>
            <a:chOff x="539552" y="3275006"/>
            <a:chExt cx="5328592" cy="523865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61454E6-82EA-444E-99D9-23E1BED0D4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9552" y="3275006"/>
              <a:ext cx="5328592" cy="1"/>
            </a:xfrm>
            <a:prstGeom prst="line">
              <a:avLst/>
            </a:prstGeom>
            <a:ln w="127000" cmpd="dbl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F22BED6-C851-4067-8388-EB8E4C1A5009}"/>
                </a:ext>
              </a:extLst>
            </p:cNvPr>
            <p:cNvCxnSpPr>
              <a:cxnSpLocks/>
            </p:cNvCxnSpPr>
            <p:nvPr/>
          </p:nvCxnSpPr>
          <p:spPr>
            <a:xfrm>
              <a:off x="539552" y="3798871"/>
              <a:ext cx="5328592" cy="0"/>
            </a:xfrm>
            <a:prstGeom prst="line">
              <a:avLst/>
            </a:prstGeom>
            <a:ln w="127000" cmpd="dbl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12738A-A2A2-485D-9090-8D0E51E9C353}"/>
              </a:ext>
            </a:extLst>
          </p:cNvPr>
          <p:cNvCxnSpPr>
            <a:cxnSpLocks/>
          </p:cNvCxnSpPr>
          <p:nvPr/>
        </p:nvCxnSpPr>
        <p:spPr>
          <a:xfrm>
            <a:off x="539552" y="4322735"/>
            <a:ext cx="5976664" cy="0"/>
          </a:xfrm>
          <a:prstGeom prst="line">
            <a:avLst/>
          </a:prstGeom>
          <a:ln w="127000" cmpd="dbl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F0880F3-C0F1-4B78-87D0-B26B72A94302}"/>
              </a:ext>
            </a:extLst>
          </p:cNvPr>
          <p:cNvCxnSpPr>
            <a:cxnSpLocks/>
          </p:cNvCxnSpPr>
          <p:nvPr/>
        </p:nvCxnSpPr>
        <p:spPr>
          <a:xfrm>
            <a:off x="539552" y="4846599"/>
            <a:ext cx="5857648" cy="0"/>
          </a:xfrm>
          <a:prstGeom prst="line">
            <a:avLst/>
          </a:prstGeom>
          <a:ln w="127000" cmpd="dbl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CF1374B-41C2-411C-A20B-198B5E9BF47A}"/>
              </a:ext>
            </a:extLst>
          </p:cNvPr>
          <p:cNvCxnSpPr>
            <a:cxnSpLocks/>
          </p:cNvCxnSpPr>
          <p:nvPr/>
        </p:nvCxnSpPr>
        <p:spPr>
          <a:xfrm>
            <a:off x="3491880" y="5370463"/>
            <a:ext cx="3024336" cy="0"/>
          </a:xfrm>
          <a:prstGeom prst="line">
            <a:avLst/>
          </a:prstGeom>
          <a:ln w="127000" cmpd="dbl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A836F155-270D-4516-A5E0-6D162EAF7CDB}"/>
              </a:ext>
            </a:extLst>
          </p:cNvPr>
          <p:cNvSpPr/>
          <p:nvPr/>
        </p:nvSpPr>
        <p:spPr>
          <a:xfrm>
            <a:off x="3275856" y="2934923"/>
            <a:ext cx="576064" cy="2713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J/DSA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D6F2753-C9BC-4364-B33B-B68FD7583F47}"/>
              </a:ext>
            </a:extLst>
          </p:cNvPr>
          <p:cNvSpPr/>
          <p:nvPr/>
        </p:nvSpPr>
        <p:spPr>
          <a:xfrm>
            <a:off x="4716016" y="2934923"/>
            <a:ext cx="576064" cy="2713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BSA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10B0A38-ABFC-4B97-A2B6-C58A39EDDBD6}"/>
              </a:ext>
            </a:extLst>
          </p:cNvPr>
          <p:cNvSpPr/>
          <p:nvPr/>
        </p:nvSpPr>
        <p:spPr>
          <a:xfrm>
            <a:off x="6156176" y="2934923"/>
            <a:ext cx="576064" cy="2713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BG + A2 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73553B6-E7A6-4059-A40F-1BA9B09A1802}"/>
              </a:ext>
            </a:extLst>
          </p:cNvPr>
          <p:cNvSpPr/>
          <p:nvPr/>
        </p:nvSpPr>
        <p:spPr>
          <a:xfrm>
            <a:off x="251520" y="2976996"/>
            <a:ext cx="576064" cy="210818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SPOD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AF8E1B8-2921-406F-9141-8D871B83B9FD}"/>
              </a:ext>
            </a:extLst>
          </p:cNvPr>
          <p:cNvSpPr txBox="1"/>
          <p:nvPr/>
        </p:nvSpPr>
        <p:spPr>
          <a:xfrm>
            <a:off x="790196" y="3275692"/>
            <a:ext cx="1877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FE capability 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61D84A7-3FCC-46A2-94D1-B7F7FB5E41D9}"/>
              </a:ext>
            </a:extLst>
          </p:cNvPr>
          <p:cNvSpPr txBox="1"/>
          <p:nvPr/>
        </p:nvSpPr>
        <p:spPr>
          <a:xfrm>
            <a:off x="790197" y="3789041"/>
            <a:ext cx="1916698" cy="368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FE capability 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CB8F027-9A0D-44BF-BB5F-7A50457809E2}"/>
              </a:ext>
            </a:extLst>
          </p:cNvPr>
          <p:cNvSpPr txBox="1"/>
          <p:nvPr/>
        </p:nvSpPr>
        <p:spPr>
          <a:xfrm>
            <a:off x="790196" y="4332908"/>
            <a:ext cx="2485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Supply type A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B404D64-08ED-4B34-9D52-EF606BAD1955}"/>
              </a:ext>
            </a:extLst>
          </p:cNvPr>
          <p:cNvSpPr txBox="1"/>
          <p:nvPr/>
        </p:nvSpPr>
        <p:spPr>
          <a:xfrm>
            <a:off x="797335" y="4881367"/>
            <a:ext cx="1977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Supply type B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62671D2-8E06-400E-92C9-A5CFBE8BE3A1}"/>
              </a:ext>
            </a:extLst>
          </p:cNvPr>
          <p:cNvSpPr txBox="1"/>
          <p:nvPr/>
        </p:nvSpPr>
        <p:spPr>
          <a:xfrm>
            <a:off x="1547664" y="5579948"/>
            <a:ext cx="1977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dirty="0"/>
              <a:t>Supply type C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A04BE8EF-5968-4F11-8114-791C7A727F1B}"/>
              </a:ext>
            </a:extLst>
          </p:cNvPr>
          <p:cNvSpPr/>
          <p:nvPr/>
        </p:nvSpPr>
        <p:spPr>
          <a:xfrm>
            <a:off x="2411760" y="5945373"/>
            <a:ext cx="2304258" cy="4359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Contractors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9DE36C2-E563-4DA4-9AF6-251BD4B595BA}"/>
              </a:ext>
            </a:extLst>
          </p:cNvPr>
          <p:cNvGrpSpPr/>
          <p:nvPr/>
        </p:nvGrpSpPr>
        <p:grpSpPr>
          <a:xfrm>
            <a:off x="7266343" y="3965149"/>
            <a:ext cx="1584176" cy="1768107"/>
            <a:chOff x="7236296" y="3552005"/>
            <a:chExt cx="1584176" cy="1768107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8118472-4E38-42CA-8CDB-094DFDA6CA87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7941560" y="4090835"/>
              <a:ext cx="0" cy="690447"/>
            </a:xfrm>
            <a:prstGeom prst="line">
              <a:avLst/>
            </a:prstGeom>
            <a:ln w="127000" cmpd="dbl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81CE4BC-935F-49CB-9794-78D72BC8AB45}"/>
                </a:ext>
              </a:extLst>
            </p:cNvPr>
            <p:cNvSpPr/>
            <p:nvPr/>
          </p:nvSpPr>
          <p:spPr>
            <a:xfrm>
              <a:off x="7236296" y="3552005"/>
              <a:ext cx="576064" cy="17681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A1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065AD5E-6F86-4906-9CE6-4BC4B4A98054}"/>
                </a:ext>
              </a:extLst>
            </p:cNvPr>
            <p:cNvSpPr/>
            <p:nvPr/>
          </p:nvSpPr>
          <p:spPr>
            <a:xfrm>
              <a:off x="8244408" y="3552005"/>
              <a:ext cx="576064" cy="17681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/>
                <a:t>F</a:t>
              </a:r>
              <a:endParaRPr lang="en-GB" dirty="0"/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76F845A-463D-7682-228A-4FED15D59216}"/>
              </a:ext>
            </a:extLst>
          </p:cNvPr>
          <p:cNvSpPr/>
          <p:nvPr/>
        </p:nvSpPr>
        <p:spPr>
          <a:xfrm>
            <a:off x="611560" y="2827205"/>
            <a:ext cx="504056" cy="339741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FB23554-1CCD-9E6E-44D9-ADF1CBE735AD}"/>
              </a:ext>
            </a:extLst>
          </p:cNvPr>
          <p:cNvSpPr/>
          <p:nvPr/>
        </p:nvSpPr>
        <p:spPr>
          <a:xfrm>
            <a:off x="3001103" y="2827205"/>
            <a:ext cx="504056" cy="339741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19AA6CD-74C3-B9A0-911C-85E05730C866}"/>
              </a:ext>
            </a:extLst>
          </p:cNvPr>
          <p:cNvSpPr/>
          <p:nvPr/>
        </p:nvSpPr>
        <p:spPr>
          <a:xfrm>
            <a:off x="4441263" y="2827205"/>
            <a:ext cx="504056" cy="339741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1B965A0-8DC5-211D-0488-89DB82F019CC}"/>
              </a:ext>
            </a:extLst>
          </p:cNvPr>
          <p:cNvSpPr/>
          <p:nvPr/>
        </p:nvSpPr>
        <p:spPr>
          <a:xfrm>
            <a:off x="5894702" y="2827205"/>
            <a:ext cx="504056" cy="339741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1FBEC97-60DC-EBF1-232D-24E2A69B732C}"/>
              </a:ext>
            </a:extLst>
          </p:cNvPr>
          <p:cNvSpPr/>
          <p:nvPr/>
        </p:nvSpPr>
        <p:spPr>
          <a:xfrm>
            <a:off x="611560" y="3586055"/>
            <a:ext cx="504056" cy="339741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5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2B1B52E-09FB-9B2F-0254-EA174FA23BFB}"/>
              </a:ext>
            </a:extLst>
          </p:cNvPr>
          <p:cNvSpPr/>
          <p:nvPr/>
        </p:nvSpPr>
        <p:spPr>
          <a:xfrm>
            <a:off x="3001103" y="3586055"/>
            <a:ext cx="504056" cy="339741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6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93410A2-CD57-69D0-7C59-F685378EDE37}"/>
              </a:ext>
            </a:extLst>
          </p:cNvPr>
          <p:cNvSpPr/>
          <p:nvPr/>
        </p:nvSpPr>
        <p:spPr>
          <a:xfrm>
            <a:off x="4441263" y="3586055"/>
            <a:ext cx="504056" cy="339741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7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B3095B1-B4AB-94F2-93E7-A340D131F889}"/>
              </a:ext>
            </a:extLst>
          </p:cNvPr>
          <p:cNvSpPr/>
          <p:nvPr/>
        </p:nvSpPr>
        <p:spPr>
          <a:xfrm>
            <a:off x="5894702" y="3586055"/>
            <a:ext cx="504056" cy="339741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8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770460E-609C-9BB1-1550-0FF3C5A2F045}"/>
              </a:ext>
            </a:extLst>
          </p:cNvPr>
          <p:cNvSpPr/>
          <p:nvPr/>
        </p:nvSpPr>
        <p:spPr>
          <a:xfrm>
            <a:off x="611560" y="4169379"/>
            <a:ext cx="504056" cy="339741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9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1250793-F0BB-95D0-A2AE-DEF89327BFEF}"/>
              </a:ext>
            </a:extLst>
          </p:cNvPr>
          <p:cNvSpPr/>
          <p:nvPr/>
        </p:nvSpPr>
        <p:spPr>
          <a:xfrm>
            <a:off x="3001103" y="4169379"/>
            <a:ext cx="504056" cy="339741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10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5D1B950-4E39-3504-5622-A7252E687FD9}"/>
              </a:ext>
            </a:extLst>
          </p:cNvPr>
          <p:cNvSpPr/>
          <p:nvPr/>
        </p:nvSpPr>
        <p:spPr>
          <a:xfrm>
            <a:off x="4441263" y="4169379"/>
            <a:ext cx="504056" cy="339741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11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45FDB4A-AAD2-5F0F-74D4-09D517CC78E0}"/>
              </a:ext>
            </a:extLst>
          </p:cNvPr>
          <p:cNvSpPr/>
          <p:nvPr/>
        </p:nvSpPr>
        <p:spPr>
          <a:xfrm>
            <a:off x="5894702" y="4169379"/>
            <a:ext cx="504056" cy="339741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12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E4B0C5A-7360-13BA-2DDF-3E3E33E47134}"/>
              </a:ext>
            </a:extLst>
          </p:cNvPr>
          <p:cNvSpPr/>
          <p:nvPr/>
        </p:nvSpPr>
        <p:spPr>
          <a:xfrm>
            <a:off x="598281" y="4673435"/>
            <a:ext cx="504056" cy="339741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13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01DA7E8-6D06-16FF-DFEB-7B6007F76B69}"/>
              </a:ext>
            </a:extLst>
          </p:cNvPr>
          <p:cNvSpPr/>
          <p:nvPr/>
        </p:nvSpPr>
        <p:spPr>
          <a:xfrm>
            <a:off x="2987824" y="4673435"/>
            <a:ext cx="504056" cy="339741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14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B8694FD-C8BD-2CDA-7EE0-E8B4E40EB54C}"/>
              </a:ext>
            </a:extLst>
          </p:cNvPr>
          <p:cNvSpPr/>
          <p:nvPr/>
        </p:nvSpPr>
        <p:spPr>
          <a:xfrm>
            <a:off x="4427984" y="4673435"/>
            <a:ext cx="504056" cy="339741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15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67376E1-B59A-0700-96A9-43EE077E85ED}"/>
              </a:ext>
            </a:extLst>
          </p:cNvPr>
          <p:cNvSpPr/>
          <p:nvPr/>
        </p:nvSpPr>
        <p:spPr>
          <a:xfrm>
            <a:off x="5881423" y="4673435"/>
            <a:ext cx="504056" cy="339741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16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0383E21-7DF8-9E5B-FCB0-22C9A1747DFE}"/>
              </a:ext>
            </a:extLst>
          </p:cNvPr>
          <p:cNvSpPr/>
          <p:nvPr/>
        </p:nvSpPr>
        <p:spPr>
          <a:xfrm>
            <a:off x="2987824" y="5229200"/>
            <a:ext cx="504056" cy="339741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17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F4FA637-40CD-EF95-2154-99E73D3FBC4B}"/>
              </a:ext>
            </a:extLst>
          </p:cNvPr>
          <p:cNvSpPr/>
          <p:nvPr/>
        </p:nvSpPr>
        <p:spPr>
          <a:xfrm>
            <a:off x="4427984" y="5229200"/>
            <a:ext cx="504056" cy="339741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18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D331B12-AE32-CC37-1168-D96A7B2FB8FA}"/>
              </a:ext>
            </a:extLst>
          </p:cNvPr>
          <p:cNvSpPr/>
          <p:nvPr/>
        </p:nvSpPr>
        <p:spPr>
          <a:xfrm>
            <a:off x="5881423" y="5229200"/>
            <a:ext cx="504056" cy="339741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19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0DA18C2-7668-BFC0-EEB9-A606360A5E22}"/>
              </a:ext>
            </a:extLst>
          </p:cNvPr>
          <p:cNvSpPr/>
          <p:nvPr/>
        </p:nvSpPr>
        <p:spPr>
          <a:xfrm>
            <a:off x="6582250" y="3717032"/>
            <a:ext cx="504056" cy="339741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20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2692235-E829-95AE-9E4B-3B9CB3737BB6}"/>
              </a:ext>
            </a:extLst>
          </p:cNvPr>
          <p:cNvSpPr/>
          <p:nvPr/>
        </p:nvSpPr>
        <p:spPr>
          <a:xfrm>
            <a:off x="7338351" y="3717032"/>
            <a:ext cx="504056" cy="339741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21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59B2D83-4DC0-04A5-C2DC-44B70C331383}"/>
              </a:ext>
            </a:extLst>
          </p:cNvPr>
          <p:cNvSpPr/>
          <p:nvPr/>
        </p:nvSpPr>
        <p:spPr>
          <a:xfrm>
            <a:off x="8260693" y="3717032"/>
            <a:ext cx="504056" cy="339741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22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24E7427-AE87-C07D-BB58-FD29938DDB2B}"/>
              </a:ext>
            </a:extLst>
          </p:cNvPr>
          <p:cNvSpPr/>
          <p:nvPr/>
        </p:nvSpPr>
        <p:spPr>
          <a:xfrm>
            <a:off x="1141874" y="1242563"/>
            <a:ext cx="504056" cy="339741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1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1073193-4631-0897-F0DF-11C8CA41E00C}"/>
              </a:ext>
            </a:extLst>
          </p:cNvPr>
          <p:cNvSpPr/>
          <p:nvPr/>
        </p:nvSpPr>
        <p:spPr>
          <a:xfrm>
            <a:off x="1141874" y="1523038"/>
            <a:ext cx="504056" cy="339741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5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0D36938-DB06-C2DF-8667-F929B412244F}"/>
              </a:ext>
            </a:extLst>
          </p:cNvPr>
          <p:cNvSpPr/>
          <p:nvPr/>
        </p:nvSpPr>
        <p:spPr>
          <a:xfrm>
            <a:off x="1141874" y="1803513"/>
            <a:ext cx="504056" cy="339741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9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45B2922-2C66-6753-B01F-88CF41420F0D}"/>
              </a:ext>
            </a:extLst>
          </p:cNvPr>
          <p:cNvSpPr/>
          <p:nvPr/>
        </p:nvSpPr>
        <p:spPr>
          <a:xfrm>
            <a:off x="1141874" y="2083987"/>
            <a:ext cx="504056" cy="339741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285184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3D194E-EC57-AFB6-EE51-E9B1CAB99E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63" t="8952" r="55738" b="47657"/>
          <a:stretch/>
        </p:blipFill>
        <p:spPr>
          <a:xfrm>
            <a:off x="539552" y="3412269"/>
            <a:ext cx="5256584" cy="30243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CE91D7-6283-4024-9FF4-3CC26C75A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FMDL </a:t>
            </a:r>
            <a:r>
              <a:rPr lang="en-GB" dirty="0">
                <a:solidFill>
                  <a:schemeClr val="tx2"/>
                </a:solidFill>
              </a:rPr>
              <a:t>|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Approach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1A2731C-7A92-41E5-B31E-7FC7C1D80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12776"/>
            <a:ext cx="8820472" cy="1986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Deployment</a:t>
            </a:r>
          </a:p>
          <a:p>
            <a:r>
              <a:rPr lang="en-GB" dirty="0"/>
              <a:t>% of demand level available at RDD </a:t>
            </a:r>
          </a:p>
          <a:p>
            <a:r>
              <a:rPr lang="en-GB" dirty="0"/>
              <a:t>Time deployment achieved</a:t>
            </a:r>
          </a:p>
          <a:p>
            <a:r>
              <a:rPr lang="en-GB" dirty="0"/>
              <a:t>Logistics activity level (LAL), as drives cost and operational risk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E87883-EB1C-42C6-8CC5-0985931B5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E33F-3366-4CEA-9775-ECEF5816B93E}" type="slidenum">
              <a:rPr lang="en-GB" smtClean="0"/>
              <a:t>13</a:t>
            </a:fld>
            <a:endParaRPr lang="en-GB"/>
          </a:p>
        </p:txBody>
      </p:sp>
      <p:sp>
        <p:nvSpPr>
          <p:cNvPr id="24" name="Arrow: Up 23">
            <a:extLst>
              <a:ext uri="{FF2B5EF4-FFF2-40B4-BE49-F238E27FC236}">
                <a16:creationId xmlns:a16="http://schemas.microsoft.com/office/drawing/2014/main" id="{74FF964B-05BB-4D28-81F2-091247887B37}"/>
              </a:ext>
            </a:extLst>
          </p:cNvPr>
          <p:cNvSpPr/>
          <p:nvPr/>
        </p:nvSpPr>
        <p:spPr>
          <a:xfrm>
            <a:off x="2636681" y="4085784"/>
            <a:ext cx="135119" cy="19031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47BC6AD-04A4-4D85-B199-A205CED6048B}"/>
              </a:ext>
            </a:extLst>
          </p:cNvPr>
          <p:cNvSpPr txBox="1"/>
          <p:nvPr/>
        </p:nvSpPr>
        <p:spPr>
          <a:xfrm>
            <a:off x="2716692" y="4941168"/>
            <a:ext cx="22411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50000"/>
                  </a:schemeClr>
                </a:solidFill>
              </a:rPr>
              <a:t>Percentage of demand available at RDD (e.g. 30 days or 720hrs)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8739D1-E86B-13FB-4E00-C979C5807D7D}"/>
              </a:ext>
            </a:extLst>
          </p:cNvPr>
          <p:cNvSpPr txBox="1"/>
          <p:nvPr/>
        </p:nvSpPr>
        <p:spPr>
          <a:xfrm rot="16200000">
            <a:off x="-1019364" y="4627874"/>
            <a:ext cx="2736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00000"/>
                </a:solidFill>
              </a:rPr>
              <a:t>Supplies or FEs at node</a:t>
            </a:r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8DC216EB-8694-0DC0-77F5-B2B392F5E8CA}"/>
              </a:ext>
            </a:extLst>
          </p:cNvPr>
          <p:cNvSpPr/>
          <p:nvPr/>
        </p:nvSpPr>
        <p:spPr>
          <a:xfrm rot="16200000">
            <a:off x="3779094" y="2277689"/>
            <a:ext cx="145651" cy="316835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C969A2-3616-839D-65D3-37242CAF332E}"/>
              </a:ext>
            </a:extLst>
          </p:cNvPr>
          <p:cNvSpPr txBox="1"/>
          <p:nvPr/>
        </p:nvSpPr>
        <p:spPr>
          <a:xfrm>
            <a:off x="1979712" y="3429000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tx1">
                    <a:lumMod val="50000"/>
                  </a:schemeClr>
                </a:solidFill>
              </a:rPr>
              <a:t>Deployment achieved earlier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AAAEFD-E1B1-475E-8344-E0B144EA7A0E}"/>
              </a:ext>
            </a:extLst>
          </p:cNvPr>
          <p:cNvCxnSpPr>
            <a:cxnSpLocks/>
          </p:cNvCxnSpPr>
          <p:nvPr/>
        </p:nvCxnSpPr>
        <p:spPr>
          <a:xfrm>
            <a:off x="612120" y="4032000"/>
            <a:ext cx="5040000" cy="0"/>
          </a:xfrm>
          <a:prstGeom prst="line">
            <a:avLst/>
          </a:prstGeom>
          <a:ln w="1905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62D22C6-FB87-242E-FE14-A4DA1A3FE21A}"/>
              </a:ext>
            </a:extLst>
          </p:cNvPr>
          <p:cNvSpPr txBox="1"/>
          <p:nvPr/>
        </p:nvSpPr>
        <p:spPr>
          <a:xfrm>
            <a:off x="493101" y="3501008"/>
            <a:ext cx="1632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level required for op to start</a:t>
            </a:r>
          </a:p>
        </p:txBody>
      </p:sp>
    </p:spTree>
    <p:extLst>
      <p:ext uri="{BB962C8B-B14F-4D97-AF65-F5344CB8AC3E}">
        <p14:creationId xmlns:p14="http://schemas.microsoft.com/office/powerpoint/2010/main" val="3364875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E91D7-6283-4024-9FF4-3CC26C75A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FMDL </a:t>
            </a:r>
            <a:r>
              <a:rPr lang="en-GB" dirty="0">
                <a:solidFill>
                  <a:schemeClr val="tx2"/>
                </a:solidFill>
              </a:rPr>
              <a:t>|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Approach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1A2731C-7A92-41E5-B31E-7FC7C1D80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12776"/>
            <a:ext cx="8964488" cy="1643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Sustainment</a:t>
            </a:r>
          </a:p>
          <a:p>
            <a:r>
              <a:rPr lang="en-GB" dirty="0"/>
              <a:t>% of demand unmet over time</a:t>
            </a:r>
          </a:p>
          <a:p>
            <a:r>
              <a:rPr lang="en-GB" dirty="0"/>
              <a:t>Logistics activity level (LAL)</a:t>
            </a:r>
          </a:p>
          <a:p>
            <a:r>
              <a:rPr lang="en-GB" dirty="0"/>
              <a:t>Resilience to availability</a:t>
            </a:r>
          </a:p>
          <a:p>
            <a:pPr lvl="1"/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E87883-EB1C-42C6-8CC5-0985931B5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E33F-3366-4CEA-9775-ECEF5816B93E}" type="slidenum">
              <a:rPr lang="en-GB" smtClean="0"/>
              <a:t>14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D647E6-F792-4B73-BB53-8BC9BDE234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36" t="4202" r="33462" b="40518"/>
          <a:stretch/>
        </p:blipFill>
        <p:spPr>
          <a:xfrm>
            <a:off x="683568" y="3108715"/>
            <a:ext cx="7992888" cy="34166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B9AC57-7D51-4996-9454-E2DA8D994FCD}"/>
              </a:ext>
            </a:extLst>
          </p:cNvPr>
          <p:cNvSpPr txBox="1"/>
          <p:nvPr/>
        </p:nvSpPr>
        <p:spPr>
          <a:xfrm rot="16200000">
            <a:off x="7294206" y="4606785"/>
            <a:ext cx="2878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</a:rPr>
              <a:t>Cumulative NATO pallets-worth of volume of supply demand not 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528B3C-4CD7-4FE2-A713-F272D48D0319}"/>
              </a:ext>
            </a:extLst>
          </p:cNvPr>
          <p:cNvSpPr txBox="1"/>
          <p:nvPr/>
        </p:nvSpPr>
        <p:spPr>
          <a:xfrm rot="16200000">
            <a:off x="-1007402" y="4509306"/>
            <a:ext cx="2878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570DFB"/>
                </a:solidFill>
              </a:rPr>
              <a:t>NATO pallets-worth of volume of supply consumed per hour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51E09EA-44AF-4AA3-9116-1BCC481D0934}"/>
              </a:ext>
            </a:extLst>
          </p:cNvPr>
          <p:cNvCxnSpPr/>
          <p:nvPr/>
        </p:nvCxnSpPr>
        <p:spPr>
          <a:xfrm>
            <a:off x="5364088" y="3068960"/>
            <a:ext cx="504056" cy="0"/>
          </a:xfrm>
          <a:prstGeom prst="straightConnector1">
            <a:avLst/>
          </a:prstGeom>
          <a:ln>
            <a:solidFill>
              <a:srgbClr val="570DFB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958C5E5-48A4-4C6D-972E-D01DBFF3D1A1}"/>
              </a:ext>
            </a:extLst>
          </p:cNvPr>
          <p:cNvSpPr txBox="1"/>
          <p:nvPr/>
        </p:nvSpPr>
        <p:spPr>
          <a:xfrm>
            <a:off x="3275856" y="2492896"/>
            <a:ext cx="2044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570DFB"/>
                </a:solidFill>
              </a:rPr>
              <a:t>front-line demand is fully-met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3262D76-0946-4DDE-B597-6D664985BCBE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5320277" y="2785284"/>
            <a:ext cx="403851" cy="283676"/>
          </a:xfrm>
          <a:prstGeom prst="straightConnector1">
            <a:avLst/>
          </a:prstGeom>
          <a:ln>
            <a:solidFill>
              <a:srgbClr val="570DFB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5E2E3C4-F680-4F65-ACAE-019F365AF590}"/>
              </a:ext>
            </a:extLst>
          </p:cNvPr>
          <p:cNvCxnSpPr>
            <a:cxnSpLocks/>
          </p:cNvCxnSpPr>
          <p:nvPr/>
        </p:nvCxnSpPr>
        <p:spPr>
          <a:xfrm>
            <a:off x="5911955" y="3065162"/>
            <a:ext cx="1756389" cy="0"/>
          </a:xfrm>
          <a:prstGeom prst="straightConnector1">
            <a:avLst/>
          </a:prstGeom>
          <a:ln>
            <a:solidFill>
              <a:srgbClr val="570DFB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9E58A2D-80D6-4535-AB5F-1F56719A199A}"/>
              </a:ext>
            </a:extLst>
          </p:cNvPr>
          <p:cNvSpPr txBox="1"/>
          <p:nvPr/>
        </p:nvSpPr>
        <p:spPr>
          <a:xfrm>
            <a:off x="6657416" y="2498765"/>
            <a:ext cx="2044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570DFB"/>
                </a:solidFill>
              </a:rPr>
              <a:t>front-line demand is not fully-met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5774010-D98E-4711-BB41-20F961035F9B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6303008" y="2791153"/>
            <a:ext cx="354408" cy="274009"/>
          </a:xfrm>
          <a:prstGeom prst="straightConnector1">
            <a:avLst/>
          </a:prstGeom>
          <a:ln>
            <a:solidFill>
              <a:srgbClr val="570DFB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0D1678A-1F65-40EC-B092-331F038C08B4}"/>
              </a:ext>
            </a:extLst>
          </p:cNvPr>
          <p:cNvSpPr txBox="1"/>
          <p:nvPr/>
        </p:nvSpPr>
        <p:spPr>
          <a:xfrm rot="18465894">
            <a:off x="5753399" y="5235303"/>
            <a:ext cx="1784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</a:rPr>
              <a:t>cumulative ‘stock-out’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010E5CA-A6FC-4278-A2BF-62053D55ED32}"/>
              </a:ext>
            </a:extLst>
          </p:cNvPr>
          <p:cNvSpPr txBox="1"/>
          <p:nvPr/>
        </p:nvSpPr>
        <p:spPr>
          <a:xfrm>
            <a:off x="3419872" y="3645024"/>
            <a:ext cx="1632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Percentage of demand unmet over this time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82CF412-0F31-41BD-A21B-79CB4819AE59}"/>
              </a:ext>
            </a:extLst>
          </p:cNvPr>
          <p:cNvSpPr/>
          <p:nvPr/>
        </p:nvSpPr>
        <p:spPr>
          <a:xfrm>
            <a:off x="5811497" y="3231664"/>
            <a:ext cx="1856847" cy="22135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row: Up 29">
            <a:extLst>
              <a:ext uri="{FF2B5EF4-FFF2-40B4-BE49-F238E27FC236}">
                <a16:creationId xmlns:a16="http://schemas.microsoft.com/office/drawing/2014/main" id="{748ADA21-D19A-4196-89B8-86470E58CA2B}"/>
              </a:ext>
            </a:extLst>
          </p:cNvPr>
          <p:cNvSpPr/>
          <p:nvPr/>
        </p:nvSpPr>
        <p:spPr>
          <a:xfrm rot="5400000">
            <a:off x="5316127" y="3885202"/>
            <a:ext cx="255298" cy="73544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669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E3BDD-3748-0394-BE5E-393BADA78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6145840" cy="864096"/>
          </a:xfrm>
        </p:spPr>
        <p:txBody>
          <a:bodyPr>
            <a:normAutofit/>
          </a:bodyPr>
          <a:lstStyle/>
          <a:p>
            <a:r>
              <a:rPr lang="en-GB" dirty="0"/>
              <a:t>FMDL </a:t>
            </a:r>
            <a:r>
              <a:rPr lang="en-GB" dirty="0">
                <a:solidFill>
                  <a:schemeClr val="tx2"/>
                </a:solidFill>
              </a:rPr>
              <a:t>|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Approach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721788-5971-5DAE-4B2A-509E571F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E33F-3366-4CEA-9775-ECEF5816B93E}" type="slidenum">
              <a:rPr lang="en-GB" smtClean="0"/>
              <a:t>15</a:t>
            </a:fld>
            <a:endParaRPr lang="en-GB"/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83C1DDB5-F032-D275-9B8A-3611585D4171}"/>
              </a:ext>
            </a:extLst>
          </p:cNvPr>
          <p:cNvGrpSpPr/>
          <p:nvPr/>
        </p:nvGrpSpPr>
        <p:grpSpPr>
          <a:xfrm>
            <a:off x="251520" y="2924944"/>
            <a:ext cx="8598999" cy="3456384"/>
            <a:chOff x="251520" y="2924944"/>
            <a:chExt cx="8598999" cy="3456384"/>
          </a:xfrm>
        </p:grpSpPr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7D49C3B8-41D9-EA47-BB41-601DE1A95717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6948264" y="4784514"/>
              <a:ext cx="0" cy="690447"/>
            </a:xfrm>
            <a:prstGeom prst="line">
              <a:avLst/>
            </a:prstGeom>
            <a:ln w="127000" cmpd="dbl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FB75C7F2-00CB-476E-6FB9-2443BE4F0CFB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6948265" y="4235905"/>
              <a:ext cx="0" cy="690447"/>
            </a:xfrm>
            <a:prstGeom prst="line">
              <a:avLst/>
            </a:prstGeom>
            <a:ln w="127000" cmpd="dbl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95834F04-3824-E452-05B3-DAED0550E3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63888" y="5370460"/>
              <a:ext cx="0" cy="690447"/>
            </a:xfrm>
            <a:prstGeom prst="line">
              <a:avLst/>
            </a:prstGeom>
            <a:ln w="127000" cmpd="dbl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F4F2A18D-84D9-F19E-7384-C539A2D0DBEC}"/>
                </a:ext>
              </a:extLst>
            </p:cNvPr>
            <p:cNvGrpSpPr/>
            <p:nvPr/>
          </p:nvGrpSpPr>
          <p:grpSpPr>
            <a:xfrm>
              <a:off x="539552" y="3275006"/>
              <a:ext cx="5760640" cy="523865"/>
              <a:chOff x="539552" y="3275006"/>
              <a:chExt cx="5328592" cy="523865"/>
            </a:xfrm>
          </p:grpSpPr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79568777-A46F-3EB7-9843-B8E723ED5CF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9552" y="3275006"/>
                <a:ext cx="5328592" cy="1"/>
              </a:xfrm>
              <a:prstGeom prst="line">
                <a:avLst/>
              </a:prstGeom>
              <a:ln w="127000" cmpd="dbl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804330E0-1E76-40D5-9F76-1277F00950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9552" y="3798871"/>
                <a:ext cx="5328592" cy="0"/>
              </a:xfrm>
              <a:prstGeom prst="line">
                <a:avLst/>
              </a:prstGeom>
              <a:ln w="127000" cmpd="dbl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D2806373-84C0-F83C-EF11-03012BE2D728}"/>
                </a:ext>
              </a:extLst>
            </p:cNvPr>
            <p:cNvCxnSpPr>
              <a:cxnSpLocks/>
            </p:cNvCxnSpPr>
            <p:nvPr/>
          </p:nvCxnSpPr>
          <p:spPr>
            <a:xfrm>
              <a:off x="539552" y="4322735"/>
              <a:ext cx="5976664" cy="0"/>
            </a:xfrm>
            <a:prstGeom prst="line">
              <a:avLst/>
            </a:prstGeom>
            <a:ln w="127000" cmpd="dbl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D2653B88-797D-40DE-414F-B5239F36382A}"/>
                </a:ext>
              </a:extLst>
            </p:cNvPr>
            <p:cNvCxnSpPr>
              <a:cxnSpLocks/>
            </p:cNvCxnSpPr>
            <p:nvPr/>
          </p:nvCxnSpPr>
          <p:spPr>
            <a:xfrm>
              <a:off x="539552" y="4846599"/>
              <a:ext cx="5857648" cy="0"/>
            </a:xfrm>
            <a:prstGeom prst="line">
              <a:avLst/>
            </a:prstGeom>
            <a:ln w="127000" cmpd="dbl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1A5362B2-7CB4-2D09-CD74-C59D076C128F}"/>
                </a:ext>
              </a:extLst>
            </p:cNvPr>
            <p:cNvCxnSpPr>
              <a:cxnSpLocks/>
            </p:cNvCxnSpPr>
            <p:nvPr/>
          </p:nvCxnSpPr>
          <p:spPr>
            <a:xfrm>
              <a:off x="3491880" y="5370463"/>
              <a:ext cx="3024336" cy="0"/>
            </a:xfrm>
            <a:prstGeom prst="line">
              <a:avLst/>
            </a:prstGeom>
            <a:ln w="127000" cmpd="dbl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494498AA-00DA-963F-C322-ADDA526863CD}"/>
                </a:ext>
              </a:extLst>
            </p:cNvPr>
            <p:cNvSpPr/>
            <p:nvPr/>
          </p:nvSpPr>
          <p:spPr>
            <a:xfrm>
              <a:off x="3275856" y="2934923"/>
              <a:ext cx="576064" cy="271304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J/DSA</a:t>
              </a: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7EFDDA67-1C44-FBB1-EE43-23B481640859}"/>
                </a:ext>
              </a:extLst>
            </p:cNvPr>
            <p:cNvSpPr/>
            <p:nvPr/>
          </p:nvSpPr>
          <p:spPr>
            <a:xfrm>
              <a:off x="4716016" y="2934923"/>
              <a:ext cx="576064" cy="271304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BSA</a:t>
              </a: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752F2BFD-632F-99DA-D246-41B109300D62}"/>
                </a:ext>
              </a:extLst>
            </p:cNvPr>
            <p:cNvSpPr/>
            <p:nvPr/>
          </p:nvSpPr>
          <p:spPr>
            <a:xfrm>
              <a:off x="6156176" y="2934923"/>
              <a:ext cx="576064" cy="271304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BG</a:t>
              </a:r>
            </a:p>
            <a:p>
              <a:pPr algn="ctr"/>
              <a:endParaRPr lang="en-GB" dirty="0"/>
            </a:p>
            <a:p>
              <a:pPr algn="ctr"/>
              <a:r>
                <a:rPr lang="en-GB" dirty="0"/>
                <a:t>A2</a:t>
              </a: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9F58E92C-DFDE-C572-C14A-C249D1132C8F}"/>
                </a:ext>
              </a:extLst>
            </p:cNvPr>
            <p:cNvSpPr/>
            <p:nvPr/>
          </p:nvSpPr>
          <p:spPr>
            <a:xfrm>
              <a:off x="251520" y="2924944"/>
              <a:ext cx="576064" cy="23042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SPOD/FMB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D8C8B669-ED21-B17E-A456-63B277B5296C}"/>
                </a:ext>
              </a:extLst>
            </p:cNvPr>
            <p:cNvSpPr txBox="1"/>
            <p:nvPr/>
          </p:nvSpPr>
          <p:spPr>
            <a:xfrm>
              <a:off x="790196" y="3275692"/>
              <a:ext cx="18778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FE capability 1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C68C11EC-AE7E-F2B3-DC78-5152C52140E1}"/>
                </a:ext>
              </a:extLst>
            </p:cNvPr>
            <p:cNvSpPr txBox="1"/>
            <p:nvPr/>
          </p:nvSpPr>
          <p:spPr>
            <a:xfrm>
              <a:off x="790197" y="3789041"/>
              <a:ext cx="1916698" cy="368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FE capability 2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2C8939D4-57B9-7BDD-E3BD-BCF7595E4AB6}"/>
                </a:ext>
              </a:extLst>
            </p:cNvPr>
            <p:cNvSpPr txBox="1"/>
            <p:nvPr/>
          </p:nvSpPr>
          <p:spPr>
            <a:xfrm>
              <a:off x="790196" y="4332908"/>
              <a:ext cx="24856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Supply type A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5F6FE9CB-6404-1168-BB73-96272E8C0FA4}"/>
                </a:ext>
              </a:extLst>
            </p:cNvPr>
            <p:cNvSpPr txBox="1"/>
            <p:nvPr/>
          </p:nvSpPr>
          <p:spPr>
            <a:xfrm>
              <a:off x="797335" y="4881367"/>
              <a:ext cx="197783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dirty="0"/>
                <a:t>Supply type B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0C28F957-8F48-1F8F-5D11-8EB4A9CD0A19}"/>
                </a:ext>
              </a:extLst>
            </p:cNvPr>
            <p:cNvSpPr txBox="1"/>
            <p:nvPr/>
          </p:nvSpPr>
          <p:spPr>
            <a:xfrm>
              <a:off x="1547664" y="5579948"/>
              <a:ext cx="197783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GB" dirty="0"/>
                <a:t>Supply type C</a:t>
              </a:r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E7C840C6-67DD-ABA3-B6AA-AB15D93E91BE}"/>
                </a:ext>
              </a:extLst>
            </p:cNvPr>
            <p:cNvSpPr/>
            <p:nvPr/>
          </p:nvSpPr>
          <p:spPr>
            <a:xfrm>
              <a:off x="2411760" y="5945373"/>
              <a:ext cx="2304258" cy="4359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Contractors</a:t>
              </a: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D3068D03-BA03-64CF-5DEE-4927BA11BD86}"/>
                </a:ext>
              </a:extLst>
            </p:cNvPr>
            <p:cNvGrpSpPr/>
            <p:nvPr/>
          </p:nvGrpSpPr>
          <p:grpSpPr>
            <a:xfrm>
              <a:off x="7266343" y="3965149"/>
              <a:ext cx="1584176" cy="1768107"/>
              <a:chOff x="7236296" y="3552005"/>
              <a:chExt cx="1584176" cy="1768107"/>
            </a:xfrm>
          </p:grpSpPr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EB516C87-B66B-9EE7-7BBF-B9950B5A7FC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7941560" y="4090835"/>
                <a:ext cx="0" cy="690447"/>
              </a:xfrm>
              <a:prstGeom prst="line">
                <a:avLst/>
              </a:prstGeom>
              <a:ln w="127000" cmpd="dbl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7EFE66BE-E1A5-01BC-CAB7-BDB3644D2F26}"/>
                  </a:ext>
                </a:extLst>
              </p:cNvPr>
              <p:cNvSpPr/>
              <p:nvPr/>
            </p:nvSpPr>
            <p:spPr>
              <a:xfrm>
                <a:off x="7236296" y="3552005"/>
                <a:ext cx="576064" cy="176810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BG</a:t>
                </a:r>
              </a:p>
              <a:p>
                <a:pPr algn="ctr"/>
                <a:endParaRPr lang="en-GB" dirty="0"/>
              </a:p>
              <a:p>
                <a:pPr algn="ctr"/>
                <a:r>
                  <a:rPr lang="en-GB" dirty="0"/>
                  <a:t>A1</a:t>
                </a:r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9EC1194B-504D-4CB0-FBBF-8687016764DE}"/>
                  </a:ext>
                </a:extLst>
              </p:cNvPr>
              <p:cNvSpPr/>
              <p:nvPr/>
            </p:nvSpPr>
            <p:spPr>
              <a:xfrm>
                <a:off x="8244408" y="3552005"/>
                <a:ext cx="576064" cy="176810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Front</a:t>
                </a:r>
              </a:p>
            </p:txBody>
          </p:sp>
        </p:grpSp>
      </p:grpSp>
      <p:sp>
        <p:nvSpPr>
          <p:cNvPr id="148" name="Rectangle 147">
            <a:extLst>
              <a:ext uri="{FF2B5EF4-FFF2-40B4-BE49-F238E27FC236}">
                <a16:creationId xmlns:a16="http://schemas.microsoft.com/office/drawing/2014/main" id="{A88AA4CA-CC46-6C66-A3E5-AF02A8B03981}"/>
              </a:ext>
            </a:extLst>
          </p:cNvPr>
          <p:cNvSpPr/>
          <p:nvPr/>
        </p:nvSpPr>
        <p:spPr>
          <a:xfrm>
            <a:off x="7668344" y="4671168"/>
            <a:ext cx="810000" cy="270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D,K,L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CAF1C538-0D4E-3F90-CD75-F07629DB2D97}"/>
              </a:ext>
            </a:extLst>
          </p:cNvPr>
          <p:cNvSpPr/>
          <p:nvPr/>
        </p:nvSpPr>
        <p:spPr>
          <a:xfrm>
            <a:off x="2149148" y="4653136"/>
            <a:ext cx="1111850" cy="27210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F,H,J,K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523971EC-CB42-73C0-935B-35E99EE5552E}"/>
              </a:ext>
            </a:extLst>
          </p:cNvPr>
          <p:cNvSpPr/>
          <p:nvPr/>
        </p:nvSpPr>
        <p:spPr>
          <a:xfrm>
            <a:off x="5183999" y="4118400"/>
            <a:ext cx="1159835" cy="270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A,D,J,K,L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F32E03F9-ADC4-DDCE-F9F5-C4ABA38FB03E}"/>
              </a:ext>
            </a:extLst>
          </p:cNvPr>
          <p:cNvSpPr/>
          <p:nvPr/>
        </p:nvSpPr>
        <p:spPr>
          <a:xfrm>
            <a:off x="3707904" y="4118400"/>
            <a:ext cx="1080000" cy="270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F,H,K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24742D9D-EEBD-8ED0-1C6F-09967A221359}"/>
              </a:ext>
            </a:extLst>
          </p:cNvPr>
          <p:cNvSpPr/>
          <p:nvPr/>
        </p:nvSpPr>
        <p:spPr>
          <a:xfrm>
            <a:off x="5184000" y="4654188"/>
            <a:ext cx="1080000" cy="270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A,J,K,L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86F3BC0E-534A-CCDC-36BC-9097DE29113B}"/>
              </a:ext>
            </a:extLst>
          </p:cNvPr>
          <p:cNvSpPr/>
          <p:nvPr/>
        </p:nvSpPr>
        <p:spPr>
          <a:xfrm>
            <a:off x="5185978" y="5222211"/>
            <a:ext cx="1080000" cy="270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A,C,F,H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A04AC03C-378F-CFF3-2E9D-DFA7798D5D89}"/>
              </a:ext>
            </a:extLst>
          </p:cNvPr>
          <p:cNvSpPr/>
          <p:nvPr/>
        </p:nvSpPr>
        <p:spPr>
          <a:xfrm>
            <a:off x="3713921" y="4654188"/>
            <a:ext cx="1080000" cy="270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A,C,F,H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2CBEF173-8363-7FDD-64CA-C34A02813E41}"/>
              </a:ext>
            </a:extLst>
          </p:cNvPr>
          <p:cNvSpPr/>
          <p:nvPr/>
        </p:nvSpPr>
        <p:spPr>
          <a:xfrm>
            <a:off x="3728309" y="5222211"/>
            <a:ext cx="1080000" cy="270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A,C,F,H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83F6852D-B155-6007-4EFB-A7DC8D56E9D1}"/>
              </a:ext>
            </a:extLst>
          </p:cNvPr>
          <p:cNvSpPr/>
          <p:nvPr/>
        </p:nvSpPr>
        <p:spPr>
          <a:xfrm>
            <a:off x="2180998" y="4118400"/>
            <a:ext cx="1080000" cy="270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A,C,F,H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76FF732A-0575-9DDD-EF7A-7138FA6E7FB5}"/>
              </a:ext>
            </a:extLst>
          </p:cNvPr>
          <p:cNvSpPr/>
          <p:nvPr/>
        </p:nvSpPr>
        <p:spPr>
          <a:xfrm>
            <a:off x="6660232" y="4118399"/>
            <a:ext cx="649754" cy="137381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A,C,H,K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28D16F9D-8385-9019-1740-57493C58FBDB}"/>
              </a:ext>
            </a:extLst>
          </p:cNvPr>
          <p:cNvSpPr txBox="1"/>
          <p:nvPr/>
        </p:nvSpPr>
        <p:spPr>
          <a:xfrm>
            <a:off x="251520" y="1528856"/>
            <a:ext cx="30094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5113" indent="-265113">
              <a:buFont typeface="+mj-lt"/>
              <a:buAutoNum type="alphaUcPeriod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Supply sourcing</a:t>
            </a:r>
          </a:p>
          <a:p>
            <a:pPr marL="265113" indent="-265113">
              <a:buFont typeface="+mj-lt"/>
              <a:buAutoNum type="alphaUcPeriod"/>
            </a:pPr>
            <a:r>
              <a:rPr lang="en-GB" strike="sngStrike" dirty="0">
                <a:solidFill>
                  <a:schemeClr val="bg1">
                    <a:lumMod val="75000"/>
                  </a:schemeClr>
                </a:solidFill>
              </a:rPr>
              <a:t>Supply manufacturing</a:t>
            </a:r>
          </a:p>
          <a:p>
            <a:pPr marL="265113" indent="-265113">
              <a:buFont typeface="+mj-lt"/>
              <a:buAutoNum type="alphaUcPeriod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Availability</a:t>
            </a:r>
          </a:p>
          <a:p>
            <a:pPr marL="265113" indent="-265113">
              <a:buFont typeface="+mj-lt"/>
              <a:buAutoNum type="alphaUcPeriod"/>
            </a:pPr>
            <a:r>
              <a:rPr lang="en-GB" dirty="0"/>
              <a:t>Error management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0E4BBA-9FE0-16B1-5E51-125F741AE022}"/>
              </a:ext>
            </a:extLst>
          </p:cNvPr>
          <p:cNvSpPr txBox="1"/>
          <p:nvPr/>
        </p:nvSpPr>
        <p:spPr>
          <a:xfrm>
            <a:off x="3555389" y="1528856"/>
            <a:ext cx="26664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5113" indent="-265113">
              <a:buFont typeface="+mj-lt"/>
              <a:buAutoNum type="alphaUcPeriod" startAt="5"/>
            </a:pPr>
            <a:r>
              <a:rPr lang="en-GB" strike="sngStrike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Demand level</a:t>
            </a:r>
          </a:p>
          <a:p>
            <a:pPr marL="265113" indent="-265113">
              <a:buFont typeface="+mj-lt"/>
              <a:buAutoNum type="alphaUcPeriod" startAt="5"/>
            </a:pPr>
            <a:r>
              <a:rPr lang="en-GB" dirty="0"/>
              <a:t>Delivery distance</a:t>
            </a:r>
          </a:p>
          <a:p>
            <a:pPr marL="265113" indent="-265113">
              <a:buFont typeface="+mj-lt"/>
              <a:buAutoNum type="alphaUcPeriod" startAt="5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 structure</a:t>
            </a:r>
          </a:p>
          <a:p>
            <a:pPr marL="265113" indent="-265113">
              <a:buFont typeface="+mj-lt"/>
              <a:buAutoNum type="alphaUcPeriod" startAt="5"/>
            </a:pPr>
            <a:r>
              <a:rPr lang="en-GB" dirty="0"/>
              <a:t>Financing of assets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2448C6-5A5A-09C1-CAF2-2A8F747EC92B}"/>
              </a:ext>
            </a:extLst>
          </p:cNvPr>
          <p:cNvSpPr txBox="1"/>
          <p:nvPr/>
        </p:nvSpPr>
        <p:spPr>
          <a:xfrm>
            <a:off x="6516216" y="1528856"/>
            <a:ext cx="25331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5113" indent="-265113">
              <a:buFont typeface="+mj-lt"/>
              <a:buAutoNum type="alphaUcPeriod" startAt="9"/>
            </a:pPr>
            <a:r>
              <a:rPr lang="en-GB" strike="sngStrike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Demand volumetrics</a:t>
            </a:r>
          </a:p>
          <a:p>
            <a:pPr marL="265113" indent="-265113">
              <a:buFont typeface="+mj-lt"/>
              <a:buAutoNum type="alphaUcPeriod" startAt="9"/>
            </a:pPr>
            <a:r>
              <a:rPr lang="en-GB" dirty="0"/>
              <a:t>Process speed</a:t>
            </a:r>
          </a:p>
          <a:p>
            <a:pPr marL="265113" indent="-265113">
              <a:buFont typeface="+mj-lt"/>
              <a:buAutoNum type="alphaUcPeriod" startAt="9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Delivery throughput</a:t>
            </a:r>
          </a:p>
          <a:p>
            <a:pPr marL="265113" indent="-265113">
              <a:buFont typeface="+mj-lt"/>
              <a:buAutoNum type="alphaUcPeriod" startAt="9"/>
            </a:pPr>
            <a:r>
              <a:rPr lang="en-GB" dirty="0"/>
              <a:t>Resilience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E13705-3F29-0F41-C5C2-CF6F12F74754}"/>
              </a:ext>
            </a:extLst>
          </p:cNvPr>
          <p:cNvSpPr/>
          <p:nvPr/>
        </p:nvSpPr>
        <p:spPr>
          <a:xfrm>
            <a:off x="2411760" y="3096000"/>
            <a:ext cx="849238" cy="2608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F,G,H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968E79-0B9F-8FC4-1542-1403720480BF}"/>
              </a:ext>
            </a:extLst>
          </p:cNvPr>
          <p:cNvSpPr/>
          <p:nvPr/>
        </p:nvSpPr>
        <p:spPr>
          <a:xfrm>
            <a:off x="2411760" y="3636000"/>
            <a:ext cx="849238" cy="2608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F,G,H</a:t>
            </a:r>
          </a:p>
        </p:txBody>
      </p:sp>
    </p:spTree>
    <p:extLst>
      <p:ext uri="{BB962C8B-B14F-4D97-AF65-F5344CB8AC3E}">
        <p14:creationId xmlns:p14="http://schemas.microsoft.com/office/powerpoint/2010/main" val="152615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E33F-3366-4CEA-9775-ECEF5816B93E}" type="slidenum">
              <a:rPr lang="en-GB" smtClean="0"/>
              <a:t>16</a:t>
            </a:fld>
            <a:endParaRPr lang="en-GB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412776"/>
            <a:ext cx="8229600" cy="936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rgbClr val="25A6DF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rgbClr val="25A6DF"/>
              </a:buClr>
              <a:buSzPct val="85000"/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rgbClr val="25A6DF"/>
              </a:buClr>
              <a:buSzPct val="90000"/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rgbClr val="25A6DF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188720" marR="0" indent="-13716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5A6DF"/>
              </a:buClr>
              <a:buSzPct val="100000"/>
              <a:buFont typeface="Arial" pitchFamily="34" charset="0"/>
              <a:buChar char="•"/>
              <a:tabLst/>
              <a:defRPr sz="1200" kern="1200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i="1" dirty="0"/>
              <a:t>Shortfalls</a:t>
            </a:r>
            <a:r>
              <a:rPr lang="en-GB" dirty="0"/>
              <a:t> are estimated in the ability of the LSC to meet Supported Force demand, in the following contexts 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23528" y="5373216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rgbClr val="25A6DF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rgbClr val="25A6DF"/>
              </a:buClr>
              <a:buSzPct val="85000"/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rgbClr val="25A6DF"/>
              </a:buClr>
              <a:buSzPct val="90000"/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rgbClr val="25A6DF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188720" marR="0" indent="-13716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5A6DF"/>
              </a:buClr>
              <a:buSzPct val="100000"/>
              <a:buFont typeface="Arial" pitchFamily="34" charset="0"/>
              <a:buChar char="•"/>
              <a:tabLst/>
              <a:defRPr sz="1200" kern="1200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Metrics reported:</a:t>
            </a:r>
          </a:p>
          <a:p>
            <a:pPr lvl="1"/>
            <a:r>
              <a:rPr lang="en-GB" dirty="0"/>
              <a:t>Deployment Phase: % shortfall in required materiel available at RDD</a:t>
            </a:r>
          </a:p>
          <a:p>
            <a:pPr lvl="1"/>
            <a:r>
              <a:rPr lang="en-GB" dirty="0"/>
              <a:t>Sustainment Phase: % shortfall in planned demand met on time</a:t>
            </a:r>
          </a:p>
          <a:p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0EF3BA5-7B05-D489-2DEF-1B9AC5C0E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6347048" cy="864096"/>
          </a:xfrm>
        </p:spPr>
        <p:txBody>
          <a:bodyPr>
            <a:normAutofit/>
          </a:bodyPr>
          <a:lstStyle/>
          <a:p>
            <a:r>
              <a:rPr lang="en-GB" dirty="0"/>
              <a:t>FMDL </a:t>
            </a:r>
            <a:r>
              <a:rPr lang="en-GB" dirty="0">
                <a:solidFill>
                  <a:schemeClr val="tx2"/>
                </a:solidFill>
              </a:rPr>
              <a:t>|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Findings</a:t>
            </a:r>
            <a:endParaRPr lang="en-GB" dirty="0"/>
          </a:p>
        </p:txBody>
      </p:sp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79567789-F6BA-5A7E-F3D5-26779896D5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8394842"/>
              </p:ext>
            </p:extLst>
          </p:nvPr>
        </p:nvGraphicFramePr>
        <p:xfrm>
          <a:off x="457200" y="2561312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544">
                  <a:extLst>
                    <a:ext uri="{9D8B030D-6E8A-4147-A177-3AD203B41FA5}">
                      <a16:colId xmlns:a16="http://schemas.microsoft.com/office/drawing/2014/main" val="2888363850"/>
                    </a:ext>
                  </a:extLst>
                </a:gridCol>
                <a:gridCol w="1481296">
                  <a:extLst>
                    <a:ext uri="{9D8B030D-6E8A-4147-A177-3AD203B41FA5}">
                      <a16:colId xmlns:a16="http://schemas.microsoft.com/office/drawing/2014/main" val="3462827085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58766329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26773333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9796341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Scenario 1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Scenario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811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 err="1"/>
                        <a:t>ChoC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Deployment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Sustainment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Deployment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Sustainment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1122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FE capability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686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FE capability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2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Supply type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566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Supply type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0%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0%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815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Supply type 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0%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0%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45037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DB2A556-3C33-4DD9-8051-849BA7AB628A}"/>
              </a:ext>
            </a:extLst>
          </p:cNvPr>
          <p:cNvSpPr txBox="1"/>
          <p:nvPr/>
        </p:nvSpPr>
        <p:spPr>
          <a:xfrm>
            <a:off x="452829" y="2284313"/>
            <a:ext cx="6351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/>
              <a:t>Assumes 100% availability of the CSS Supporting Force capabilities (platforms)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599306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E33F-3366-4CEA-9775-ECEF5816B93E}" type="slidenum">
              <a:rPr lang="en-GB" smtClean="0"/>
              <a:t>17</a:t>
            </a:fld>
            <a:endParaRPr lang="en-GB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412776"/>
            <a:ext cx="8507288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rgbClr val="25A6DF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rgbClr val="25A6DF"/>
              </a:buClr>
              <a:buSzPct val="85000"/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rgbClr val="25A6DF"/>
              </a:buClr>
              <a:buSzPct val="90000"/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rgbClr val="25A6DF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188720" marR="0" indent="-13716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5A6DF"/>
              </a:buClr>
              <a:buSzPct val="100000"/>
              <a:buFont typeface="Arial" pitchFamily="34" charset="0"/>
              <a:buChar char="•"/>
              <a:tabLst/>
              <a:defRPr sz="1200" kern="1200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i="1" dirty="0" err="1"/>
              <a:t>Pinchpoints</a:t>
            </a:r>
            <a:r>
              <a:rPr lang="en-GB" dirty="0"/>
              <a:t> - are estimated in the </a:t>
            </a:r>
            <a:r>
              <a:rPr lang="en-GB" i="1" dirty="0"/>
              <a:t>reduction in the</a:t>
            </a:r>
            <a:r>
              <a:rPr lang="en-GB" dirty="0"/>
              <a:t> ability of the LSC to meet Supported Force demand </a:t>
            </a:r>
            <a:r>
              <a:rPr lang="en-GB" i="1" dirty="0"/>
              <a:t>with 20% reduction in CSS capability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23528" y="5373216"/>
            <a:ext cx="8820472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rgbClr val="25A6DF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rgbClr val="25A6DF"/>
              </a:buClr>
              <a:buSzPct val="85000"/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rgbClr val="25A6DF"/>
              </a:buClr>
              <a:buSzPct val="90000"/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rgbClr val="25A6DF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188720" marR="0" indent="-13716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5A6DF"/>
              </a:buClr>
              <a:buSzPct val="100000"/>
              <a:buFont typeface="Arial" pitchFamily="34" charset="0"/>
              <a:buChar char="•"/>
              <a:tabLst/>
              <a:defRPr sz="1200" kern="1200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Metrics reported:</a:t>
            </a:r>
          </a:p>
          <a:p>
            <a:pPr lvl="1"/>
            <a:r>
              <a:rPr lang="en-GB" dirty="0"/>
              <a:t>Deployment Phase: change in % shortfall in required materiel available at RDD</a:t>
            </a:r>
          </a:p>
          <a:p>
            <a:pPr lvl="1"/>
            <a:r>
              <a:rPr lang="en-GB" dirty="0"/>
              <a:t>Sustainment Phase: change in % of planned demand not met on time</a:t>
            </a:r>
          </a:p>
          <a:p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F7C64EA-25BB-91FF-9A73-C8C95776F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6275040" cy="864096"/>
          </a:xfrm>
        </p:spPr>
        <p:txBody>
          <a:bodyPr>
            <a:normAutofit/>
          </a:bodyPr>
          <a:lstStyle/>
          <a:p>
            <a:r>
              <a:rPr lang="en-GB" dirty="0"/>
              <a:t>FMDL </a:t>
            </a:r>
            <a:r>
              <a:rPr lang="en-GB" dirty="0">
                <a:solidFill>
                  <a:schemeClr val="tx2"/>
                </a:solidFill>
              </a:rPr>
              <a:t>|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Findings</a:t>
            </a:r>
            <a:endParaRPr lang="en-GB" dirty="0"/>
          </a:p>
        </p:txBody>
      </p:sp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84550185-0B1E-1434-86AC-C3ADFC7E75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4464463"/>
              </p:ext>
            </p:extLst>
          </p:nvPr>
        </p:nvGraphicFramePr>
        <p:xfrm>
          <a:off x="457200" y="2561312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544">
                  <a:extLst>
                    <a:ext uri="{9D8B030D-6E8A-4147-A177-3AD203B41FA5}">
                      <a16:colId xmlns:a16="http://schemas.microsoft.com/office/drawing/2014/main" val="2888363850"/>
                    </a:ext>
                  </a:extLst>
                </a:gridCol>
                <a:gridCol w="1481296">
                  <a:extLst>
                    <a:ext uri="{9D8B030D-6E8A-4147-A177-3AD203B41FA5}">
                      <a16:colId xmlns:a16="http://schemas.microsoft.com/office/drawing/2014/main" val="3462827085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58766329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26773333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9796341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Scenario 1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Scenario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811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 err="1"/>
                        <a:t>ChoC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Deployment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Sustainment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Deployment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Sustainment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1122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FE capability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686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FE capability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2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Supply type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566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Supply type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12%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20%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815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Supply type 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12%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20%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45037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11A4F47-1053-407D-B74B-91BC1919D940}"/>
              </a:ext>
            </a:extLst>
          </p:cNvPr>
          <p:cNvSpPr txBox="1"/>
          <p:nvPr/>
        </p:nvSpPr>
        <p:spPr>
          <a:xfrm>
            <a:off x="452829" y="2284313"/>
            <a:ext cx="73100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/>
              <a:t>Assumes an (arbitrary) 80% availability of the CSS Supporting Force capabilities (platforms)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513079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D2AB6-DF9E-4541-B95E-9BE71A9F2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7139136" cy="864096"/>
          </a:xfrm>
        </p:spPr>
        <p:txBody>
          <a:bodyPr>
            <a:normAutofit/>
          </a:bodyPr>
          <a:lstStyle/>
          <a:p>
            <a:r>
              <a:rPr lang="en-GB" dirty="0"/>
              <a:t>FMDL </a:t>
            </a:r>
            <a:r>
              <a:rPr lang="en-GB" dirty="0">
                <a:solidFill>
                  <a:schemeClr val="tx2"/>
                </a:solidFill>
              </a:rPr>
              <a:t>|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Findings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431E06-52F0-481F-837B-4F85582EB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E33F-3366-4CEA-9775-ECEF5816B93E}" type="slidenum">
              <a:rPr lang="en-GB" smtClean="0"/>
              <a:t>18</a:t>
            </a:fld>
            <a:endParaRPr lang="en-GB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D7F3AAA-7E4F-FDDB-84A4-070B160C94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494203"/>
              </p:ext>
            </p:extLst>
          </p:nvPr>
        </p:nvGraphicFramePr>
        <p:xfrm>
          <a:off x="179512" y="1311088"/>
          <a:ext cx="8856985" cy="48734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565325326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24968073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779757387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7691036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183828718"/>
                    </a:ext>
                  </a:extLst>
                </a:gridCol>
                <a:gridCol w="648073">
                  <a:extLst>
                    <a:ext uri="{9D8B030D-6E8A-4147-A177-3AD203B41FA5}">
                      <a16:colId xmlns:a16="http://schemas.microsoft.com/office/drawing/2014/main" val="1253331263"/>
                    </a:ext>
                  </a:extLst>
                </a:gridCol>
              </a:tblGrid>
              <a:tr h="570569">
                <a:tc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Deploy time/ level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Deploy LAL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Sustain LAL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Attrition resilience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err="1"/>
                        <a:t>Avg</a:t>
                      </a:r>
                      <a:endParaRPr lang="en-GB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8853161"/>
                  </a:ext>
                </a:extLst>
              </a:tr>
              <a:tr h="372968">
                <a:tc>
                  <a:txBody>
                    <a:bodyPr/>
                    <a:lstStyle/>
                    <a:p>
                      <a:r>
                        <a:rPr lang="en-GB" sz="1600" dirty="0"/>
                        <a:t>A. Supply sourcing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 dirty="0">
                        <a:solidFill>
                          <a:srgbClr val="1BA6DF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CCD2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895897"/>
                  </a:ext>
                </a:extLst>
              </a:tr>
              <a:tr h="372968">
                <a:tc>
                  <a:txBody>
                    <a:bodyPr/>
                    <a:lstStyle/>
                    <a:p>
                      <a:r>
                        <a:rPr lang="en-GB" sz="1600" dirty="0"/>
                        <a:t>C. Availability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 dirty="0">
                        <a:solidFill>
                          <a:srgbClr val="1BA6DF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5833995"/>
                  </a:ext>
                </a:extLst>
              </a:tr>
              <a:tr h="464723">
                <a:tc>
                  <a:txBody>
                    <a:bodyPr/>
                    <a:lstStyle/>
                    <a:p>
                      <a:r>
                        <a:rPr lang="en-GB" sz="1600" dirty="0"/>
                        <a:t>D. Error management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 dirty="0">
                        <a:solidFill>
                          <a:srgbClr val="1BA6DF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27530463"/>
                  </a:ext>
                </a:extLst>
              </a:tr>
              <a:tr h="570569">
                <a:tc>
                  <a:txBody>
                    <a:bodyPr/>
                    <a:lstStyle/>
                    <a:p>
                      <a:r>
                        <a:rPr lang="en-GB" sz="1600" dirty="0"/>
                        <a:t>F. Delivery distance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 dirty="0">
                        <a:solidFill>
                          <a:srgbClr val="1BA6DF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19554171"/>
                  </a:ext>
                </a:extLst>
              </a:tr>
              <a:tr h="372968">
                <a:tc>
                  <a:txBody>
                    <a:bodyPr/>
                    <a:lstStyle/>
                    <a:p>
                      <a:r>
                        <a:rPr lang="en-GB" sz="1600" dirty="0"/>
                        <a:t>G. System structure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702662"/>
                  </a:ext>
                </a:extLst>
              </a:tr>
              <a:tr h="464723">
                <a:tc>
                  <a:txBody>
                    <a:bodyPr/>
                    <a:lstStyle/>
                    <a:p>
                      <a:r>
                        <a:rPr lang="en-GB" sz="1600" dirty="0"/>
                        <a:t>H. Financing of assets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rgbClr val="1BA6DF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 dirty="0">
                        <a:solidFill>
                          <a:srgbClr val="1BA6DF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05482"/>
                  </a:ext>
                </a:extLst>
              </a:tr>
              <a:tr h="372968">
                <a:tc>
                  <a:txBody>
                    <a:bodyPr/>
                    <a:lstStyle/>
                    <a:p>
                      <a:r>
                        <a:rPr lang="en-GB" sz="1600" dirty="0"/>
                        <a:t>J. Process speed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174543"/>
                  </a:ext>
                </a:extLst>
              </a:tr>
              <a:tr h="464723">
                <a:tc>
                  <a:txBody>
                    <a:bodyPr/>
                    <a:lstStyle/>
                    <a:p>
                      <a:r>
                        <a:rPr lang="en-GB" sz="1600" dirty="0"/>
                        <a:t>K. Delivery throughput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289682"/>
                  </a:ext>
                </a:extLst>
              </a:tr>
              <a:tr h="372968">
                <a:tc>
                  <a:txBody>
                    <a:bodyPr/>
                    <a:lstStyle/>
                    <a:p>
                      <a:r>
                        <a:rPr lang="en-GB" sz="1600" i="0" dirty="0"/>
                        <a:t>L. Resilience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i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1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7992919"/>
                  </a:ext>
                </a:extLst>
              </a:tr>
              <a:tr h="464723">
                <a:tc>
                  <a:txBody>
                    <a:bodyPr/>
                    <a:lstStyle/>
                    <a:p>
                      <a:r>
                        <a:rPr lang="en-GB" sz="1600" i="0" dirty="0"/>
                        <a:t>M. Asset management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i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i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1" u="none" strike="noStrike" dirty="0">
                        <a:solidFill>
                          <a:srgbClr val="1BA6DF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E5E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61815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D8713B3-2E10-415E-A864-C4FC59EF0661}"/>
              </a:ext>
            </a:extLst>
          </p:cNvPr>
          <p:cNvSpPr txBox="1"/>
          <p:nvPr/>
        </p:nvSpPr>
        <p:spPr>
          <a:xfrm>
            <a:off x="35496" y="6263734"/>
            <a:ext cx="19704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>
                    <a:lumMod val="50000"/>
                  </a:schemeClr>
                </a:solidFill>
              </a:rPr>
              <a:t>LAL = Logs Activity Level</a:t>
            </a:r>
          </a:p>
        </p:txBody>
      </p:sp>
    </p:spTree>
    <p:extLst>
      <p:ext uri="{BB962C8B-B14F-4D97-AF65-F5344CB8AC3E}">
        <p14:creationId xmlns:p14="http://schemas.microsoft.com/office/powerpoint/2010/main" val="1018610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497F5969-BCB8-D7D6-721B-FB20636ACC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27"/>
          <a:stretch/>
        </p:blipFill>
        <p:spPr>
          <a:xfrm>
            <a:off x="2267744" y="2132856"/>
            <a:ext cx="5018493" cy="4207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CE3BDD-3748-0394-BE5E-393BADA78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FMDL </a:t>
            </a:r>
            <a:r>
              <a:rPr lang="en-GB" dirty="0">
                <a:solidFill>
                  <a:schemeClr val="tx2"/>
                </a:solidFill>
              </a:rPr>
              <a:t>|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Strategy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0DBEA-380A-4462-8129-9F061DD4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1199817"/>
          </a:xfrm>
        </p:spPr>
        <p:txBody>
          <a:bodyPr>
            <a:normAutofit/>
          </a:bodyPr>
          <a:lstStyle/>
          <a:p>
            <a:pPr marL="171450" indent="-171450"/>
            <a:r>
              <a:rPr lang="en-GB" sz="1600" dirty="0"/>
              <a:t>Centre of bubble: Average cost and logs benefit across of all interventions in cluster</a:t>
            </a:r>
          </a:p>
          <a:p>
            <a:pPr marL="171450" indent="-171450"/>
            <a:r>
              <a:rPr lang="en-GB" sz="1600" dirty="0"/>
              <a:t>Bubble size: Proportional to standard deviation of costs of interventions in cluster</a:t>
            </a:r>
          </a:p>
          <a:p>
            <a:pPr marL="171450" indent="-171450"/>
            <a:r>
              <a:rPr lang="en-GB" sz="1600" dirty="0"/>
              <a:t>The axes are not linear but scaled to show a clear distinction between approval categories</a:t>
            </a:r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721788-5971-5DAE-4B2A-509E571F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E33F-3366-4CEA-9775-ECEF5816B93E}" type="slidenum">
              <a:rPr lang="en-GB" smtClean="0"/>
              <a:t>19</a:t>
            </a:fld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59EEAA-DC40-2D5E-E367-8A73DF4410B3}"/>
              </a:ext>
            </a:extLst>
          </p:cNvPr>
          <p:cNvSpPr txBox="1"/>
          <p:nvPr/>
        </p:nvSpPr>
        <p:spPr>
          <a:xfrm>
            <a:off x="865166" y="3752147"/>
            <a:ext cx="15121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/>
              <a:t>Average improvement</a:t>
            </a:r>
            <a:endParaRPr lang="en-GB" sz="11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1A4BD1-7816-A6DC-6D1D-05DA6EAAF16C}"/>
              </a:ext>
            </a:extLst>
          </p:cNvPr>
          <p:cNvSpPr txBox="1"/>
          <p:nvPr/>
        </p:nvSpPr>
        <p:spPr>
          <a:xfrm>
            <a:off x="1586355" y="6056121"/>
            <a:ext cx="62694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/>
              <a:t>Whole Life Costs  </a:t>
            </a:r>
            <a:r>
              <a:rPr lang="en-GB" sz="1100" dirty="0"/>
              <a:t>(dependent on assumptions re DLODs and Ops over time)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327CDCA-7E9E-305E-2DD9-93363A8EB826}"/>
              </a:ext>
            </a:extLst>
          </p:cNvPr>
          <p:cNvGrpSpPr/>
          <p:nvPr/>
        </p:nvGrpSpPr>
        <p:grpSpPr>
          <a:xfrm>
            <a:off x="2411760" y="2780928"/>
            <a:ext cx="3312368" cy="2016224"/>
            <a:chOff x="2411760" y="2780928"/>
            <a:chExt cx="3312368" cy="2016224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44B7F07-588C-D1A8-E163-3D442249F8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95905" y="2780928"/>
              <a:ext cx="2728223" cy="576064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CB7FB85-2957-94D5-89A6-DDC6B15F08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83768" y="3356992"/>
              <a:ext cx="512137" cy="584794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EB1311E-B7BD-6935-9845-9524894907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11760" y="3941786"/>
              <a:ext cx="72008" cy="855366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F44C6F9-45A3-96E8-7880-D1C616B10DC6}"/>
              </a:ext>
            </a:extLst>
          </p:cNvPr>
          <p:cNvSpPr txBox="1"/>
          <p:nvPr/>
        </p:nvSpPr>
        <p:spPr>
          <a:xfrm rot="20880000">
            <a:off x="3516286" y="2843408"/>
            <a:ext cx="13211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efficient frontier</a:t>
            </a:r>
          </a:p>
        </p:txBody>
      </p:sp>
    </p:spTree>
    <p:extLst>
      <p:ext uri="{BB962C8B-B14F-4D97-AF65-F5344CB8AC3E}">
        <p14:creationId xmlns:p14="http://schemas.microsoft.com/office/powerpoint/2010/main" val="1385977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E3BDD-3748-0394-BE5E-393BADA78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F77D0-49E5-C8B9-0F04-95171297F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4114800" cy="5381269"/>
          </a:xfrm>
        </p:spPr>
        <p:txBody>
          <a:bodyPr>
            <a:normAutofit/>
          </a:bodyPr>
          <a:lstStyle/>
          <a:p>
            <a:r>
              <a:rPr lang="en-GB" dirty="0"/>
              <a:t>SCALE</a:t>
            </a:r>
          </a:p>
          <a:p>
            <a:pPr lvl="1"/>
            <a:r>
              <a:rPr lang="en-GB" dirty="0"/>
              <a:t>Introduction</a:t>
            </a:r>
          </a:p>
          <a:p>
            <a:pPr lvl="1"/>
            <a:r>
              <a:rPr lang="en-GB" dirty="0"/>
              <a:t>Position and purpose</a:t>
            </a:r>
          </a:p>
          <a:p>
            <a:pPr lvl="1"/>
            <a:r>
              <a:rPr lang="en-GB" dirty="0"/>
              <a:t>Structure</a:t>
            </a:r>
          </a:p>
          <a:p>
            <a:pPr lvl="1"/>
            <a:r>
              <a:rPr lang="en-GB" dirty="0"/>
              <a:t>Outputs</a:t>
            </a:r>
          </a:p>
          <a:p>
            <a:endParaRPr lang="en-GB" dirty="0"/>
          </a:p>
          <a:p>
            <a:r>
              <a:rPr lang="en-GB" dirty="0"/>
              <a:t>FMDL</a:t>
            </a:r>
          </a:p>
          <a:p>
            <a:pPr lvl="1"/>
            <a:r>
              <a:rPr lang="en-GB" dirty="0"/>
              <a:t>Aims and objectives</a:t>
            </a:r>
          </a:p>
          <a:p>
            <a:pPr lvl="1"/>
            <a:r>
              <a:rPr lang="en-GB" dirty="0"/>
              <a:t>Approach</a:t>
            </a:r>
          </a:p>
          <a:p>
            <a:pPr lvl="1"/>
            <a:r>
              <a:rPr lang="en-GB" dirty="0"/>
              <a:t>Findings</a:t>
            </a:r>
          </a:p>
          <a:p>
            <a:pPr lvl="1"/>
            <a:r>
              <a:rPr lang="en-GB" dirty="0"/>
              <a:t>Strategy</a:t>
            </a:r>
          </a:p>
          <a:p>
            <a:pPr lvl="1"/>
            <a:endParaRPr lang="en-GB" dirty="0"/>
          </a:p>
          <a:p>
            <a:r>
              <a:rPr lang="en-GB" dirty="0"/>
              <a:t>Lessons</a:t>
            </a:r>
          </a:p>
          <a:p>
            <a:pPr lvl="1"/>
            <a:r>
              <a:rPr lang="en-GB" dirty="0"/>
              <a:t>Technical</a:t>
            </a:r>
          </a:p>
          <a:p>
            <a:pPr lvl="1"/>
            <a:r>
              <a:rPr lang="en-GB" dirty="0"/>
              <a:t>Military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721788-5971-5DAE-4B2A-509E571F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E33F-3366-4CEA-9775-ECEF5816B93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996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E3BDD-3748-0394-BE5E-393BADA78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FMDL </a:t>
            </a:r>
            <a:r>
              <a:rPr lang="en-GB" dirty="0">
                <a:solidFill>
                  <a:schemeClr val="tx2"/>
                </a:solidFill>
              </a:rPr>
              <a:t>|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Lessons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F77D0-49E5-C8B9-0F04-95171297F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5381269"/>
          </a:xfrm>
        </p:spPr>
        <p:txBody>
          <a:bodyPr>
            <a:normAutofit/>
          </a:bodyPr>
          <a:lstStyle/>
          <a:p>
            <a:r>
              <a:rPr lang="en-GB" sz="1800" dirty="0"/>
              <a:t>Technical</a:t>
            </a:r>
          </a:p>
          <a:p>
            <a:pPr lvl="1"/>
            <a:r>
              <a:rPr lang="en-GB" sz="1600" dirty="0"/>
              <a:t>Pipe-cleaning the analysis was useful, but be careful which case you use</a:t>
            </a:r>
          </a:p>
          <a:p>
            <a:pPr lvl="1"/>
            <a:r>
              <a:rPr lang="en-GB" sz="1600" dirty="0"/>
              <a:t>Model speed allowed us to compensate for input data uncertainty</a:t>
            </a:r>
          </a:p>
          <a:p>
            <a:pPr lvl="1"/>
            <a:r>
              <a:rPr lang="en-GB" sz="1600" dirty="0"/>
              <a:t>A close working relationship, and hands-on approach (three ways i.e. DIEM/TPG/</a:t>
            </a:r>
            <a:r>
              <a:rPr lang="en-GB" sz="1600" dirty="0" err="1"/>
              <a:t>TechModal</a:t>
            </a:r>
            <a:r>
              <a:rPr lang="en-GB" sz="1600" dirty="0"/>
              <a:t>, Dstl, ASTRID) was built-in, and a life-saver</a:t>
            </a:r>
          </a:p>
          <a:p>
            <a:pPr lvl="2"/>
            <a:r>
              <a:rPr lang="en-GB" sz="1400" dirty="0"/>
              <a:t>Data gathering and verification separated-out and fully-funded</a:t>
            </a:r>
          </a:p>
          <a:p>
            <a:pPr lvl="2"/>
            <a:r>
              <a:rPr lang="en-GB" sz="1400" dirty="0"/>
              <a:t>The best verification is repetition</a:t>
            </a:r>
          </a:p>
          <a:p>
            <a:pPr lvl="2"/>
            <a:r>
              <a:rPr lang="en-GB" sz="1400" dirty="0"/>
              <a:t>Testing and translation from ‘OA nerd’ to ‘military’</a:t>
            </a:r>
          </a:p>
          <a:p>
            <a:pPr lvl="2"/>
            <a:r>
              <a:rPr lang="en-GB" sz="1400" dirty="0"/>
              <a:t>Software versions, GUI options and file-naming conventions are risks</a:t>
            </a:r>
          </a:p>
          <a:p>
            <a:pPr lvl="2"/>
            <a:r>
              <a:rPr lang="en-GB" sz="1400" dirty="0"/>
              <a:t>Diversions and deep-dives were supported, but a menu/</a:t>
            </a:r>
            <a:r>
              <a:rPr lang="en-GB" sz="1400" dirty="0" err="1"/>
              <a:t>MoSCoW</a:t>
            </a:r>
            <a:r>
              <a:rPr lang="en-GB" sz="1400" dirty="0"/>
              <a:t> approach might have helped</a:t>
            </a:r>
          </a:p>
          <a:p>
            <a:pPr lvl="1"/>
            <a:r>
              <a:rPr lang="en-GB" sz="1600" dirty="0"/>
              <a:t>Previous research did not have us in mind!</a:t>
            </a:r>
          </a:p>
          <a:p>
            <a:pPr lvl="1"/>
            <a:r>
              <a:rPr lang="en-GB" sz="1600" dirty="0"/>
              <a:t>Need more ‘elapsed time’ (person-hours enough though)</a:t>
            </a:r>
          </a:p>
          <a:p>
            <a:pPr lvl="1"/>
            <a:endParaRPr lang="en-GB" sz="1600" dirty="0"/>
          </a:p>
          <a:p>
            <a:r>
              <a:rPr lang="en-GB" sz="1800" dirty="0"/>
              <a:t>Military</a:t>
            </a:r>
          </a:p>
          <a:p>
            <a:pPr lvl="1"/>
            <a:r>
              <a:rPr lang="en-GB" sz="1600" dirty="0"/>
              <a:t>Grouping technologies into ‘intervention clusters’ allowed greater option coverage and made the strategy more robust to the future</a:t>
            </a:r>
          </a:p>
          <a:p>
            <a:pPr lvl="1"/>
            <a:r>
              <a:rPr lang="en-GB" sz="1600" dirty="0"/>
              <a:t>A wargaming approach might have helped focus early on</a:t>
            </a:r>
          </a:p>
          <a:p>
            <a:pPr lvl="1"/>
            <a:r>
              <a:rPr lang="en-GB" sz="1600" dirty="0"/>
              <a:t>Use more input-data workshopping/ MJP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721788-5971-5DAE-4B2A-509E571F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E33F-3366-4CEA-9775-ECEF5816B93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3392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E3BDD-3748-0394-BE5E-393BADA78F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Thank you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721788-5971-5DAE-4B2A-509E571F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E33F-3366-4CEA-9775-ECEF5816B93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362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E3BDD-3748-0394-BE5E-393BADA78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SCALE</a:t>
            </a:r>
            <a:r>
              <a:rPr lang="en-GB" dirty="0">
                <a:solidFill>
                  <a:schemeClr val="tx2"/>
                </a:solidFill>
              </a:rPr>
              <a:t> | Introduction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721788-5971-5DAE-4B2A-509E571F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E33F-3366-4CEA-9775-ECEF5816B93E}" type="slidenum">
              <a:rPr lang="en-GB" smtClean="0"/>
              <a:t>3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2815FC-DC5E-9438-D024-82C25F091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651304" cy="5064224"/>
          </a:xfrm>
        </p:spPr>
        <p:txBody>
          <a:bodyPr>
            <a:normAutofit/>
          </a:bodyPr>
          <a:lstStyle/>
          <a:p>
            <a:r>
              <a:rPr lang="en-GB" sz="1800" dirty="0"/>
              <a:t>Dstl commissioned the SCALE model, as part of the Policy and Capability Enterprise Support (PCES) programme to</a:t>
            </a:r>
          </a:p>
          <a:p>
            <a:pPr lvl="1"/>
            <a:r>
              <a:rPr lang="en-GB" sz="1600" dirty="0"/>
              <a:t>Initially, contribute to the Logistics Technology Investigations (LTI) project</a:t>
            </a:r>
          </a:p>
          <a:p>
            <a:pPr lvl="1"/>
            <a:r>
              <a:rPr lang="en-GB" sz="1600" dirty="0"/>
              <a:t>Enable Dstl and MOD to </a:t>
            </a:r>
          </a:p>
          <a:p>
            <a:pPr lvl="2"/>
            <a:r>
              <a:rPr lang="en-GB" sz="1400" dirty="0"/>
              <a:t>Identify points across the DSN where investment in research and innovation (in policy, structure, as well as technology) may drive step changes in capability or cost</a:t>
            </a:r>
          </a:p>
          <a:p>
            <a:pPr lvl="2"/>
            <a:r>
              <a:rPr lang="en-GB" sz="1400" dirty="0"/>
              <a:t>Generate evidence of the potential impact on DSN capability and/or cost of specific ‘interventions’ e.g. strategies, concepts or technologies</a:t>
            </a:r>
          </a:p>
          <a:p>
            <a:endParaRPr lang="en-GB" sz="1800" dirty="0"/>
          </a:p>
          <a:p>
            <a:r>
              <a:rPr lang="en-GB" sz="1800" dirty="0"/>
              <a:t>The driving principles of the model were to</a:t>
            </a:r>
          </a:p>
          <a:p>
            <a:pPr lvl="1"/>
            <a:r>
              <a:rPr lang="en-GB" sz="1600" dirty="0"/>
              <a:t>Be highly aggregated in nature, order to model the ‘end-to-end’ DSN</a:t>
            </a:r>
          </a:p>
          <a:p>
            <a:pPr lvl="1"/>
            <a:r>
              <a:rPr lang="en-GB" sz="1600" dirty="0"/>
              <a:t>Model the baseline to measure the benefit and impact of a change</a:t>
            </a:r>
          </a:p>
          <a:p>
            <a:pPr lvl="1"/>
            <a:r>
              <a:rPr lang="en-GB" sz="1600" dirty="0"/>
              <a:t>Be able to consider radically different approaches (without having to build a new model)</a:t>
            </a:r>
          </a:p>
          <a:p>
            <a:pPr lvl="1"/>
            <a:r>
              <a:rPr lang="en-GB" sz="1600" dirty="0"/>
              <a:t>Represent military operations of different scale, duration and physical location</a:t>
            </a:r>
          </a:p>
          <a:p>
            <a:pPr lvl="1"/>
            <a:r>
              <a:rPr lang="en-GB" sz="1600" dirty="0"/>
              <a:t>Conduct rapid sensitivity analysis</a:t>
            </a:r>
          </a:p>
          <a:p>
            <a:pPr lvl="2"/>
            <a:r>
              <a:rPr lang="en-GB" sz="1400" dirty="0"/>
              <a:t>To address emerging requirements from reviews or as new ideas come up</a:t>
            </a:r>
          </a:p>
          <a:p>
            <a:pPr lvl="2"/>
            <a:r>
              <a:rPr lang="en-GB" sz="1400" dirty="0"/>
              <a:t>As more up to date data is sourced</a:t>
            </a:r>
          </a:p>
        </p:txBody>
      </p:sp>
    </p:spTree>
    <p:extLst>
      <p:ext uri="{BB962C8B-B14F-4D97-AF65-F5344CB8AC3E}">
        <p14:creationId xmlns:p14="http://schemas.microsoft.com/office/powerpoint/2010/main" val="444561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E3BDD-3748-0394-BE5E-393BADA78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SCALE</a:t>
            </a:r>
            <a:r>
              <a:rPr lang="en-GB" dirty="0">
                <a:solidFill>
                  <a:schemeClr val="tx2"/>
                </a:solidFill>
              </a:rPr>
              <a:t> | Position and purpose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721788-5971-5DAE-4B2A-509E571F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E33F-3366-4CEA-9775-ECEF5816B93E}" type="slidenum">
              <a:rPr lang="en-GB" smtClean="0"/>
              <a:t>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A522E1-605F-119B-400B-97AE2300C489}"/>
              </a:ext>
            </a:extLst>
          </p:cNvPr>
          <p:cNvSpPr txBox="1"/>
          <p:nvPr/>
        </p:nvSpPr>
        <p:spPr>
          <a:xfrm>
            <a:off x="7196677" y="1526165"/>
            <a:ext cx="18722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Benefits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GB" sz="1400" dirty="0"/>
              <a:t>Flexible</a:t>
            </a:r>
          </a:p>
          <a:p>
            <a:pPr marL="358775" lvl="1" indent="-184150">
              <a:buFont typeface="Arial" panose="020B0604020202020204" pitchFamily="34" charset="0"/>
              <a:buChar char="•"/>
            </a:pPr>
            <a:r>
              <a:rPr lang="en-GB" sz="1400" dirty="0"/>
              <a:t>Look at overall DLE at high level or</a:t>
            </a:r>
          </a:p>
          <a:p>
            <a:pPr marL="358775" lvl="1" indent="-184150">
              <a:buFont typeface="Arial" panose="020B0604020202020204" pitchFamily="34" charset="0"/>
              <a:buChar char="•"/>
            </a:pPr>
            <a:r>
              <a:rPr lang="en-GB" sz="1400" dirty="0"/>
              <a:t>Look at small part of the DLE in detail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GB" sz="1400" dirty="0"/>
              <a:t>Fast running of different scenarios and ‘what ifs’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GB" sz="1400" dirty="0"/>
              <a:t>Model business as usual +  simultaneous operations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FFF3C97-DF0C-731D-3845-5B55CCF55628}"/>
              </a:ext>
            </a:extLst>
          </p:cNvPr>
          <p:cNvCxnSpPr>
            <a:cxnSpLocks/>
          </p:cNvCxnSpPr>
          <p:nvPr/>
        </p:nvCxnSpPr>
        <p:spPr>
          <a:xfrm flipV="1">
            <a:off x="6942216" y="1611088"/>
            <a:ext cx="254461" cy="1143001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97D83E1-4825-A9A9-97F6-18FAE0C04CB8}"/>
              </a:ext>
            </a:extLst>
          </p:cNvPr>
          <p:cNvCxnSpPr>
            <a:cxnSpLocks/>
          </p:cNvCxnSpPr>
          <p:nvPr/>
        </p:nvCxnSpPr>
        <p:spPr>
          <a:xfrm>
            <a:off x="6942216" y="3058889"/>
            <a:ext cx="402771" cy="1894113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65E6217-9FDA-9897-0E96-3CE847AE7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38" y="1195267"/>
            <a:ext cx="7630962" cy="54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07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E3BDD-3748-0394-BE5E-393BADA78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SCALE</a:t>
            </a:r>
            <a:r>
              <a:rPr lang="en-GB" dirty="0">
                <a:solidFill>
                  <a:schemeClr val="tx2"/>
                </a:solidFill>
              </a:rPr>
              <a:t> | Position and purpose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721788-5971-5DAE-4B2A-509E571F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E33F-3366-4CEA-9775-ECEF5816B93E}" type="slidenum">
              <a:rPr lang="en-GB" smtClean="0"/>
              <a:t>5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B1453D-C4ED-EB38-290E-8492B58E9FD3}"/>
              </a:ext>
            </a:extLst>
          </p:cNvPr>
          <p:cNvSpPr txBox="1"/>
          <p:nvPr/>
        </p:nvSpPr>
        <p:spPr>
          <a:xfrm>
            <a:off x="207530" y="2372972"/>
            <a:ext cx="17281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1. Problem definition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200" dirty="0"/>
              <a:t>Why are things failing…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200" dirty="0"/>
              <a:t>How effective are we at…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200" dirty="0"/>
              <a:t>Can we do XYZ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200" dirty="0"/>
              <a:t>How good are we compared to…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B67EFA-BC68-E10F-F80A-06F0C267C35B}"/>
              </a:ext>
            </a:extLst>
          </p:cNvPr>
          <p:cNvSpPr txBox="1"/>
          <p:nvPr/>
        </p:nvSpPr>
        <p:spPr>
          <a:xfrm>
            <a:off x="2012902" y="1738737"/>
            <a:ext cx="1728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7030A0"/>
                </a:solidFill>
              </a:rPr>
              <a:t>2. Points of opportunity or risk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7030A0"/>
                </a:solidFill>
              </a:rPr>
              <a:t>Where are there bottlenecks in the system…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7030A0"/>
                </a:solidFill>
              </a:rPr>
              <a:t>Where would XYZ be best applied…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801DF4-0A39-4C6B-B70E-2F58058328F3}"/>
              </a:ext>
            </a:extLst>
          </p:cNvPr>
          <p:cNvSpPr txBox="1"/>
          <p:nvPr/>
        </p:nvSpPr>
        <p:spPr>
          <a:xfrm>
            <a:off x="3951946" y="1751609"/>
            <a:ext cx="1550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3. Option ID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200" dirty="0"/>
              <a:t>What tech would solve…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200" dirty="0"/>
              <a:t>What could address problem XYZ…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6C58D4-9AAB-EBF3-69B2-ED20012730D8}"/>
              </a:ext>
            </a:extLst>
          </p:cNvPr>
          <p:cNvSpPr txBox="1"/>
          <p:nvPr/>
        </p:nvSpPr>
        <p:spPr>
          <a:xfrm>
            <a:off x="5613302" y="2372972"/>
            <a:ext cx="17281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7030A0"/>
                </a:solidFill>
              </a:rPr>
              <a:t>4. Option assessment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7030A0"/>
                </a:solidFill>
              </a:rPr>
              <a:t>How much difference would XYZ make when applied to…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7030A0"/>
                </a:solidFill>
              </a:rPr>
              <a:t>What are the pros and cons of XYZ…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6D95DC-AB9C-8D63-289D-1A41DFD520F6}"/>
              </a:ext>
            </a:extLst>
          </p:cNvPr>
          <p:cNvSpPr txBox="1"/>
          <p:nvPr/>
        </p:nvSpPr>
        <p:spPr>
          <a:xfrm>
            <a:off x="5630520" y="4401686"/>
            <a:ext cx="16767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7030A0"/>
                </a:solidFill>
              </a:rPr>
              <a:t>5. Implications and trade-offs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7030A0"/>
                </a:solidFill>
              </a:rPr>
              <a:t>What knock-on effects would there be…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7030A0"/>
                </a:solidFill>
              </a:rPr>
              <a:t>What trade-offs would we have to make…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7030A0"/>
                </a:solidFill>
              </a:rPr>
              <a:t>Would it simply move the problem to….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3C77F5-B8A1-7445-FC05-8370F7BBA9F8}"/>
              </a:ext>
            </a:extLst>
          </p:cNvPr>
          <p:cNvSpPr txBox="1"/>
          <p:nvPr/>
        </p:nvSpPr>
        <p:spPr>
          <a:xfrm>
            <a:off x="3951946" y="4945923"/>
            <a:ext cx="1728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6. Methods of employment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200" dirty="0"/>
              <a:t>How would we use XYZ to…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200" dirty="0"/>
              <a:t>Can we…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6E75ED-A1C3-18FE-5AB1-8BE581760BE8}"/>
              </a:ext>
            </a:extLst>
          </p:cNvPr>
          <p:cNvSpPr txBox="1"/>
          <p:nvPr/>
        </p:nvSpPr>
        <p:spPr>
          <a:xfrm>
            <a:off x="207530" y="4363239"/>
            <a:ext cx="1728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8. Solutions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200" dirty="0"/>
              <a:t>What should we do…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200" dirty="0"/>
              <a:t>How should we do XYZ…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BE76F2-5DB7-9890-EBFB-6755489D4C6A}"/>
              </a:ext>
            </a:extLst>
          </p:cNvPr>
          <p:cNvSpPr txBox="1"/>
          <p:nvPr/>
        </p:nvSpPr>
        <p:spPr>
          <a:xfrm>
            <a:off x="2012902" y="4945923"/>
            <a:ext cx="1728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7. Change management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200" dirty="0"/>
              <a:t>How should we transition to get the benefits of……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8693CF46-53D1-2F17-7C5E-A0DD53FF60BD}"/>
              </a:ext>
            </a:extLst>
          </p:cNvPr>
          <p:cNvSpPr/>
          <p:nvPr/>
        </p:nvSpPr>
        <p:spPr>
          <a:xfrm rot="20293860">
            <a:off x="1776552" y="2754107"/>
            <a:ext cx="221196" cy="3867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64C47BF2-EC46-BD5A-4C2A-3987F58E8036}"/>
              </a:ext>
            </a:extLst>
          </p:cNvPr>
          <p:cNvSpPr/>
          <p:nvPr/>
        </p:nvSpPr>
        <p:spPr>
          <a:xfrm>
            <a:off x="3730750" y="2311097"/>
            <a:ext cx="221196" cy="3867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B4ED36AE-2F3E-C55E-C158-17A0AF2BAA31}"/>
              </a:ext>
            </a:extLst>
          </p:cNvPr>
          <p:cNvSpPr/>
          <p:nvPr/>
        </p:nvSpPr>
        <p:spPr>
          <a:xfrm rot="1272504">
            <a:off x="5390363" y="2658904"/>
            <a:ext cx="221196" cy="3867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20C71165-D325-2E67-436F-4B6207207499}"/>
              </a:ext>
            </a:extLst>
          </p:cNvPr>
          <p:cNvSpPr/>
          <p:nvPr/>
        </p:nvSpPr>
        <p:spPr>
          <a:xfrm rot="5400000">
            <a:off x="6056118" y="4111932"/>
            <a:ext cx="221196" cy="3867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FC262A3E-5EB4-1710-DF15-3179190DE86F}"/>
              </a:ext>
            </a:extLst>
          </p:cNvPr>
          <p:cNvSpPr/>
          <p:nvPr/>
        </p:nvSpPr>
        <p:spPr>
          <a:xfrm rot="8327840">
            <a:off x="5309329" y="4948745"/>
            <a:ext cx="221196" cy="3867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3E3C2D81-8B2E-FE53-D297-AD0001AB4BF9}"/>
              </a:ext>
            </a:extLst>
          </p:cNvPr>
          <p:cNvSpPr/>
          <p:nvPr/>
        </p:nvSpPr>
        <p:spPr>
          <a:xfrm rot="10800000">
            <a:off x="3667623" y="5167065"/>
            <a:ext cx="221196" cy="3867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92214792-EB02-6E9D-6AAD-63448C71FC47}"/>
              </a:ext>
            </a:extLst>
          </p:cNvPr>
          <p:cNvSpPr/>
          <p:nvPr/>
        </p:nvSpPr>
        <p:spPr>
          <a:xfrm rot="12947984">
            <a:off x="1719650" y="5114290"/>
            <a:ext cx="221196" cy="3867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5F08EB6B-C707-186C-4CE4-235DB5F1AE72}"/>
              </a:ext>
            </a:extLst>
          </p:cNvPr>
          <p:cNvSpPr/>
          <p:nvPr/>
        </p:nvSpPr>
        <p:spPr>
          <a:xfrm rot="16200000">
            <a:off x="733414" y="4059266"/>
            <a:ext cx="221196" cy="3867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340AF1C1-BA08-3D3B-7C50-B1EC2F927DA3}"/>
              </a:ext>
            </a:extLst>
          </p:cNvPr>
          <p:cNvSpPr/>
          <p:nvPr/>
        </p:nvSpPr>
        <p:spPr>
          <a:xfrm>
            <a:off x="7231124" y="1810746"/>
            <a:ext cx="252415" cy="471459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803C68-EAEC-BE30-FC74-F4EEAC909D44}"/>
              </a:ext>
            </a:extLst>
          </p:cNvPr>
          <p:cNvSpPr txBox="1"/>
          <p:nvPr/>
        </p:nvSpPr>
        <p:spPr>
          <a:xfrm>
            <a:off x="7483539" y="2805497"/>
            <a:ext cx="15529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accent1"/>
                </a:solidFill>
              </a:rPr>
              <a:t>3 levels</a:t>
            </a:r>
          </a:p>
          <a:p>
            <a:pPr marL="228600" indent="-228600">
              <a:buFont typeface="+mj-lt"/>
              <a:buAutoNum type="alphaLcPeriod"/>
            </a:pPr>
            <a:r>
              <a:rPr lang="en-GB" sz="1200" dirty="0">
                <a:solidFill>
                  <a:schemeClr val="accent1"/>
                </a:solidFill>
              </a:rPr>
              <a:t>Technology e.g. AM</a:t>
            </a:r>
          </a:p>
          <a:p>
            <a:pPr marL="228600" indent="-228600">
              <a:buFont typeface="+mj-lt"/>
              <a:buAutoNum type="alphaLcPeriod"/>
            </a:pPr>
            <a:r>
              <a:rPr lang="en-GB" sz="1200" dirty="0">
                <a:solidFill>
                  <a:schemeClr val="accent1"/>
                </a:solidFill>
              </a:rPr>
              <a:t>Functionality (due to technology or not) e.g. RAS for ground lift</a:t>
            </a:r>
          </a:p>
          <a:p>
            <a:pPr marL="228600" indent="-228600">
              <a:buFont typeface="+mj-lt"/>
              <a:buAutoNum type="alphaLcPeriod"/>
            </a:pPr>
            <a:r>
              <a:rPr lang="en-GB" sz="1200" dirty="0">
                <a:solidFill>
                  <a:schemeClr val="accent1"/>
                </a:solidFill>
              </a:rPr>
              <a:t>Structural/ policy e.g. </a:t>
            </a:r>
          </a:p>
          <a:p>
            <a:pPr marL="357188" lvl="1" indent="-174625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accent1"/>
                </a:solidFill>
              </a:rPr>
              <a:t>Source at point of use</a:t>
            </a:r>
          </a:p>
          <a:p>
            <a:pPr marL="357188" lvl="1" indent="-174625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accent1"/>
                </a:solidFill>
              </a:rPr>
              <a:t>Stock spares forward</a:t>
            </a:r>
          </a:p>
        </p:txBody>
      </p:sp>
    </p:spTree>
    <p:extLst>
      <p:ext uri="{BB962C8B-B14F-4D97-AF65-F5344CB8AC3E}">
        <p14:creationId xmlns:p14="http://schemas.microsoft.com/office/powerpoint/2010/main" val="429316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E3BDD-3748-0394-BE5E-393BADA78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SCALE</a:t>
            </a:r>
            <a:r>
              <a:rPr lang="en-GB" dirty="0">
                <a:solidFill>
                  <a:schemeClr val="tx2"/>
                </a:solidFill>
              </a:rPr>
              <a:t> | Position and purpose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721788-5971-5DAE-4B2A-509E571F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E33F-3366-4CEA-9775-ECEF5816B93E}" type="slidenum">
              <a:rPr lang="en-GB" smtClean="0"/>
              <a:t>6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912AAA-71AA-29DB-67C7-ED652B48A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340768"/>
            <a:ext cx="2808312" cy="3816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400" b="1" dirty="0"/>
              <a:t>Enterprise</a:t>
            </a:r>
          </a:p>
          <a:p>
            <a:r>
              <a:rPr lang="en-GB" sz="1400" dirty="0"/>
              <a:t>“…identify potential areas that could reduce the cost of logistics whilst maintaining or enhancing supply at point of use…”</a:t>
            </a:r>
          </a:p>
          <a:p>
            <a:r>
              <a:rPr lang="en-GB" sz="1400" dirty="0"/>
              <a:t>“…generate an assessment of where there are ‘pinch points’ or areas within the logistics system that are not optimised and that changes in these areas would improve efficiency…”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FC9A400A-44DA-55CF-3D4E-7B9D5ED3350D}"/>
              </a:ext>
            </a:extLst>
          </p:cNvPr>
          <p:cNvSpPr txBox="1">
            <a:spLocks/>
          </p:cNvSpPr>
          <p:nvPr/>
        </p:nvSpPr>
        <p:spPr>
          <a:xfrm>
            <a:off x="3131840" y="2204864"/>
            <a:ext cx="2518988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rgbClr val="3D176F"/>
              </a:buClr>
              <a:buSzPct val="85000"/>
              <a:buFont typeface="Arial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188720" marR="0" indent="-13716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tabLst/>
              <a:defRPr sz="1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1400" b="1" dirty="0">
                <a:solidFill>
                  <a:schemeClr val="tx2"/>
                </a:solidFill>
              </a:rPr>
              <a:t>Themes e.g.</a:t>
            </a:r>
          </a:p>
          <a:p>
            <a:r>
              <a:rPr lang="en-GB" sz="1400" dirty="0">
                <a:solidFill>
                  <a:schemeClr val="tx2"/>
                </a:solidFill>
              </a:rPr>
              <a:t>Cost of ownership</a:t>
            </a:r>
          </a:p>
          <a:p>
            <a:r>
              <a:rPr lang="en-GB" sz="1400" dirty="0">
                <a:solidFill>
                  <a:schemeClr val="tx2"/>
                </a:solidFill>
              </a:rPr>
              <a:t>Value of veracity</a:t>
            </a:r>
          </a:p>
          <a:p>
            <a:r>
              <a:rPr lang="en-GB" sz="1400" dirty="0">
                <a:solidFill>
                  <a:schemeClr val="tx2"/>
                </a:solidFill>
              </a:rPr>
              <a:t>Reliance on host nation support and contractors</a:t>
            </a:r>
          </a:p>
          <a:p>
            <a:r>
              <a:rPr lang="en-GB" sz="1400" dirty="0">
                <a:solidFill>
                  <a:schemeClr val="tx2"/>
                </a:solidFill>
              </a:rPr>
              <a:t>Deploying ‘forward’</a:t>
            </a:r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EB450023-BE34-BD55-8D64-8C954F9813F7}"/>
              </a:ext>
            </a:extLst>
          </p:cNvPr>
          <p:cNvSpPr txBox="1">
            <a:spLocks/>
          </p:cNvSpPr>
          <p:nvPr/>
        </p:nvSpPr>
        <p:spPr>
          <a:xfrm>
            <a:off x="5722836" y="2869168"/>
            <a:ext cx="3313660" cy="3915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rgbClr val="3D176F"/>
              </a:buClr>
              <a:buSzPct val="85000"/>
              <a:buFont typeface="Arial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188720" marR="0" indent="-13716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tabLst/>
              <a:defRPr sz="1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1400" b="1" dirty="0">
                <a:solidFill>
                  <a:schemeClr val="tx2"/>
                </a:solidFill>
              </a:rPr>
              <a:t>Cases e.g.</a:t>
            </a:r>
          </a:p>
          <a:p>
            <a:r>
              <a:rPr lang="en-GB" sz="1400" dirty="0">
                <a:solidFill>
                  <a:schemeClr val="tx2"/>
                </a:solidFill>
              </a:rPr>
              <a:t>Trident Juncture 18 deployment</a:t>
            </a:r>
          </a:p>
          <a:p>
            <a:r>
              <a:rPr lang="en-GB" sz="1400" dirty="0">
                <a:solidFill>
                  <a:schemeClr val="tx2"/>
                </a:solidFill>
              </a:rPr>
              <a:t>Where should Additive Manufacture be placed to reduce</a:t>
            </a:r>
          </a:p>
          <a:p>
            <a:pPr lvl="1"/>
            <a:r>
              <a:rPr lang="en-GB" sz="1400" dirty="0">
                <a:solidFill>
                  <a:schemeClr val="tx2"/>
                </a:solidFill>
              </a:rPr>
              <a:t>Resupply</a:t>
            </a:r>
          </a:p>
          <a:p>
            <a:pPr lvl="1"/>
            <a:r>
              <a:rPr lang="en-GB" sz="1400" dirty="0">
                <a:solidFill>
                  <a:schemeClr val="tx2"/>
                </a:solidFill>
              </a:rPr>
              <a:t>Lead times</a:t>
            </a:r>
          </a:p>
          <a:p>
            <a:pPr lvl="1"/>
            <a:r>
              <a:rPr lang="en-GB" sz="1400" dirty="0">
                <a:solidFill>
                  <a:schemeClr val="tx2"/>
                </a:solidFill>
              </a:rPr>
              <a:t>Footprint</a:t>
            </a:r>
          </a:p>
          <a:p>
            <a:pPr lvl="1"/>
            <a:r>
              <a:rPr lang="en-GB" sz="1400" dirty="0">
                <a:solidFill>
                  <a:schemeClr val="tx2"/>
                </a:solidFill>
              </a:rPr>
              <a:t>Impact of obsolescence</a:t>
            </a:r>
          </a:p>
          <a:p>
            <a:r>
              <a:rPr lang="en-GB" sz="1400" dirty="0">
                <a:solidFill>
                  <a:schemeClr val="tx2"/>
                </a:solidFill>
              </a:rPr>
              <a:t>Autonomous leader follower for rear area logistics</a:t>
            </a:r>
          </a:p>
          <a:p>
            <a:r>
              <a:rPr lang="en-GB" sz="1400" dirty="0">
                <a:solidFill>
                  <a:schemeClr val="tx2"/>
                </a:solidFill>
              </a:rPr>
              <a:t>Last mile resupply</a:t>
            </a:r>
          </a:p>
          <a:p>
            <a:r>
              <a:rPr lang="en-GB" sz="1400" dirty="0">
                <a:solidFill>
                  <a:schemeClr val="tx2"/>
                </a:solidFill>
              </a:rPr>
              <a:t>Platform availability vs loading/ unloading material handling equipment vs transport to site</a:t>
            </a:r>
          </a:p>
        </p:txBody>
      </p:sp>
      <p:sp>
        <p:nvSpPr>
          <p:cNvPr id="25" name="Arrow: Bent 24">
            <a:extLst>
              <a:ext uri="{FF2B5EF4-FFF2-40B4-BE49-F238E27FC236}">
                <a16:creationId xmlns:a16="http://schemas.microsoft.com/office/drawing/2014/main" id="{A524F5CE-C436-AFA0-5EAC-7E9D96C34790}"/>
              </a:ext>
            </a:extLst>
          </p:cNvPr>
          <p:cNvSpPr/>
          <p:nvPr/>
        </p:nvSpPr>
        <p:spPr>
          <a:xfrm rot="5400000">
            <a:off x="2963782" y="1748774"/>
            <a:ext cx="376272" cy="39189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26" name="Arrow: Bent 25">
            <a:extLst>
              <a:ext uri="{FF2B5EF4-FFF2-40B4-BE49-F238E27FC236}">
                <a16:creationId xmlns:a16="http://schemas.microsoft.com/office/drawing/2014/main" id="{5CB9DD31-768A-8547-614C-C60108E22E28}"/>
              </a:ext>
            </a:extLst>
          </p:cNvPr>
          <p:cNvSpPr/>
          <p:nvPr/>
        </p:nvSpPr>
        <p:spPr>
          <a:xfrm rot="5400000">
            <a:off x="5628078" y="2485086"/>
            <a:ext cx="376272" cy="39189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197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E3BDD-3748-0394-BE5E-393BADA78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SCALE</a:t>
            </a:r>
            <a:r>
              <a:rPr lang="en-GB" dirty="0">
                <a:solidFill>
                  <a:schemeClr val="tx2"/>
                </a:solidFill>
              </a:rPr>
              <a:t> | Structure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721788-5971-5DAE-4B2A-509E571F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E33F-3366-4CEA-9775-ECEF5816B93E}" type="slidenum">
              <a:rPr lang="en-GB" smtClean="0"/>
              <a:t>7</a:t>
            </a:fld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E57835D-DE7C-3A50-7D1A-866B0B010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2664296"/>
          </a:xfrm>
        </p:spPr>
        <p:txBody>
          <a:bodyPr/>
          <a:lstStyle/>
          <a:p>
            <a:r>
              <a:rPr lang="en-GB" dirty="0"/>
              <a:t>Demand and fulfilment based on information flow</a:t>
            </a:r>
          </a:p>
          <a:p>
            <a:r>
              <a:rPr lang="en-GB" dirty="0"/>
              <a:t>Forward and reverse stocks and flows based of logistics assets</a:t>
            </a:r>
          </a:p>
          <a:p>
            <a:r>
              <a:rPr lang="en-GB" dirty="0"/>
              <a:t>User defines ‘nodes’</a:t>
            </a: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046F1591-FB00-CF51-206A-F0E1CB2C1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4" y="2636912"/>
            <a:ext cx="9077992" cy="373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58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E3BDD-3748-0394-BE5E-393BADA78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SCALE</a:t>
            </a:r>
            <a:r>
              <a:rPr lang="en-GB" dirty="0">
                <a:solidFill>
                  <a:schemeClr val="tx2"/>
                </a:solidFill>
              </a:rPr>
              <a:t> | Structure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721788-5971-5DAE-4B2A-509E571F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E33F-3366-4CEA-9775-ECEF5816B93E}" type="slidenum">
              <a:rPr lang="en-GB" smtClean="0"/>
              <a:t>8</a:t>
            </a:fld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E57835D-DE7C-3A50-7D1A-866B0B010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2664296"/>
          </a:xfrm>
        </p:spPr>
        <p:txBody>
          <a:bodyPr/>
          <a:lstStyle/>
          <a:p>
            <a:r>
              <a:rPr lang="en-GB" dirty="0"/>
              <a:t>Logistics assets stock and flow between node pairs</a:t>
            </a:r>
          </a:p>
          <a:p>
            <a:r>
              <a:rPr lang="en-GB" dirty="0"/>
              <a:t>Allocates assets to different supplies, FEs or routes</a:t>
            </a:r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36FD2D9D-1F8E-9878-39E2-471503F00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05" y="2053157"/>
            <a:ext cx="8897727" cy="454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035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E3BDD-3748-0394-BE5E-393BADA78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SCALE</a:t>
            </a:r>
            <a:r>
              <a:rPr lang="en-GB" dirty="0">
                <a:solidFill>
                  <a:schemeClr val="tx2"/>
                </a:solidFill>
              </a:rPr>
              <a:t> | Outputs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721788-5971-5DAE-4B2A-509E571F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E33F-3366-4CEA-9775-ECEF5816B93E}" type="slidenum">
              <a:rPr lang="en-GB" smtClean="0"/>
              <a:t>9</a:t>
            </a:fld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E57835D-DE7C-3A50-7D1A-866B0B010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5050904" cy="576064"/>
          </a:xfrm>
        </p:spPr>
        <p:txBody>
          <a:bodyPr/>
          <a:lstStyle/>
          <a:p>
            <a:r>
              <a:rPr lang="en-GB" dirty="0"/>
              <a:t>Pull-through and drum-beat dynamics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14A8AA-9BCC-AFA2-8820-51AD1FA7E8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73" b="23402"/>
          <a:stretch/>
        </p:blipFill>
        <p:spPr>
          <a:xfrm>
            <a:off x="1619672" y="2780928"/>
            <a:ext cx="6494690" cy="34563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D0CCDC-8506-459A-16DF-6DA7D997E9C6}"/>
              </a:ext>
            </a:extLst>
          </p:cNvPr>
          <p:cNvSpPr txBox="1"/>
          <p:nvPr/>
        </p:nvSpPr>
        <p:spPr>
          <a:xfrm>
            <a:off x="191063" y="2211094"/>
            <a:ext cx="12290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4406F4"/>
                </a:solidFill>
              </a:rPr>
              <a:t>Initial demand outload (Nodes 3 and 4)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65FBFCA-ABBE-D649-33C6-46C661495066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1420067" y="2949758"/>
            <a:ext cx="1351733" cy="4387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F3CE5A7-5FD9-A3C9-9AE0-99274F54A970}"/>
              </a:ext>
            </a:extLst>
          </p:cNvPr>
          <p:cNvSpPr txBox="1"/>
          <p:nvPr/>
        </p:nvSpPr>
        <p:spPr>
          <a:xfrm>
            <a:off x="191063" y="3820512"/>
            <a:ext cx="1306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Arrival of stocks at Node 3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ABC1492-E8E5-1CC1-B8DD-8BB4738ADE3C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1497349" y="4282177"/>
            <a:ext cx="1778507" cy="10505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9F47F03-EFFF-B871-D9CA-920007662707}"/>
              </a:ext>
            </a:extLst>
          </p:cNvPr>
          <p:cNvSpPr txBox="1"/>
          <p:nvPr/>
        </p:nvSpPr>
        <p:spPr>
          <a:xfrm>
            <a:off x="7631014" y="1908784"/>
            <a:ext cx="1306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56A467"/>
                </a:solidFill>
              </a:rPr>
              <a:t>Inventory levels at Node 3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4AC6AE6-F3E0-CAA2-40F6-E9DD8C41E2D7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6804248" y="2832114"/>
            <a:ext cx="1479909" cy="11926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8EF6E6-884B-0AF0-CE56-0BA2DBF2EBF6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1449877" y="5351378"/>
            <a:ext cx="2114011" cy="197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BD74565-15FB-BA26-60FC-00A66C6C3E2D}"/>
              </a:ext>
            </a:extLst>
          </p:cNvPr>
          <p:cNvSpPr txBox="1"/>
          <p:nvPr/>
        </p:nvSpPr>
        <p:spPr>
          <a:xfrm>
            <a:off x="98999" y="4889713"/>
            <a:ext cx="13508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Onward deliveries to Node 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4FB2298-EA36-F47D-E34B-B690E8B4F5CE}"/>
              </a:ext>
            </a:extLst>
          </p:cNvPr>
          <p:cNvSpPr txBox="1"/>
          <p:nvPr/>
        </p:nvSpPr>
        <p:spPr>
          <a:xfrm>
            <a:off x="7891595" y="3688422"/>
            <a:ext cx="1306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56A467"/>
                </a:solidFill>
              </a:rPr>
              <a:t>Inventory levels at Node 4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27BE243-22BF-DCC6-D59C-373F91C6B630}"/>
              </a:ext>
            </a:extLst>
          </p:cNvPr>
          <p:cNvCxnSpPr>
            <a:cxnSpLocks/>
            <a:stCxn id="31" idx="1"/>
          </p:cNvCxnSpPr>
          <p:nvPr/>
        </p:nvCxnSpPr>
        <p:spPr>
          <a:xfrm flipH="1">
            <a:off x="5724128" y="4150087"/>
            <a:ext cx="2167467" cy="10497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746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TRID Theme">
  <a:themeElements>
    <a:clrScheme name="ASTRID">
      <a:dk1>
        <a:srgbClr val="1BA6DF"/>
      </a:dk1>
      <a:lt1>
        <a:srgbClr val="FFFFFF"/>
      </a:lt1>
      <a:dk2>
        <a:srgbClr val="7D7986"/>
      </a:dk2>
      <a:lt2>
        <a:srgbClr val="E2D09B"/>
      </a:lt2>
      <a:accent1>
        <a:srgbClr val="106183"/>
      </a:accent1>
      <a:accent2>
        <a:srgbClr val="D8D8D8"/>
      </a:accent2>
      <a:accent3>
        <a:srgbClr val="93D6F2"/>
      </a:accent3>
      <a:accent4>
        <a:srgbClr val="E2D09B"/>
      </a:accent4>
      <a:accent5>
        <a:srgbClr val="D8D8D8"/>
      </a:accent5>
      <a:accent6>
        <a:srgbClr val="1BA6DF"/>
      </a:accent6>
      <a:hlink>
        <a:srgbClr val="DE7A23"/>
      </a:hlink>
      <a:folHlink>
        <a:srgbClr val="93D6F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TRID Task 66 Progress Meeting v1" id="{B988725E-48DB-4640-98B6-069482396AC1}" vid="{A0B8DD77-858F-451A-8025-7260A14466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32c7276-519e-4dfd-877f-a0b6e71f99d4">
      <Terms xmlns="http://schemas.microsoft.com/office/infopath/2007/PartnerControls"/>
    </lcf76f155ced4ddcb4097134ff3c332f>
    <TaxCatchAll xmlns="4583d217-e6e7-4bd8-b25a-c1564e3c1da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FD830101578E48AB83FC3C63FF1C79" ma:contentTypeVersion="19" ma:contentTypeDescription="Create a new document." ma:contentTypeScope="" ma:versionID="334a0b33cdb16be051394098a22f45c1">
  <xsd:schema xmlns:xsd="http://www.w3.org/2001/XMLSchema" xmlns:xs="http://www.w3.org/2001/XMLSchema" xmlns:p="http://schemas.microsoft.com/office/2006/metadata/properties" xmlns:ns2="532c7276-519e-4dfd-877f-a0b6e71f99d4" xmlns:ns3="4583d217-e6e7-4bd8-b25a-c1564e3c1da3" targetNamespace="http://schemas.microsoft.com/office/2006/metadata/properties" ma:root="true" ma:fieldsID="e29b1cdacb195f903eea44524ea65cef" ns2:_="" ns3:_="">
    <xsd:import namespace="532c7276-519e-4dfd-877f-a0b6e71f99d4"/>
    <xsd:import namespace="4583d217-e6e7-4bd8-b25a-c1564e3c1d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2c7276-519e-4dfd-877f-a0b6e71f99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5a6db2ca-7152-4b93-a332-f277b680db3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83d217-e6e7-4bd8-b25a-c1564e3c1da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4da2942-1f22-429b-ab72-b8decbdd8506}" ma:internalName="TaxCatchAll" ma:showField="CatchAllData" ma:web="4583d217-e6e7-4bd8-b25a-c1564e3c1d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0AC81D-2AA3-4255-A58E-3E7E5385A691}">
  <ds:schemaRefs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0281840d-2e85-447a-958b-2dd19f5b01a6"/>
    <ds:schemaRef ds:uri="http://schemas.microsoft.com/office/2006/metadata/properties"/>
    <ds:schemaRef ds:uri="be5b2616-dc8c-4bb7-aad6-3cd7d0bbb54a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A66F405-75C3-4D9A-9095-1839C740A93A}"/>
</file>

<file path=customXml/itemProps3.xml><?xml version="1.0" encoding="utf-8"?>
<ds:datastoreItem xmlns:ds="http://schemas.openxmlformats.org/officeDocument/2006/customXml" ds:itemID="{8AA5DCB2-BE44-419C-A2F1-5BBC78D35E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ASTRID Task 66 Progress Meeting v1</Template>
  <TotalTime>0</TotalTime>
  <Words>1555</Words>
  <Application>Microsoft Office PowerPoint</Application>
  <PresentationFormat>On-screen Show (4:3)</PresentationFormat>
  <Paragraphs>339</Paragraphs>
  <Slides>21</Slides>
  <Notes>2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Tahoma</vt:lpstr>
      <vt:lpstr>Verdana</vt:lpstr>
      <vt:lpstr>ASTRID Theme</vt:lpstr>
      <vt:lpstr>FUTURE-MATERIEL DISTRIBUTION LAND (FMDL) STRATEGY​ </vt:lpstr>
      <vt:lpstr>Outline</vt:lpstr>
      <vt:lpstr>SCALE | Introduction</vt:lpstr>
      <vt:lpstr>SCALE | Position and purpose</vt:lpstr>
      <vt:lpstr>SCALE | Position and purpose</vt:lpstr>
      <vt:lpstr>SCALE | Position and purpose</vt:lpstr>
      <vt:lpstr>SCALE | Structure</vt:lpstr>
      <vt:lpstr>SCALE | Structure</vt:lpstr>
      <vt:lpstr>SCALE | Outputs</vt:lpstr>
      <vt:lpstr>SCALE | Outputs</vt:lpstr>
      <vt:lpstr>FMDL | Aims and objectives</vt:lpstr>
      <vt:lpstr>FMDL | Approach</vt:lpstr>
      <vt:lpstr>FMDL | Approach</vt:lpstr>
      <vt:lpstr>FMDL | Approach</vt:lpstr>
      <vt:lpstr>FMDL | Approach</vt:lpstr>
      <vt:lpstr>FMDL | Findings</vt:lpstr>
      <vt:lpstr>FMDL | Findings</vt:lpstr>
      <vt:lpstr>FMDL | Findings</vt:lpstr>
      <vt:lpstr>FMDL | Strategy</vt:lpstr>
      <vt:lpstr>FMDL | Lessons</vt:lpstr>
      <vt:lpstr>Thank you</vt:lpstr>
    </vt:vector>
  </TitlesOfParts>
  <Company>BAE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TASK 66 – FUTURE-MATERIEL DISTRIBUTION LAND (FMDL) STRATEGY</dc:title>
  <dc:creator>Ania Pasierb</dc:creator>
  <cp:keywords/>
  <dc:description/>
  <cp:lastModifiedBy>Lecture</cp:lastModifiedBy>
  <cp:revision>238</cp:revision>
  <dcterms:created xsi:type="dcterms:W3CDTF">2021-12-01T13:38:59Z</dcterms:created>
  <dcterms:modified xsi:type="dcterms:W3CDTF">2023-07-19T09:23:27Z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0x010100ECD6AE4A4028A542BC89FDD2A4B3C778</vt:lpwstr>
  </property>
  <property fmtid="{D5CDD505-2E9C-101B-9397-08002B2CF9AE}" pid="3" name="_dlc_DocIdItemGuid">
    <vt:lpwstr>06190001-6405-4641-ac99-aeac8ff75721</vt:lpwstr>
  </property>
  <property fmtid="{D5CDD505-2E9C-101B-9397-08002B2CF9AE}" pid="4" name="TaxKeyword">
    <vt:lpwstr/>
  </property>
  <property fmtid="{D5CDD505-2E9C-101B-9397-08002B2CF9AE}" pid="5" name="Library Structure">
    <vt:lpwstr>144;#Bidding|e18cabda-f649-48ae-8969-e749719776be</vt:lpwstr>
  </property>
  <property fmtid="{D5CDD505-2E9C-101B-9397-08002B2CF9AE}" pid="6" name="ASC Library Structure">
    <vt:lpwstr>9;#Templates|28267258-24a2-48fc-a9e7-957e43ea67e7</vt:lpwstr>
  </property>
  <property fmtid="{D5CDD505-2E9C-101B-9397-08002B2CF9AE}" pid="7" name="Accounts Area">
    <vt:lpwstr/>
  </property>
  <property fmtid="{D5CDD505-2E9C-101B-9397-08002B2CF9AE}" pid="8" name="ASTRID PMO Library Structure">
    <vt:lpwstr>2;#Management Information|629f2e69-9eef-4527-8e76-20b056cddbf5</vt:lpwstr>
  </property>
  <property fmtid="{D5CDD505-2E9C-101B-9397-08002B2CF9AE}" pid="9" name="TitusGUID">
    <vt:lpwstr>a7e2e7b7-17c4-4066-b409-3e2fa306cfd6</vt:lpwstr>
  </property>
  <property fmtid="{D5CDD505-2E9C-101B-9397-08002B2CF9AE}" pid="10" name="Originator">
    <vt:lpwstr>BAE Systems</vt:lpwstr>
  </property>
  <property fmtid="{D5CDD505-2E9C-101B-9397-08002B2CF9AE}" pid="11" name="urnbailsCompMarkingP1">
    <vt:lpwstr>NO COMPANY MARKING</vt:lpwstr>
  </property>
  <property fmtid="{D5CDD505-2E9C-101B-9397-08002B2CF9AE}" pid="12" name="urnbailsNATSECMarkingP1">
    <vt:lpwstr>NOT APPLICABLE</vt:lpwstr>
  </property>
  <property fmtid="{D5CDD505-2E9C-101B-9397-08002B2CF9AE}" pid="13" name="urnbailsExportControlMarkingP1">
    <vt:lpwstr>NO</vt:lpwstr>
  </property>
  <property fmtid="{D5CDD505-2E9C-101B-9397-08002B2CF9AE}" pid="14" name="urnbailsExportControlMarkingP2">
    <vt:lpwstr>NOT EXPORT CONTROLLED - UK / US / OTHER LOCAL</vt:lpwstr>
  </property>
  <property fmtid="{D5CDD505-2E9C-101B-9397-08002B2CF9AE}" pid="15" name="BaesClassificationComments">
    <vt:lpwstr/>
  </property>
</Properties>
</file>