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62" r:id="rId5"/>
  </p:sldMasterIdLst>
  <p:notesMasterIdLst>
    <p:notesMasterId r:id="rId21"/>
  </p:notesMasterIdLst>
  <p:handoutMasterIdLst>
    <p:handoutMasterId r:id="rId22"/>
  </p:handoutMasterIdLst>
  <p:sldIdLst>
    <p:sldId id="256" r:id="rId6"/>
    <p:sldId id="302" r:id="rId7"/>
    <p:sldId id="263" r:id="rId8"/>
    <p:sldId id="303" r:id="rId9"/>
    <p:sldId id="299" r:id="rId10"/>
    <p:sldId id="308" r:id="rId11"/>
    <p:sldId id="265" r:id="rId12"/>
    <p:sldId id="300" r:id="rId13"/>
    <p:sldId id="258" r:id="rId14"/>
    <p:sldId id="304" r:id="rId15"/>
    <p:sldId id="305" r:id="rId16"/>
    <p:sldId id="306" r:id="rId17"/>
    <p:sldId id="307" r:id="rId18"/>
    <p:sldId id="301" r:id="rId19"/>
    <p:sldId id="29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194177"/>
    <a:srgbClr val="173B6B"/>
    <a:srgbClr val="548235"/>
    <a:srgbClr val="5B9BD5"/>
    <a:srgbClr val="0E6C2F"/>
    <a:srgbClr val="44546A"/>
    <a:srgbClr val="163A5E"/>
    <a:srgbClr val="521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89256" autoAdjust="0"/>
  </p:normalViewPr>
  <p:slideViewPr>
    <p:cSldViewPr snapToGrid="0">
      <p:cViewPr varScale="1">
        <p:scale>
          <a:sx n="136" d="100"/>
          <a:sy n="136" d="100"/>
        </p:scale>
        <p:origin x="65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0037-EAA0-4927-BC79-2BFD8482CC93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458B-48F6-441C-AA36-E79C47F684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9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7523-3AA5-4FB5-8A78-E05A18070F6C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8B8F-9A8C-43B3-917E-6D9D2B043B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9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8B8F-9A8C-43B3-917E-6D9D2B043B8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24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Until recently, very many RCAF officers would be able to tell you what guiding documents there are to consider, but very few have an understanding to the linkage between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8B8F-9A8C-43B3-917E-6D9D2B043B8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22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8B8F-9A8C-43B3-917E-6D9D2B043B8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17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recommended approach for the JOPG developing the Campaign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8B8F-9A8C-43B3-917E-6D9D2B043B8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67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8B8F-9A8C-43B3-917E-6D9D2B043B8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78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F8B8F-9A8C-43B3-917E-6D9D2B043B8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3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(DRDC) Cover Slide - Corporate 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0038" y="4268788"/>
            <a:ext cx="4791154" cy="33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0037" y="1882776"/>
            <a:ext cx="5412786" cy="8517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  <a:endParaRPr lang="en-CA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0037" y="2734492"/>
            <a:ext cx="5412785" cy="87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8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51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/ Right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 noChangeAspect="1"/>
          </p:cNvSpPr>
          <p:nvPr>
            <p:ph type="body" sz="quarter" idx="11"/>
          </p:nvPr>
        </p:nvSpPr>
        <p:spPr>
          <a:xfrm>
            <a:off x="280989" y="1606655"/>
            <a:ext cx="4175641" cy="3368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112" indent="-173037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9234" indent="-168273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280988" y="836908"/>
            <a:ext cx="8582025" cy="674177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22" b="1" kern="1200">
                <a:solidFill>
                  <a:srgbClr val="19417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/>
              <a:t>Click to edit Master title style</a:t>
            </a:r>
            <a:endParaRPr lang="en-CA" sz="2000"/>
          </a:p>
        </p:txBody>
      </p:sp>
      <p:sp>
        <p:nvSpPr>
          <p:cNvPr id="9" name="Text Placeholder 4"/>
          <p:cNvSpPr>
            <a:spLocks noGrp="1" noChangeAspect="1"/>
          </p:cNvSpPr>
          <p:nvPr>
            <p:ph type="body" sz="quarter" idx="14"/>
          </p:nvPr>
        </p:nvSpPr>
        <p:spPr>
          <a:xfrm>
            <a:off x="4579554" y="1606655"/>
            <a:ext cx="4175641" cy="33685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6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112" indent="-173037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9234" indent="-168273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67919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>
            <a:cxnSpLocks noChangeShapeType="1"/>
          </p:cNvCxnSpPr>
          <p:nvPr userDrawn="1"/>
        </p:nvCxnSpPr>
        <p:spPr bwMode="auto">
          <a:xfrm>
            <a:off x="4572000" y="651510"/>
            <a:ext cx="0" cy="438912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8"/>
          <p:cNvCxnSpPr>
            <a:cxnSpLocks noChangeShapeType="1"/>
          </p:cNvCxnSpPr>
          <p:nvPr userDrawn="1"/>
        </p:nvCxnSpPr>
        <p:spPr bwMode="auto">
          <a:xfrm>
            <a:off x="9036050" y="257175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9"/>
          <p:cNvCxnSpPr>
            <a:cxnSpLocks noChangeShapeType="1"/>
          </p:cNvCxnSpPr>
          <p:nvPr userDrawn="1"/>
        </p:nvCxnSpPr>
        <p:spPr bwMode="auto">
          <a:xfrm>
            <a:off x="0" y="2874645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Placeholder 4"/>
          <p:cNvSpPr>
            <a:spLocks noGrp="1" noChangeAspect="1"/>
          </p:cNvSpPr>
          <p:nvPr>
            <p:ph type="body" sz="quarter" idx="11"/>
          </p:nvPr>
        </p:nvSpPr>
        <p:spPr>
          <a:xfrm>
            <a:off x="4644847" y="836908"/>
            <a:ext cx="4247635" cy="198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Picture Placeholder 6"/>
          <p:cNvSpPr>
            <a:spLocks noGrp="1" noChangeAspect="1"/>
          </p:cNvSpPr>
          <p:nvPr>
            <p:ph type="pic" sz="quarter" idx="12"/>
          </p:nvPr>
        </p:nvSpPr>
        <p:spPr>
          <a:xfrm>
            <a:off x="280988" y="1254156"/>
            <a:ext cx="4219003" cy="1566484"/>
          </a:xfrm>
          <a:prstGeom prst="rect">
            <a:avLst/>
          </a:prstGeom>
          <a:ln w="254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7" name="Text Placeholder 12"/>
          <p:cNvSpPr>
            <a:spLocks noGrp="1" noChangeAspect="1"/>
          </p:cNvSpPr>
          <p:nvPr>
            <p:ph type="body" sz="quarter" idx="13"/>
          </p:nvPr>
        </p:nvSpPr>
        <p:spPr>
          <a:xfrm>
            <a:off x="280989" y="2929211"/>
            <a:ext cx="4219023" cy="2106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6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55000"/>
              <a:defRPr sz="126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29" indent="-176211">
              <a:buSzPct val="55000"/>
              <a:defRPr sz="108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9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8" name="Text Placeholder 12"/>
          <p:cNvSpPr>
            <a:spLocks noGrp="1" noChangeAspect="1"/>
          </p:cNvSpPr>
          <p:nvPr>
            <p:ph type="body" sz="quarter" idx="14"/>
          </p:nvPr>
        </p:nvSpPr>
        <p:spPr>
          <a:xfrm>
            <a:off x="4644011" y="2928651"/>
            <a:ext cx="4247635" cy="21062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6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55000"/>
              <a:defRPr sz="126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5829" indent="-176211">
              <a:buSzPct val="55000"/>
              <a:defRPr sz="108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90"/>
            </a:lvl4pPr>
            <a:lvl5pPr>
              <a:defRPr sz="9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280989" y="836908"/>
            <a:ext cx="4218166" cy="36324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8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8" y="701280"/>
            <a:ext cx="5184253" cy="387949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0990" y="1914525"/>
            <a:ext cx="3298032" cy="2666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280989" y="701280"/>
            <a:ext cx="3298032" cy="1146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9417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67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35898" y="701280"/>
            <a:ext cx="5184253" cy="3879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80990" y="1914525"/>
            <a:ext cx="3298032" cy="2666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280989" y="701280"/>
            <a:ext cx="3298032" cy="1146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9417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99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899-00E4-431A-B900-CD7C9B029FAB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941D-60D1-4A67-8087-E64FBA747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9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(DRDC) Cover Slide - Partnership 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0038" y="4268788"/>
            <a:ext cx="4791154" cy="33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0037" y="1882776"/>
            <a:ext cx="5412786" cy="8517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0037" y="2734492"/>
            <a:ext cx="5412785" cy="87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96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DM(DRDC) Cover Slide - S&amp;T 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0038" y="4268788"/>
            <a:ext cx="4791154" cy="334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0037" y="1882776"/>
            <a:ext cx="5412786" cy="8517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  <a:endParaRPr lang="en-CA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0037" y="2734492"/>
            <a:ext cx="5412785" cy="87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63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3EA9-4D9A-4B26-81D9-0FF24BF9B3FF}" type="datetime1">
              <a:rPr lang="en-CA" smtClean="0"/>
              <a:pPr/>
              <a:t>2023-07-19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3E679-E658-4A15-9682-BB5B10CEDC0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12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879087" y="37760"/>
            <a:ext cx="1341343" cy="20682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noAutofit/>
          </a:bodyPr>
          <a:lstStyle/>
          <a:p>
            <a:pPr defTabSz="636985"/>
            <a:r>
              <a:rPr lang="en-US" sz="1050" cap="all" baseline="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  <a:endParaRPr lang="en-CA" sz="1050" cap="all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28887" y="4900988"/>
            <a:ext cx="14879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>
                <a:latin typeface="Arial" panose="020B0604020202020204" pitchFamily="34" charset="0"/>
                <a:cs typeface="Arial" panose="020B0604020202020204" pitchFamily="34" charset="0"/>
              </a:rPr>
              <a:t>CAN UNCLASSIFIED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0166" y="211501"/>
            <a:ext cx="7585184" cy="526256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0165" y="757613"/>
            <a:ext cx="7598980" cy="37326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743950" y="478890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1073E2D-1B47-4F62-9E28-BA4498A64AA7}" type="slidenum">
              <a:rPr lang="en-CA" sz="900" smtClean="0"/>
              <a:t>‹#›</a:t>
            </a:fld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6438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3899-00E4-431A-B900-CD7C9B029FAB}" type="datetimeFigureOut">
              <a:rPr lang="en-CA" smtClean="0"/>
              <a:t>2023-07-19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941D-60D1-4A67-8087-E64FBA747F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01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/>
          </p:cNvSpPr>
          <p:nvPr userDrawn="1"/>
        </p:nvSpPr>
        <p:spPr>
          <a:xfrm>
            <a:off x="280986" y="631066"/>
            <a:ext cx="8582025" cy="405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9417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0988" y="1036751"/>
            <a:ext cx="8582025" cy="393847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5049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M(DRDC) Internal Slid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0988" y="1603375"/>
            <a:ext cx="8582025" cy="337185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987" y="836907"/>
            <a:ext cx="8582025" cy="67417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447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987" y="836907"/>
            <a:ext cx="8582025" cy="67417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1941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42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4"/>
          <a:stretch/>
        </p:blipFill>
        <p:spPr>
          <a:xfrm>
            <a:off x="0" y="-5412"/>
            <a:ext cx="9155313" cy="45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1" r:id="rId3"/>
    <p:sldLayoutId id="2147483672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44"/>
          <a:stretch/>
        </p:blipFill>
        <p:spPr>
          <a:xfrm>
            <a:off x="-2705" y="-13527"/>
            <a:ext cx="9142986" cy="51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66" r:id="rId3"/>
    <p:sldLayoutId id="2147483667" r:id="rId4"/>
    <p:sldLayoutId id="2147483664" r:id="rId5"/>
    <p:sldLayoutId id="2147483665" r:id="rId6"/>
    <p:sldLayoutId id="2147483668" r:id="rId7"/>
    <p:sldLayoutId id="2147483669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903354" y="836914"/>
            <a:ext cx="432117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800" b="1">
                <a:solidFill>
                  <a:schemeClr val="bg1"/>
                </a:solidFill>
                <a:latin typeface="Arial Narrow" panose="020B0606020202030204" pitchFamily="34" charset="0"/>
              </a:rPr>
              <a:t>CENTRE FOR OPERATIONAL RESEARCH AND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0039" y="3799206"/>
            <a:ext cx="5412784" cy="1055314"/>
          </a:xfrm>
        </p:spPr>
        <p:txBody>
          <a:bodyPr/>
          <a:lstStyle/>
          <a:p>
            <a:r>
              <a:rPr lang="en-CA" dirty="0"/>
              <a:t>Dr. Andrew Billyard</a:t>
            </a:r>
          </a:p>
          <a:p>
            <a:r>
              <a:rPr lang="en-CA" dirty="0"/>
              <a:t>Dr. Brad Gladman</a:t>
            </a:r>
          </a:p>
          <a:p>
            <a:r>
              <a:rPr lang="en-CA" dirty="0"/>
              <a:t>Mr. Bruce Chapman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036" y="1178601"/>
            <a:ext cx="5412786" cy="1198840"/>
          </a:xfrm>
        </p:spPr>
        <p:txBody>
          <a:bodyPr lIns="91440" tIns="45720" rIns="91440" bIns="45720" anchor="t"/>
          <a:lstStyle/>
          <a:p>
            <a:r>
              <a:rPr lang="en-CA" dirty="0">
                <a:latin typeface="+mj-lt"/>
              </a:rPr>
              <a:t>Strategy to Plans: </a:t>
            </a:r>
            <a:br>
              <a:rPr lang="en-CA" dirty="0">
                <a:latin typeface="+mj-lt"/>
              </a:rPr>
            </a:br>
            <a:r>
              <a:rPr lang="en-CA" sz="2000" dirty="0">
                <a:latin typeface="+mj-lt"/>
              </a:rPr>
              <a:t>Strategic Analysis and Operational Research Support to RCAF’s Way Forward </a:t>
            </a:r>
            <a:endParaRPr lang="en-CA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0037" y="2983832"/>
            <a:ext cx="5412785" cy="629785"/>
          </a:xfrm>
        </p:spPr>
        <p:txBody>
          <a:bodyPr lIns="91440" tIns="45720" rIns="91440" bIns="45720" anchor="t"/>
          <a:lstStyle/>
          <a:p>
            <a:r>
              <a:rPr lang="en-CA" smtClean="0">
                <a:latin typeface="Arial"/>
                <a:cs typeface="Arial"/>
              </a:rPr>
              <a:t>19 </a:t>
            </a:r>
            <a:r>
              <a:rPr lang="en-CA" dirty="0">
                <a:latin typeface="Arial"/>
                <a:cs typeface="Arial"/>
              </a:rPr>
              <a:t>July 2023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471" y="4854520"/>
            <a:ext cx="2097264" cy="30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6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32A27B3-F4A7-0E2A-BA44-3B4A972EDB89}"/>
              </a:ext>
            </a:extLst>
          </p:cNvPr>
          <p:cNvGrpSpPr/>
          <p:nvPr/>
        </p:nvGrpSpPr>
        <p:grpSpPr>
          <a:xfrm>
            <a:off x="706931" y="0"/>
            <a:ext cx="7722454" cy="5143500"/>
            <a:chOff x="706931" y="0"/>
            <a:chExt cx="7722454" cy="51435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F90F68-A96C-9FF6-0B23-04F7B76CB44B}"/>
                </a:ext>
              </a:extLst>
            </p:cNvPr>
            <p:cNvGrpSpPr/>
            <p:nvPr/>
          </p:nvGrpSpPr>
          <p:grpSpPr>
            <a:xfrm>
              <a:off x="706931" y="0"/>
              <a:ext cx="7722454" cy="5143500"/>
              <a:chOff x="706931" y="0"/>
              <a:chExt cx="7722454" cy="51435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5ABE6E-9B61-1625-2416-EBB9E6AD7EF2}"/>
                  </a:ext>
                </a:extLst>
              </p:cNvPr>
              <p:cNvSpPr/>
              <p:nvPr/>
            </p:nvSpPr>
            <p:spPr>
              <a:xfrm>
                <a:off x="706931" y="0"/>
                <a:ext cx="7722454" cy="5143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02E8B19-9862-8629-2BDE-F9F1BC041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7655" y="0"/>
                <a:ext cx="7708689" cy="514350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1DD195-9262-3B47-A4B2-4529639688FE}"/>
                </a:ext>
              </a:extLst>
            </p:cNvPr>
            <p:cNvSpPr txBox="1"/>
            <p:nvPr/>
          </p:nvSpPr>
          <p:spPr>
            <a:xfrm>
              <a:off x="3413030" y="1347952"/>
              <a:ext cx="352661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CA" sz="600" dirty="0"/>
                <a:t>completion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ABE30B-DB3B-B3DC-8309-CFC8BFF5A4D7}"/>
                </a:ext>
              </a:extLst>
            </p:cNvPr>
            <p:cNvSpPr txBox="1"/>
            <p:nvPr/>
          </p:nvSpPr>
          <p:spPr>
            <a:xfrm>
              <a:off x="4448571" y="1255619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989071-E3E5-AE5E-9791-A0CFE0A31218}"/>
                </a:ext>
              </a:extLst>
            </p:cNvPr>
            <p:cNvSpPr txBox="1"/>
            <p:nvPr/>
          </p:nvSpPr>
          <p:spPr>
            <a:xfrm>
              <a:off x="5515701" y="1247804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92FD1C-4ABD-2013-889D-C94899958820}"/>
                </a:ext>
              </a:extLst>
            </p:cNvPr>
            <p:cNvSpPr txBox="1"/>
            <p:nvPr/>
          </p:nvSpPr>
          <p:spPr>
            <a:xfrm>
              <a:off x="6582831" y="1242968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DC1604-B657-F647-3171-767EAA759381}"/>
                </a:ext>
              </a:extLst>
            </p:cNvPr>
            <p:cNvSpPr txBox="1"/>
            <p:nvPr/>
          </p:nvSpPr>
          <p:spPr>
            <a:xfrm>
              <a:off x="7649961" y="1253762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24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61861D3-CC5F-A8A6-12CA-DADCFE029107}"/>
              </a:ext>
            </a:extLst>
          </p:cNvPr>
          <p:cNvGrpSpPr/>
          <p:nvPr/>
        </p:nvGrpSpPr>
        <p:grpSpPr>
          <a:xfrm>
            <a:off x="706931" y="0"/>
            <a:ext cx="7722454" cy="5143500"/>
            <a:chOff x="706931" y="0"/>
            <a:chExt cx="7722454" cy="51435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803E6C6-9430-D6A3-FB82-C72B70CA891C}"/>
                </a:ext>
              </a:extLst>
            </p:cNvPr>
            <p:cNvGrpSpPr/>
            <p:nvPr/>
          </p:nvGrpSpPr>
          <p:grpSpPr>
            <a:xfrm>
              <a:off x="706931" y="0"/>
              <a:ext cx="7722454" cy="5143500"/>
              <a:chOff x="706931" y="0"/>
              <a:chExt cx="7722454" cy="51435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DAB8CA2-3F43-5DC5-DA02-300DFAA336A9}"/>
                  </a:ext>
                </a:extLst>
              </p:cNvPr>
              <p:cNvSpPr/>
              <p:nvPr/>
            </p:nvSpPr>
            <p:spPr>
              <a:xfrm>
                <a:off x="706931" y="0"/>
                <a:ext cx="7722454" cy="5143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1BF214C-DDC8-3105-A31E-7D376F1E6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7655" y="0"/>
                <a:ext cx="7708689" cy="514350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89CE3F-A71F-9F19-7F4C-74FFEBB3EDD1}"/>
                </a:ext>
              </a:extLst>
            </p:cNvPr>
            <p:cNvSpPr txBox="1"/>
            <p:nvPr/>
          </p:nvSpPr>
          <p:spPr>
            <a:xfrm>
              <a:off x="3413030" y="1347952"/>
              <a:ext cx="352661" cy="923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CA" sz="600" dirty="0"/>
                <a:t>completion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560F59-2129-704F-9FDD-C2649D8D166E}"/>
                </a:ext>
              </a:extLst>
            </p:cNvPr>
            <p:cNvSpPr txBox="1"/>
            <p:nvPr/>
          </p:nvSpPr>
          <p:spPr>
            <a:xfrm>
              <a:off x="4448571" y="1255619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D047B7-4616-6695-E772-E4D5F286F605}"/>
                </a:ext>
              </a:extLst>
            </p:cNvPr>
            <p:cNvSpPr txBox="1"/>
            <p:nvPr/>
          </p:nvSpPr>
          <p:spPr>
            <a:xfrm>
              <a:off x="5515701" y="1247804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7E01FF-CDB5-56BA-3767-DBD993B17737}"/>
                </a:ext>
              </a:extLst>
            </p:cNvPr>
            <p:cNvSpPr txBox="1"/>
            <p:nvPr/>
          </p:nvSpPr>
          <p:spPr>
            <a:xfrm>
              <a:off x="6582831" y="1242968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17EFB3-D854-C8D3-FE1E-8375BC043D22}"/>
                </a:ext>
              </a:extLst>
            </p:cNvPr>
            <p:cNvSpPr txBox="1"/>
            <p:nvPr/>
          </p:nvSpPr>
          <p:spPr>
            <a:xfrm>
              <a:off x="7649961" y="1253762"/>
              <a:ext cx="428231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000" tIns="0" rIns="18000" bIns="0" rtlCol="0">
              <a:spAutoFit/>
            </a:bodyPr>
            <a:lstStyle/>
            <a:p>
              <a:pPr algn="ctr"/>
              <a:r>
                <a:rPr lang="en-CA" sz="600" dirty="0"/>
                <a:t>% </a:t>
              </a:r>
            </a:p>
            <a:p>
              <a:pPr algn="ctr"/>
              <a:r>
                <a:rPr lang="en-CA" sz="600" dirty="0"/>
                <a:t>completion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8FBF9B9-819F-DBA8-1892-FFDEFD72D406}"/>
              </a:ext>
            </a:extLst>
          </p:cNvPr>
          <p:cNvSpPr/>
          <p:nvPr/>
        </p:nvSpPr>
        <p:spPr>
          <a:xfrm>
            <a:off x="714615" y="0"/>
            <a:ext cx="4459728" cy="351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542C27-E303-B2B2-9101-430F883E8FF8}"/>
              </a:ext>
            </a:extLst>
          </p:cNvPr>
          <p:cNvGrpSpPr/>
          <p:nvPr/>
        </p:nvGrpSpPr>
        <p:grpSpPr>
          <a:xfrm>
            <a:off x="1319161" y="0"/>
            <a:ext cx="6550187" cy="5143500"/>
            <a:chOff x="1319161" y="0"/>
            <a:chExt cx="6550187" cy="51435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66519C-18EA-878B-1544-0DDCB3715F96}"/>
                </a:ext>
              </a:extLst>
            </p:cNvPr>
            <p:cNvGrpSpPr/>
            <p:nvPr/>
          </p:nvGrpSpPr>
          <p:grpSpPr>
            <a:xfrm>
              <a:off x="1319161" y="0"/>
              <a:ext cx="6550187" cy="5143500"/>
              <a:chOff x="1296906" y="0"/>
              <a:chExt cx="6550187" cy="51435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721B6A-2974-B40C-0044-338A405FB7B9}"/>
                  </a:ext>
                </a:extLst>
              </p:cNvPr>
              <p:cNvSpPr/>
              <p:nvPr/>
            </p:nvSpPr>
            <p:spPr>
              <a:xfrm>
                <a:off x="1296906" y="0"/>
                <a:ext cx="6550187" cy="51435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59BBD9D-2C8D-4B33-7DA4-5DE595B49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906" y="0"/>
                <a:ext cx="6550187" cy="514350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DC58CA-D226-7F98-E3EF-6A447E6A6FD4}"/>
                </a:ext>
              </a:extLst>
            </p:cNvPr>
            <p:cNvSpPr txBox="1"/>
            <p:nvPr/>
          </p:nvSpPr>
          <p:spPr>
            <a:xfrm>
              <a:off x="5230712" y="1836615"/>
              <a:ext cx="579252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algn="ctr"/>
              <a:r>
                <a:rPr lang="en-CA" sz="850" dirty="0"/>
                <a:t>%</a:t>
              </a:r>
            </a:p>
            <a:p>
              <a:pPr algn="ctr"/>
              <a:r>
                <a:rPr lang="en-CA" sz="850" dirty="0"/>
                <a:t>completion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F4CA44-E1DF-6920-CFB7-B7F9186073B6}"/>
                </a:ext>
              </a:extLst>
            </p:cNvPr>
            <p:cNvSpPr txBox="1"/>
            <p:nvPr/>
          </p:nvSpPr>
          <p:spPr>
            <a:xfrm>
              <a:off x="6782065" y="1836614"/>
              <a:ext cx="579252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algn="ctr"/>
              <a:r>
                <a:rPr lang="en-CA" sz="850" dirty="0"/>
                <a:t>%</a:t>
              </a:r>
            </a:p>
            <a:p>
              <a:pPr algn="ctr"/>
              <a:r>
                <a:rPr lang="en-CA" sz="850" dirty="0"/>
                <a:t>completion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77C1A7-7509-8B54-B6F3-27482D06AA02}"/>
              </a:ext>
            </a:extLst>
          </p:cNvPr>
          <p:cNvGrpSpPr/>
          <p:nvPr/>
        </p:nvGrpSpPr>
        <p:grpSpPr>
          <a:xfrm>
            <a:off x="1296906" y="0"/>
            <a:ext cx="6550187" cy="5143500"/>
            <a:chOff x="1296906" y="0"/>
            <a:chExt cx="655018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E4BA94-7CEA-68A6-F3DA-8BB516EBCD08}"/>
                </a:ext>
              </a:extLst>
            </p:cNvPr>
            <p:cNvSpPr/>
            <p:nvPr/>
          </p:nvSpPr>
          <p:spPr>
            <a:xfrm>
              <a:off x="1296906" y="0"/>
              <a:ext cx="655018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D72537-7B96-EBC2-5D1C-D29C186C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906" y="0"/>
              <a:ext cx="6550187" cy="51435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C4D2F3-7047-D3F2-E7D9-85185070D790}"/>
              </a:ext>
            </a:extLst>
          </p:cNvPr>
          <p:cNvGrpSpPr/>
          <p:nvPr/>
        </p:nvGrpSpPr>
        <p:grpSpPr>
          <a:xfrm>
            <a:off x="1296907" y="2476500"/>
            <a:ext cx="939963" cy="2386012"/>
            <a:chOff x="1296907" y="2476500"/>
            <a:chExt cx="939963" cy="23860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171FD-59D6-9389-9FFE-22F23C676FBF}"/>
                </a:ext>
              </a:extLst>
            </p:cNvPr>
            <p:cNvSpPr/>
            <p:nvPr/>
          </p:nvSpPr>
          <p:spPr>
            <a:xfrm>
              <a:off x="1296907" y="2476500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401CA4-FBE2-2666-D66A-7BFDF1C14329}"/>
                </a:ext>
              </a:extLst>
            </p:cNvPr>
            <p:cNvSpPr/>
            <p:nvPr/>
          </p:nvSpPr>
          <p:spPr>
            <a:xfrm>
              <a:off x="1781176" y="2476500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159BD7-8587-D4F8-ACE1-EC6D9C56E70E}"/>
                </a:ext>
              </a:extLst>
            </p:cNvPr>
            <p:cNvSpPr/>
            <p:nvPr/>
          </p:nvSpPr>
          <p:spPr>
            <a:xfrm>
              <a:off x="1781176" y="2895600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8A9033-2CE7-2B0F-152C-17420A831ACC}"/>
                </a:ext>
              </a:extLst>
            </p:cNvPr>
            <p:cNvSpPr/>
            <p:nvPr/>
          </p:nvSpPr>
          <p:spPr>
            <a:xfrm>
              <a:off x="1781176" y="3429000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E53D65-1509-B778-B028-C3F200AB0AA8}"/>
                </a:ext>
              </a:extLst>
            </p:cNvPr>
            <p:cNvSpPr/>
            <p:nvPr/>
          </p:nvSpPr>
          <p:spPr>
            <a:xfrm>
              <a:off x="1781176" y="4000500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4A806C-2BEE-5BC4-5A2B-DB30264A0D7E}"/>
                </a:ext>
              </a:extLst>
            </p:cNvPr>
            <p:cNvSpPr/>
            <p:nvPr/>
          </p:nvSpPr>
          <p:spPr>
            <a:xfrm>
              <a:off x="1781176" y="4410075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E2B6D9-B97F-F078-77EC-9A99A4E860B3}"/>
                </a:ext>
              </a:extLst>
            </p:cNvPr>
            <p:cNvSpPr/>
            <p:nvPr/>
          </p:nvSpPr>
          <p:spPr>
            <a:xfrm>
              <a:off x="1781176" y="4691062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36E8-F372-0D4B-9125-4A2F03B64944}"/>
                </a:ext>
              </a:extLst>
            </p:cNvPr>
            <p:cNvSpPr/>
            <p:nvPr/>
          </p:nvSpPr>
          <p:spPr>
            <a:xfrm>
              <a:off x="1781176" y="3600450"/>
              <a:ext cx="455694" cy="171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02F7E2-8E42-4D08-1EC0-EA97B6F645D4}"/>
              </a:ext>
            </a:extLst>
          </p:cNvPr>
          <p:cNvGrpSpPr/>
          <p:nvPr/>
        </p:nvGrpSpPr>
        <p:grpSpPr>
          <a:xfrm>
            <a:off x="1781175" y="2486024"/>
            <a:ext cx="2352674" cy="409575"/>
            <a:chOff x="1781175" y="2486024"/>
            <a:chExt cx="2352674" cy="4095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C2E58A-AD2F-D77F-3291-5243914BD991}"/>
                </a:ext>
              </a:extLst>
            </p:cNvPr>
            <p:cNvSpPr/>
            <p:nvPr/>
          </p:nvSpPr>
          <p:spPr>
            <a:xfrm>
              <a:off x="1781175" y="2486025"/>
              <a:ext cx="455694" cy="17145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3D2588-BF33-A3CB-78C3-438FF33B6E33}"/>
                </a:ext>
              </a:extLst>
            </p:cNvPr>
            <p:cNvSpPr/>
            <p:nvPr/>
          </p:nvSpPr>
          <p:spPr>
            <a:xfrm>
              <a:off x="2962274" y="2486024"/>
              <a:ext cx="1171575" cy="4095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DEFF9-5FF7-6A58-69A0-9AFC74AB7387}"/>
              </a:ext>
            </a:extLst>
          </p:cNvPr>
          <p:cNvSpPr/>
          <p:nvPr/>
        </p:nvSpPr>
        <p:spPr>
          <a:xfrm>
            <a:off x="2962274" y="2647950"/>
            <a:ext cx="1143001" cy="1333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3F6B12-93C2-14FA-0B0E-94826D97860C}"/>
              </a:ext>
            </a:extLst>
          </p:cNvPr>
          <p:cNvSpPr/>
          <p:nvPr/>
        </p:nvSpPr>
        <p:spPr>
          <a:xfrm>
            <a:off x="5199142" y="2647950"/>
            <a:ext cx="1077833" cy="1333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77B2DE-BBB4-F9C5-D436-3B75B06DE04E}"/>
              </a:ext>
            </a:extLst>
          </p:cNvPr>
          <p:cNvSpPr/>
          <p:nvPr/>
        </p:nvSpPr>
        <p:spPr>
          <a:xfrm>
            <a:off x="6769260" y="2647950"/>
            <a:ext cx="1077833" cy="1333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113433-F6F2-D6E7-2601-BDAD298AAE1C}"/>
              </a:ext>
            </a:extLst>
          </p:cNvPr>
          <p:cNvSpPr/>
          <p:nvPr/>
        </p:nvSpPr>
        <p:spPr>
          <a:xfrm>
            <a:off x="6769259" y="2657475"/>
            <a:ext cx="665630" cy="133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3F381C-8E2B-380C-6807-EB8159DEF593}"/>
              </a:ext>
            </a:extLst>
          </p:cNvPr>
          <p:cNvSpPr/>
          <p:nvPr/>
        </p:nvSpPr>
        <p:spPr>
          <a:xfrm>
            <a:off x="4133849" y="2652219"/>
            <a:ext cx="665630" cy="133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648A140-3892-4D23-8E02-501422C639FA}"/>
              </a:ext>
            </a:extLst>
          </p:cNvPr>
          <p:cNvCxnSpPr>
            <a:stCxn id="25" idx="0"/>
            <a:endCxn id="27" idx="0"/>
          </p:cNvCxnSpPr>
          <p:nvPr/>
        </p:nvCxnSpPr>
        <p:spPr>
          <a:xfrm rot="16200000" flipH="1" flipV="1">
            <a:off x="4997176" y="2117437"/>
            <a:ext cx="4269" cy="1065293"/>
          </a:xfrm>
          <a:prstGeom prst="curvedConnector3">
            <a:avLst>
              <a:gd name="adj1" fmla="val -535488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89C08848-2B4F-4881-2F44-D6846E1FA9EE}"/>
              </a:ext>
            </a:extLst>
          </p:cNvPr>
          <p:cNvCxnSpPr>
            <a:cxnSpLocks/>
            <a:stCxn id="26" idx="0"/>
            <a:endCxn id="27" idx="0"/>
          </p:cNvCxnSpPr>
          <p:nvPr/>
        </p:nvCxnSpPr>
        <p:spPr>
          <a:xfrm rot="16200000" flipV="1">
            <a:off x="5781741" y="1337142"/>
            <a:ext cx="5256" cy="2635410"/>
          </a:xfrm>
          <a:prstGeom prst="curvedConnector3">
            <a:avLst>
              <a:gd name="adj1" fmla="val 444931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FD67F92F-78A4-7A92-7054-DE1B32889225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 flipV="1">
            <a:off x="4466664" y="2309647"/>
            <a:ext cx="3498168" cy="342571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71DF740-7925-6035-005D-EF0A98136938}"/>
              </a:ext>
            </a:extLst>
          </p:cNvPr>
          <p:cNvSpPr txBox="1"/>
          <p:nvPr/>
        </p:nvSpPr>
        <p:spPr>
          <a:xfrm>
            <a:off x="5199180" y="1836615"/>
            <a:ext cx="579252" cy="353943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/>
          <a:p>
            <a:pPr algn="ctr"/>
            <a:r>
              <a:rPr lang="en-CA" sz="850" dirty="0"/>
              <a:t>%</a:t>
            </a:r>
          </a:p>
          <a:p>
            <a:pPr algn="ctr"/>
            <a:r>
              <a:rPr lang="en-CA" sz="850" dirty="0"/>
              <a:t>completion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B840313-DF17-2F93-4C20-A34E64BE11B5}"/>
              </a:ext>
            </a:extLst>
          </p:cNvPr>
          <p:cNvSpPr txBox="1"/>
          <p:nvPr/>
        </p:nvSpPr>
        <p:spPr>
          <a:xfrm>
            <a:off x="6752942" y="1822353"/>
            <a:ext cx="579252" cy="353943"/>
          </a:xfrm>
          <a:prstGeom prst="rect">
            <a:avLst/>
          </a:prstGeom>
          <a:solidFill>
            <a:schemeClr val="bg1"/>
          </a:solidFill>
        </p:spPr>
        <p:txBody>
          <a:bodyPr wrap="none" lIns="36000" rIns="36000" rtlCol="0">
            <a:spAutoFit/>
          </a:bodyPr>
          <a:lstStyle/>
          <a:p>
            <a:pPr algn="ctr"/>
            <a:r>
              <a:rPr lang="en-CA" sz="850" dirty="0"/>
              <a:t>%</a:t>
            </a:r>
          </a:p>
          <a:p>
            <a:pPr algn="ctr"/>
            <a:r>
              <a:rPr lang="en-CA" sz="850" dirty="0"/>
              <a:t>completion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25F3633-04EB-9BB0-5D9C-BAFE4D35BDE4}"/>
              </a:ext>
            </a:extLst>
          </p:cNvPr>
          <p:cNvSpPr/>
          <p:nvPr/>
        </p:nvSpPr>
        <p:spPr>
          <a:xfrm>
            <a:off x="2872408" y="2619375"/>
            <a:ext cx="1182051" cy="1714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F42431-6EE9-8279-6FA5-3EE376BA7FBC}"/>
              </a:ext>
            </a:extLst>
          </p:cNvPr>
          <p:cNvSpPr/>
          <p:nvPr/>
        </p:nvSpPr>
        <p:spPr>
          <a:xfrm>
            <a:off x="2892431" y="2886075"/>
            <a:ext cx="1182051" cy="1714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807A86F-2F22-CA86-DD7B-3530DC77D931}"/>
              </a:ext>
            </a:extLst>
          </p:cNvPr>
          <p:cNvSpPr/>
          <p:nvPr/>
        </p:nvSpPr>
        <p:spPr>
          <a:xfrm>
            <a:off x="2892431" y="3600450"/>
            <a:ext cx="1182051" cy="1714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35CE92-EEE4-A86D-7FEB-FB118B3E5D36}"/>
              </a:ext>
            </a:extLst>
          </p:cNvPr>
          <p:cNvGrpSpPr/>
          <p:nvPr/>
        </p:nvGrpSpPr>
        <p:grpSpPr>
          <a:xfrm>
            <a:off x="4054459" y="2628900"/>
            <a:ext cx="2401337" cy="1152306"/>
            <a:chOff x="4054459" y="2628900"/>
            <a:chExt cx="2401337" cy="1152306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5625160-F484-3F5E-25C6-1D88B59FE1B0}"/>
                </a:ext>
              </a:extLst>
            </p:cNvPr>
            <p:cNvSpPr/>
            <p:nvPr/>
          </p:nvSpPr>
          <p:spPr>
            <a:xfrm>
              <a:off x="5273745" y="3609756"/>
              <a:ext cx="1182051" cy="17145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E7B3BFF-312E-B9DB-3E67-71118CFDC7CE}"/>
                </a:ext>
              </a:extLst>
            </p:cNvPr>
            <p:cNvSpPr/>
            <p:nvPr/>
          </p:nvSpPr>
          <p:spPr>
            <a:xfrm>
              <a:off x="5273745" y="2894857"/>
              <a:ext cx="1182051" cy="17145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BFBCED9-DF4E-6262-15FC-5F007E09B8F7}"/>
                </a:ext>
              </a:extLst>
            </p:cNvPr>
            <p:cNvSpPr/>
            <p:nvPr/>
          </p:nvSpPr>
          <p:spPr>
            <a:xfrm>
              <a:off x="5254393" y="2628900"/>
              <a:ext cx="1182051" cy="17145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F00CF68F-AE2E-15A2-1CF8-B8B0EF267001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>
              <a:off x="4074482" y="3686175"/>
              <a:ext cx="1199263" cy="9306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9A2D8CEC-6106-3F43-7B02-95F50C85CEB2}"/>
                </a:ext>
              </a:extLst>
            </p:cNvPr>
            <p:cNvCxnSpPr>
              <a:cxnSpLocks/>
              <a:stCxn id="58" idx="6"/>
              <a:endCxn id="62" idx="2"/>
            </p:cNvCxnSpPr>
            <p:nvPr/>
          </p:nvCxnSpPr>
          <p:spPr>
            <a:xfrm>
              <a:off x="4074482" y="2971800"/>
              <a:ext cx="1199263" cy="8782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0777D35D-8D8F-5071-D586-5D4250523B29}"/>
                </a:ext>
              </a:extLst>
            </p:cNvPr>
            <p:cNvCxnSpPr>
              <a:cxnSpLocks/>
              <a:stCxn id="57" idx="6"/>
              <a:endCxn id="63" idx="2"/>
            </p:cNvCxnSpPr>
            <p:nvPr/>
          </p:nvCxnSpPr>
          <p:spPr>
            <a:xfrm>
              <a:off x="4054459" y="2705100"/>
              <a:ext cx="1199934" cy="9525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063C7465-95F3-6C55-E5FE-F9E27E3ED4C9}"/>
              </a:ext>
            </a:extLst>
          </p:cNvPr>
          <p:cNvSpPr/>
          <p:nvPr/>
        </p:nvSpPr>
        <p:spPr>
          <a:xfrm>
            <a:off x="4204253" y="947353"/>
            <a:ext cx="2348386" cy="1836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1E522D5-5DEE-8FDF-68AB-D47785643480}"/>
              </a:ext>
            </a:extLst>
          </p:cNvPr>
          <p:cNvCxnSpPr>
            <a:cxnSpLocks/>
          </p:cNvCxnSpPr>
          <p:nvPr/>
        </p:nvCxnSpPr>
        <p:spPr>
          <a:xfrm flipV="1">
            <a:off x="5864772" y="1131023"/>
            <a:ext cx="0" cy="4012477"/>
          </a:xfrm>
          <a:prstGeom prst="straightConnector1">
            <a:avLst/>
          </a:prstGeom>
          <a:ln w="76200">
            <a:solidFill>
              <a:srgbClr val="548235">
                <a:alpha val="4588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8A89F65-6175-4153-C7A4-E79BA8BC2855}"/>
              </a:ext>
            </a:extLst>
          </p:cNvPr>
          <p:cNvGrpSpPr/>
          <p:nvPr/>
        </p:nvGrpSpPr>
        <p:grpSpPr>
          <a:xfrm>
            <a:off x="8072086" y="1632308"/>
            <a:ext cx="875808" cy="1300877"/>
            <a:chOff x="8072086" y="1632308"/>
            <a:chExt cx="875808" cy="130087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EB6E9C8-B6BC-410A-643A-D185C2339768}"/>
                </a:ext>
              </a:extLst>
            </p:cNvPr>
            <p:cNvSpPr txBox="1"/>
            <p:nvPr/>
          </p:nvSpPr>
          <p:spPr>
            <a:xfrm>
              <a:off x="8072086" y="1632308"/>
              <a:ext cx="875808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algn="ctr"/>
              <a:r>
                <a:rPr lang="en-CA" sz="850" dirty="0">
                  <a:solidFill>
                    <a:schemeClr val="accent1"/>
                  </a:solidFill>
                </a:rPr>
                <a:t>%</a:t>
              </a:r>
            </a:p>
            <a:p>
              <a:pPr algn="ctr"/>
              <a:r>
                <a:rPr lang="en-CA" sz="850" dirty="0">
                  <a:solidFill>
                    <a:schemeClr val="accent1"/>
                  </a:solidFill>
                </a:rPr>
                <a:t>Completion</a:t>
              </a:r>
              <a:br>
                <a:rPr lang="en-CA" sz="850" dirty="0">
                  <a:solidFill>
                    <a:schemeClr val="accent1"/>
                  </a:solidFill>
                </a:rPr>
              </a:br>
              <a:r>
                <a:rPr lang="en-CA" sz="850" dirty="0">
                  <a:solidFill>
                    <a:schemeClr val="accent1"/>
                  </a:solidFill>
                </a:rPr>
                <a:t>by end of BP cycle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7C20CCA-90C9-97AD-5ED6-B3E9E3CC0E66}"/>
                </a:ext>
              </a:extLst>
            </p:cNvPr>
            <p:cNvSpPr txBox="1"/>
            <p:nvPr/>
          </p:nvSpPr>
          <p:spPr>
            <a:xfrm>
              <a:off x="8289347" y="2448437"/>
              <a:ext cx="314756" cy="48474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rIns="36000" rtlCol="0">
              <a:spAutoFit/>
            </a:bodyPr>
            <a:lstStyle/>
            <a:p>
              <a:pPr algn="ctr"/>
              <a:r>
                <a:rPr lang="en-CA" sz="850" dirty="0">
                  <a:solidFill>
                    <a:schemeClr val="accent1"/>
                  </a:solidFill>
                </a:rPr>
                <a:t>95%</a:t>
              </a:r>
            </a:p>
            <a:p>
              <a:pPr algn="ctr"/>
              <a:r>
                <a:rPr lang="en-CA" sz="850" dirty="0">
                  <a:solidFill>
                    <a:schemeClr val="accent1"/>
                  </a:solidFill>
                </a:rPr>
                <a:t>100%</a:t>
              </a:r>
            </a:p>
            <a:p>
              <a:pPr algn="ctr"/>
              <a:r>
                <a:rPr lang="en-CA" sz="850" dirty="0">
                  <a:solidFill>
                    <a:schemeClr val="accent1"/>
                  </a:solidFill>
                </a:rPr>
                <a:t>94%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5E83ACE7-DCFC-88F0-263F-0FFC394712C8}"/>
              </a:ext>
            </a:extLst>
          </p:cNvPr>
          <p:cNvSpPr/>
          <p:nvPr/>
        </p:nvSpPr>
        <p:spPr>
          <a:xfrm>
            <a:off x="1752601" y="2476500"/>
            <a:ext cx="48426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FD43F7-197B-8A44-E196-7EE4E4671520}"/>
              </a:ext>
            </a:extLst>
          </p:cNvPr>
          <p:cNvSpPr/>
          <p:nvPr/>
        </p:nvSpPr>
        <p:spPr>
          <a:xfrm>
            <a:off x="2338837" y="2471737"/>
            <a:ext cx="633180" cy="1900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850AE8E-FF08-DC69-19B2-B804CCAF395F}"/>
              </a:ext>
            </a:extLst>
          </p:cNvPr>
          <p:cNvGrpSpPr/>
          <p:nvPr/>
        </p:nvGrpSpPr>
        <p:grpSpPr>
          <a:xfrm>
            <a:off x="2655427" y="2395371"/>
            <a:ext cx="5642219" cy="585211"/>
            <a:chOff x="2655427" y="2395371"/>
            <a:chExt cx="5642219" cy="585211"/>
          </a:xfrm>
        </p:grpSpPr>
        <p:sp>
          <p:nvSpPr>
            <p:cNvPr id="84" name="Left Brace 83">
              <a:extLst>
                <a:ext uri="{FF2B5EF4-FFF2-40B4-BE49-F238E27FC236}">
                  <a16:creationId xmlns:a16="http://schemas.microsoft.com/office/drawing/2014/main" id="{E4243ECA-074F-3601-7914-557E1AAE74CC}"/>
                </a:ext>
              </a:extLst>
            </p:cNvPr>
            <p:cNvSpPr/>
            <p:nvPr/>
          </p:nvSpPr>
          <p:spPr>
            <a:xfrm>
              <a:off x="8251927" y="2395371"/>
              <a:ext cx="45719" cy="58521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4" name="Connector: Curved 93">
              <a:extLst>
                <a:ext uri="{FF2B5EF4-FFF2-40B4-BE49-F238E27FC236}">
                  <a16:creationId xmlns:a16="http://schemas.microsoft.com/office/drawing/2014/main" id="{25009B06-9A39-5520-1834-D59BB1A8B1F9}"/>
                </a:ext>
              </a:extLst>
            </p:cNvPr>
            <p:cNvCxnSpPr>
              <a:cxnSpLocks/>
              <a:stCxn id="84" idx="1"/>
              <a:endCxn id="83" idx="0"/>
            </p:cNvCxnSpPr>
            <p:nvPr/>
          </p:nvCxnSpPr>
          <p:spPr>
            <a:xfrm rot="10800000">
              <a:off x="2655427" y="2471737"/>
              <a:ext cx="5596500" cy="216240"/>
            </a:xfrm>
            <a:prstGeom prst="curvedConnector4">
              <a:avLst>
                <a:gd name="adj1" fmla="val 47172"/>
                <a:gd name="adj2" fmla="val 205716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E861B2D-A06A-4AC0-477C-487F745AFF4C}"/>
              </a:ext>
            </a:extLst>
          </p:cNvPr>
          <p:cNvSpPr/>
          <p:nvPr/>
        </p:nvSpPr>
        <p:spPr>
          <a:xfrm>
            <a:off x="5199142" y="2647950"/>
            <a:ext cx="665630" cy="133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8810AF-6E02-6F52-722B-0B3FD75FF740}"/>
              </a:ext>
            </a:extLst>
          </p:cNvPr>
          <p:cNvGrpSpPr/>
          <p:nvPr/>
        </p:nvGrpSpPr>
        <p:grpSpPr>
          <a:xfrm>
            <a:off x="5190394" y="2486025"/>
            <a:ext cx="616278" cy="2385711"/>
            <a:chOff x="5190394" y="2486025"/>
            <a:chExt cx="616278" cy="238571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94AAE63-034D-4CB7-0CE2-DBC4BF7F4717}"/>
                </a:ext>
              </a:extLst>
            </p:cNvPr>
            <p:cNvSpPr/>
            <p:nvPr/>
          </p:nvSpPr>
          <p:spPr>
            <a:xfrm>
              <a:off x="5190395" y="2486025"/>
              <a:ext cx="616277" cy="423368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9BE0BB8-E276-35D6-7160-C7C41B39C8ED}"/>
                </a:ext>
              </a:extLst>
            </p:cNvPr>
            <p:cNvSpPr/>
            <p:nvPr/>
          </p:nvSpPr>
          <p:spPr>
            <a:xfrm>
              <a:off x="5190395" y="2904597"/>
              <a:ext cx="616277" cy="56324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83F284B-560D-5A76-9AD0-0869F5D6866E}"/>
                </a:ext>
              </a:extLst>
            </p:cNvPr>
            <p:cNvSpPr/>
            <p:nvPr/>
          </p:nvSpPr>
          <p:spPr>
            <a:xfrm>
              <a:off x="5190394" y="3456649"/>
              <a:ext cx="616277" cy="14380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772E9B0-898F-56DF-419C-59B8AFC9106F}"/>
                </a:ext>
              </a:extLst>
            </p:cNvPr>
            <p:cNvSpPr/>
            <p:nvPr/>
          </p:nvSpPr>
          <p:spPr>
            <a:xfrm>
              <a:off x="5190394" y="3609756"/>
              <a:ext cx="616277" cy="418936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CA8985-2FEB-2374-2A11-BDEFD90A2D28}"/>
                </a:ext>
              </a:extLst>
            </p:cNvPr>
            <p:cNvSpPr/>
            <p:nvPr/>
          </p:nvSpPr>
          <p:spPr>
            <a:xfrm>
              <a:off x="5190394" y="4028692"/>
              <a:ext cx="616277" cy="400323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FCB3EE1-855F-CC3A-0A75-68D7C32B258E}"/>
                </a:ext>
              </a:extLst>
            </p:cNvPr>
            <p:cNvSpPr/>
            <p:nvPr/>
          </p:nvSpPr>
          <p:spPr>
            <a:xfrm>
              <a:off x="5190394" y="4434929"/>
              <a:ext cx="616277" cy="289472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5596E1-6AB8-C35B-8C8C-C1A27849AD3A}"/>
                </a:ext>
              </a:extLst>
            </p:cNvPr>
            <p:cNvSpPr/>
            <p:nvPr/>
          </p:nvSpPr>
          <p:spPr>
            <a:xfrm>
              <a:off x="5190394" y="4727935"/>
              <a:ext cx="616277" cy="143801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28C93E15-3678-B487-7668-0CDF6F081CC3}"/>
              </a:ext>
            </a:extLst>
          </p:cNvPr>
          <p:cNvSpPr/>
          <p:nvPr/>
        </p:nvSpPr>
        <p:spPr>
          <a:xfrm>
            <a:off x="5230824" y="84468"/>
            <a:ext cx="816706" cy="257635"/>
          </a:xfrm>
          <a:prstGeom prst="ellipse">
            <a:avLst/>
          </a:prstGeom>
          <a:noFill/>
          <a:ln w="38100">
            <a:solidFill>
              <a:srgbClr val="194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969452DD-9B9C-823F-3FCE-6B86E3F7A938}"/>
              </a:ext>
            </a:extLst>
          </p:cNvPr>
          <p:cNvSpPr/>
          <p:nvPr/>
        </p:nvSpPr>
        <p:spPr>
          <a:xfrm>
            <a:off x="5499477" y="271765"/>
            <a:ext cx="1022260" cy="4956204"/>
          </a:xfrm>
          <a:prstGeom prst="arc">
            <a:avLst>
              <a:gd name="adj1" fmla="val 16317341"/>
              <a:gd name="adj2" fmla="val 5134471"/>
            </a:avLst>
          </a:prstGeom>
          <a:ln w="76200">
            <a:solidFill>
              <a:srgbClr val="194177">
                <a:alpha val="4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7B9909F-3EB0-7C51-9D72-E8E6B450C0D3}"/>
              </a:ext>
            </a:extLst>
          </p:cNvPr>
          <p:cNvGrpSpPr/>
          <p:nvPr/>
        </p:nvGrpSpPr>
        <p:grpSpPr>
          <a:xfrm>
            <a:off x="5943600" y="2480932"/>
            <a:ext cx="1718487" cy="2381580"/>
            <a:chOff x="5943600" y="2480932"/>
            <a:chExt cx="1718487" cy="2381580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731F4FE-169D-02A7-71F5-0C068FC95218}"/>
                </a:ext>
              </a:extLst>
            </p:cNvPr>
            <p:cNvSpPr txBox="1"/>
            <p:nvPr/>
          </p:nvSpPr>
          <p:spPr>
            <a:xfrm>
              <a:off x="6161355" y="3476898"/>
              <a:ext cx="150073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9417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dirty="0"/>
                <a:t>= </a:t>
              </a:r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C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()</a:t>
              </a:r>
              <a:r>
                <a:rPr lang="en-CA" dirty="0"/>
                <a:t> / 7 /4</a:t>
              </a:r>
            </a:p>
            <a:p>
              <a:r>
                <a:rPr lang="en-CA" sz="1100" dirty="0"/>
                <a:t>(7 actions for O01)</a:t>
              </a:r>
              <a:br>
                <a:rPr lang="en-CA" sz="1100" dirty="0"/>
              </a:br>
              <a:r>
                <a:rPr lang="en-CA" sz="1100" dirty="0"/>
                <a:t>(4 outcomes for vision)</a:t>
              </a:r>
            </a:p>
          </p:txBody>
        </p:sp>
        <p:sp>
          <p:nvSpPr>
            <p:cNvPr id="110" name="Right Brace 109">
              <a:extLst>
                <a:ext uri="{FF2B5EF4-FFF2-40B4-BE49-F238E27FC236}">
                  <a16:creationId xmlns:a16="http://schemas.microsoft.com/office/drawing/2014/main" id="{6063EA67-2A42-018A-D002-8463A9F3F0ED}"/>
                </a:ext>
              </a:extLst>
            </p:cNvPr>
            <p:cNvSpPr/>
            <p:nvPr/>
          </p:nvSpPr>
          <p:spPr>
            <a:xfrm>
              <a:off x="5943600" y="2480932"/>
              <a:ext cx="237761" cy="2381580"/>
            </a:xfrm>
            <a:prstGeom prst="rightBrace">
              <a:avLst/>
            </a:prstGeom>
            <a:ln w="38100">
              <a:solidFill>
                <a:srgbClr val="194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3516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5" grpId="0" animBg="1"/>
      <p:bldP spid="75" grpId="1" animBg="1"/>
      <p:bldP spid="82" grpId="0" animBg="1"/>
      <p:bldP spid="82" grpId="1" animBg="1"/>
      <p:bldP spid="83" grpId="0" animBg="1"/>
      <p:bldP spid="83" grpId="1" animBg="1"/>
      <p:bldP spid="25" grpId="0" animBg="1"/>
      <p:bldP spid="25" grpId="1" animBg="1"/>
      <p:bldP spid="113" grpId="0" animBg="1"/>
      <p:bldP spid="113" grpId="1" animBg="1"/>
      <p:bldP spid="117" grpId="0" animBg="1"/>
      <p:bldP spid="1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77C1A7-7509-8B54-B6F3-27482D06AA02}"/>
              </a:ext>
            </a:extLst>
          </p:cNvPr>
          <p:cNvGrpSpPr/>
          <p:nvPr/>
        </p:nvGrpSpPr>
        <p:grpSpPr>
          <a:xfrm>
            <a:off x="1296906" y="0"/>
            <a:ext cx="6550187" cy="5143500"/>
            <a:chOff x="1296906" y="0"/>
            <a:chExt cx="6550187" cy="5143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E4BA94-7CEA-68A6-F3DA-8BB516EBCD08}"/>
                </a:ext>
              </a:extLst>
            </p:cNvPr>
            <p:cNvSpPr/>
            <p:nvPr/>
          </p:nvSpPr>
          <p:spPr>
            <a:xfrm>
              <a:off x="1296906" y="0"/>
              <a:ext cx="6550187" cy="5143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2D72537-7B96-EBC2-5D1C-D29C186C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906" y="0"/>
              <a:ext cx="6550187" cy="514350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0938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B8043-82C4-4BF6-B6AD-F9B784A16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88" y="1408670"/>
            <a:ext cx="8582025" cy="3566555"/>
          </a:xfrm>
        </p:spPr>
        <p:txBody>
          <a:bodyPr/>
          <a:lstStyle/>
          <a:p>
            <a:r>
              <a:rPr lang="en-CA" dirty="0"/>
              <a:t>Begins with the RCAF Strategy as the pivotal document</a:t>
            </a:r>
            <a:br>
              <a:rPr lang="en-CA" dirty="0"/>
            </a:br>
            <a:endParaRPr lang="en-CA" dirty="0"/>
          </a:p>
          <a:p>
            <a:r>
              <a:rPr lang="en-CA" dirty="0"/>
              <a:t>It naturally links everything the RCAF is currently doing to the Strategy’s vision.</a:t>
            </a:r>
            <a:br>
              <a:rPr lang="en-CA" dirty="0"/>
            </a:br>
            <a:endParaRPr lang="en-CA" dirty="0"/>
          </a:p>
          <a:p>
            <a:r>
              <a:rPr lang="en-CA" dirty="0"/>
              <a:t>The ‘binning’ using the DPSA allows the RCAF to easily report its yearly activities to the GC’s expectations without the need for additional mapping, as is currently required. </a:t>
            </a:r>
            <a:br>
              <a:rPr lang="en-CA" dirty="0"/>
            </a:br>
            <a:endParaRPr lang="en-CA" dirty="0"/>
          </a:p>
          <a:p>
            <a:r>
              <a:rPr lang="en-CA" dirty="0"/>
              <a:t>Four measures are used to keep track of RCAF initiatives, how they are achieving the vision and yearly apportionment to budget allocation</a:t>
            </a:r>
            <a:br>
              <a:rPr lang="en-CA" dirty="0"/>
            </a:br>
            <a:endParaRPr lang="en-CA" dirty="0"/>
          </a:p>
          <a:p>
            <a:r>
              <a:rPr lang="en-CA" dirty="0"/>
              <a:t>Focusing on ‘activities’ from the Strategy’s ‘actions’ ought to be a straightforward exercise, which means large teams are not required although consultation with the RCAF writ large might still occur.   Indeed, the DPSA has a long list of subcomponent activities that could be used as the progenitor activities.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437074-D5C1-45BF-8D74-9ABA8292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Advantages of this Method</a:t>
            </a:r>
          </a:p>
        </p:txBody>
      </p:sp>
    </p:spTree>
    <p:extLst>
      <p:ext uri="{BB962C8B-B14F-4D97-AF65-F5344CB8AC3E}">
        <p14:creationId xmlns:p14="http://schemas.microsoft.com/office/powerpoint/2010/main" val="3953597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05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E09E5-B77E-EE14-BB00-FFC9BFDD8FA9}"/>
              </a:ext>
            </a:extLst>
          </p:cNvPr>
          <p:cNvSpPr txBox="1"/>
          <p:nvPr/>
        </p:nvSpPr>
        <p:spPr>
          <a:xfrm>
            <a:off x="182879" y="4674631"/>
            <a:ext cx="86801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50" dirty="0"/>
              <a:t>B. Gladman, A. </a:t>
            </a:r>
            <a:r>
              <a:rPr lang="en-CA" sz="1050" dirty="0" err="1"/>
              <a:t>Billyard</a:t>
            </a:r>
            <a:r>
              <a:rPr lang="en-CA" sz="1050" dirty="0"/>
              <a:t>, and B. Chapman, “Strategy Inspired Campaign Plan”, DRDC-RDDC-2023-L053, March 2023, 15pp.</a:t>
            </a:r>
            <a:br>
              <a:rPr lang="en-CA" sz="1050" dirty="0"/>
            </a:b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406562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2532-7734-9E03-34AA-5AD049E00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86" y="1254760"/>
            <a:ext cx="8582025" cy="373634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RCAF lacked a strategy for at least 16 years</a:t>
            </a:r>
          </a:p>
          <a:p>
            <a:pPr lvl="1"/>
            <a:r>
              <a:rPr lang="en-US" dirty="0">
                <a:latin typeface="Arial"/>
                <a:cs typeface="Arial"/>
              </a:rPr>
              <a:t>What is the purpose of an institutional strategy</a:t>
            </a:r>
          </a:p>
          <a:p>
            <a:pPr lvl="1"/>
            <a:r>
              <a:rPr lang="en-US" dirty="0">
                <a:latin typeface="Arial"/>
                <a:cs typeface="Arial"/>
              </a:rPr>
              <a:t>How does it influence other institutional guidance (e.g., plans) and what influences the strategy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RCAF’s tactical focus hampers high-level understanding of what key documents mean and understanding of how they should fall out from each other</a:t>
            </a:r>
          </a:p>
          <a:p>
            <a:r>
              <a:rPr lang="en-US" dirty="0">
                <a:latin typeface="Arial"/>
                <a:cs typeface="Arial"/>
              </a:rPr>
              <a:t>A need to establish a way for the RCAF Strategy to shape future RCAF activities without merely being “a necessary read”</a:t>
            </a:r>
          </a:p>
          <a:p>
            <a:r>
              <a:rPr lang="en-US" dirty="0">
                <a:latin typeface="Arial"/>
                <a:cs typeface="Arial"/>
              </a:rPr>
              <a:t>No current way to systematically monitor progress within the RCAF to achieving the goals of the Strategy</a:t>
            </a:r>
          </a:p>
          <a:p>
            <a:r>
              <a:rPr lang="en-US" dirty="0">
                <a:latin typeface="Arial"/>
                <a:cs typeface="Arial"/>
              </a:rPr>
              <a:t>A disconnect between “strategic” documents and reporting to Government on yearly activities</a:t>
            </a:r>
          </a:p>
          <a:p>
            <a:r>
              <a:rPr lang="en-US" dirty="0">
                <a:latin typeface="Arial"/>
                <a:cs typeface="Arial"/>
              </a:rPr>
              <a:t>Fixation on groupings rather than activities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4F86F8-81F3-6599-0833-FBAD1B5C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Problem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9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054D-0F9B-4DD2-846B-10F0A423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>
                <a:latin typeface="+mj-lt"/>
              </a:rPr>
              <a:t>The Essential Context: </a:t>
            </a:r>
            <a:r>
              <a:rPr lang="en-CA" sz="2400" b="1" dirty="0">
                <a:latin typeface="+mj-lt"/>
              </a:rPr>
              <a:t>Eclectic Guidance to Consider</a:t>
            </a:r>
            <a:endParaRPr lang="en-CA" sz="32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112D5-AD32-4BBB-9AE4-D39ADA5AAC06}"/>
              </a:ext>
            </a:extLst>
          </p:cNvPr>
          <p:cNvSpPr txBox="1"/>
          <p:nvPr/>
        </p:nvSpPr>
        <p:spPr>
          <a:xfrm>
            <a:off x="280988" y="2056227"/>
            <a:ext cx="1937280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1050" dirty="0"/>
              <a:t>Future Security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8FEA7-DE3C-4B8B-A80C-3889C0604214}"/>
              </a:ext>
            </a:extLst>
          </p:cNvPr>
          <p:cNvSpPr txBox="1"/>
          <p:nvPr/>
        </p:nvSpPr>
        <p:spPr>
          <a:xfrm>
            <a:off x="2510207" y="2493115"/>
            <a:ext cx="1026502" cy="4154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Defence Policy (SSE and DPU)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2F3CA-25C3-4E5E-A3F4-079BE9EC3A37}"/>
              </a:ext>
            </a:extLst>
          </p:cNvPr>
          <p:cNvSpPr txBox="1"/>
          <p:nvPr/>
        </p:nvSpPr>
        <p:spPr>
          <a:xfrm>
            <a:off x="1249628" y="3439579"/>
            <a:ext cx="1069731" cy="57708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National Military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58A8A-8FA1-4977-8911-4D18BF3C12D1}"/>
              </a:ext>
            </a:extLst>
          </p:cNvPr>
          <p:cNvSpPr txBox="1"/>
          <p:nvPr/>
        </p:nvSpPr>
        <p:spPr>
          <a:xfrm>
            <a:off x="5386557" y="2819665"/>
            <a:ext cx="1026502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RCAF Strategy </a:t>
            </a:r>
          </a:p>
          <a:p>
            <a:endParaRPr lang="en-CA" sz="10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AB0D6-4F8E-46C4-B5C6-4C74503896A7}"/>
              </a:ext>
            </a:extLst>
          </p:cNvPr>
          <p:cNvSpPr txBox="1"/>
          <p:nvPr/>
        </p:nvSpPr>
        <p:spPr>
          <a:xfrm>
            <a:off x="280987" y="2640520"/>
            <a:ext cx="1067898" cy="5770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sz="1050" dirty="0"/>
              <a:t>Future Operating Environment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F55CD-04B5-420E-BCBB-1E6D0DAA5066}"/>
              </a:ext>
            </a:extLst>
          </p:cNvPr>
          <p:cNvSpPr txBox="1"/>
          <p:nvPr/>
        </p:nvSpPr>
        <p:spPr>
          <a:xfrm>
            <a:off x="5966552" y="3601162"/>
            <a:ext cx="1026502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>
                <a:solidFill>
                  <a:schemeClr val="bg1"/>
                </a:solidFill>
              </a:rPr>
              <a:t>RCAF Campaign Plan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30CC82-306B-4B27-BCF5-6B752F910545}"/>
              </a:ext>
            </a:extLst>
          </p:cNvPr>
          <p:cNvSpPr txBox="1"/>
          <p:nvPr/>
        </p:nvSpPr>
        <p:spPr>
          <a:xfrm>
            <a:off x="7439561" y="2640813"/>
            <a:ext cx="1026502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RCAF Annual Planning Guidance &amp; Business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67120-097B-17FD-71A0-44C7E23A68AF}"/>
              </a:ext>
            </a:extLst>
          </p:cNvPr>
          <p:cNvSpPr txBox="1"/>
          <p:nvPr/>
        </p:nvSpPr>
        <p:spPr>
          <a:xfrm>
            <a:off x="6413059" y="2271455"/>
            <a:ext cx="1026502" cy="2539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RCAF “Vectors”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4329F-9FBA-F457-0F9F-5CBD6F12053C}"/>
              </a:ext>
            </a:extLst>
          </p:cNvPr>
          <p:cNvSpPr txBox="1"/>
          <p:nvPr/>
        </p:nvSpPr>
        <p:spPr>
          <a:xfrm>
            <a:off x="5077641" y="1846993"/>
            <a:ext cx="1026502" cy="5770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Future Air Operating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1823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054D-0F9B-4DD2-846B-10F0A423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>
                <a:latin typeface="+mj-lt"/>
              </a:rPr>
              <a:t>The Essential Context: </a:t>
            </a:r>
            <a:r>
              <a:rPr lang="en-CA" sz="2400" b="1" dirty="0">
                <a:latin typeface="+mj-lt"/>
              </a:rPr>
              <a:t>Establishing Linkages</a:t>
            </a:r>
            <a:endParaRPr lang="en-CA" sz="3200" b="1" dirty="0">
              <a:latin typeface="+mj-lt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903D2D9-610B-4CC2-8178-A2295A4EDCC9}"/>
              </a:ext>
            </a:extLst>
          </p:cNvPr>
          <p:cNvSpPr/>
          <p:nvPr/>
        </p:nvSpPr>
        <p:spPr>
          <a:xfrm>
            <a:off x="780895" y="1438693"/>
            <a:ext cx="5312752" cy="238711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112D5-AD32-4BBB-9AE4-D39ADA5AAC06}"/>
              </a:ext>
            </a:extLst>
          </p:cNvPr>
          <p:cNvSpPr txBox="1"/>
          <p:nvPr/>
        </p:nvSpPr>
        <p:spPr>
          <a:xfrm>
            <a:off x="1102310" y="2541486"/>
            <a:ext cx="2156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Future Security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8FEA7-DE3C-4B8B-A80C-3889C0604214}"/>
              </a:ext>
            </a:extLst>
          </p:cNvPr>
          <p:cNvSpPr txBox="1"/>
          <p:nvPr/>
        </p:nvSpPr>
        <p:spPr>
          <a:xfrm>
            <a:off x="3948689" y="1672417"/>
            <a:ext cx="1026502" cy="4154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Defence Policy (SSE and DPU)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0A9EB876-CBFF-48A2-83CC-139759447810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16200000" flipH="1">
            <a:off x="4367631" y="2182223"/>
            <a:ext cx="190451" cy="183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52F3CA-25C3-4E5E-A3F4-079BE9EC3A37}"/>
              </a:ext>
            </a:extLst>
          </p:cNvPr>
          <p:cNvSpPr txBox="1"/>
          <p:nvPr/>
        </p:nvSpPr>
        <p:spPr>
          <a:xfrm>
            <a:off x="3928907" y="2278366"/>
            <a:ext cx="1069731" cy="57708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National Military Strategy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58A8A-8FA1-4977-8911-4D18BF3C12D1}"/>
              </a:ext>
            </a:extLst>
          </p:cNvPr>
          <p:cNvSpPr txBox="1"/>
          <p:nvPr/>
        </p:nvSpPr>
        <p:spPr>
          <a:xfrm>
            <a:off x="3943109" y="3043033"/>
            <a:ext cx="1026502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RCAF Strategy </a:t>
            </a:r>
          </a:p>
          <a:p>
            <a:endParaRPr lang="en-CA" sz="10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AB0D6-4F8E-46C4-B5C6-4C74503896A7}"/>
              </a:ext>
            </a:extLst>
          </p:cNvPr>
          <p:cNvSpPr txBox="1"/>
          <p:nvPr/>
        </p:nvSpPr>
        <p:spPr>
          <a:xfrm>
            <a:off x="2369373" y="1751088"/>
            <a:ext cx="1067898" cy="5770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CA" sz="1050" dirty="0"/>
              <a:t>Future Operating Environment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059609C-4678-445B-85DA-7CD86E9B9850}"/>
              </a:ext>
            </a:extLst>
          </p:cNvPr>
          <p:cNvCxnSpPr>
            <a:stCxn id="17" idx="3"/>
            <a:endCxn id="9" idx="1"/>
          </p:cNvCxnSpPr>
          <p:nvPr/>
        </p:nvCxnSpPr>
        <p:spPr>
          <a:xfrm flipV="1">
            <a:off x="3437271" y="1880166"/>
            <a:ext cx="511418" cy="1594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0D04998-E3D3-4CA7-8414-7657AF125840}"/>
              </a:ext>
            </a:extLst>
          </p:cNvPr>
          <p:cNvCxnSpPr>
            <a:cxnSpLocks/>
            <a:stCxn id="17" idx="2"/>
            <a:endCxn id="12" idx="1"/>
          </p:cNvCxnSpPr>
          <p:nvPr/>
        </p:nvCxnSpPr>
        <p:spPr>
          <a:xfrm rot="16200000" flipH="1">
            <a:off x="3296745" y="1934745"/>
            <a:ext cx="238738" cy="1025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A60DED4-7005-4F80-81E0-3FC390FBAE39}"/>
              </a:ext>
            </a:extLst>
          </p:cNvPr>
          <p:cNvCxnSpPr>
            <a:cxnSpLocks/>
            <a:stCxn id="17" idx="2"/>
            <a:endCxn id="14" idx="1"/>
          </p:cNvCxnSpPr>
          <p:nvPr/>
        </p:nvCxnSpPr>
        <p:spPr>
          <a:xfrm rot="16200000" flipH="1">
            <a:off x="2961909" y="2269581"/>
            <a:ext cx="922613" cy="10397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8F55CD-04B5-420E-BCBB-1E6D0DAA5066}"/>
              </a:ext>
            </a:extLst>
          </p:cNvPr>
          <p:cNvSpPr txBox="1"/>
          <p:nvPr/>
        </p:nvSpPr>
        <p:spPr>
          <a:xfrm>
            <a:off x="4315226" y="3575477"/>
            <a:ext cx="1026502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>
                <a:solidFill>
                  <a:schemeClr val="bg1"/>
                </a:solidFill>
              </a:rPr>
              <a:t>RCAF Campaign Plan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30CC82-306B-4B27-BCF5-6B752F910545}"/>
              </a:ext>
            </a:extLst>
          </p:cNvPr>
          <p:cNvSpPr txBox="1"/>
          <p:nvPr/>
        </p:nvSpPr>
        <p:spPr>
          <a:xfrm>
            <a:off x="5009628" y="4064292"/>
            <a:ext cx="1026502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chemeClr val="bg1"/>
                </a:solidFill>
              </a:rPr>
              <a:t>RCAF Annual Planning Guidance &amp; Business Plan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B4DF485-FDA2-4627-B185-48B5B4F5D7AF}"/>
              </a:ext>
            </a:extLst>
          </p:cNvPr>
          <p:cNvCxnSpPr>
            <a:endCxn id="31" idx="1"/>
          </p:cNvCxnSpPr>
          <p:nvPr/>
        </p:nvCxnSpPr>
        <p:spPr>
          <a:xfrm rot="16200000" flipH="1">
            <a:off x="3911735" y="3379735"/>
            <a:ext cx="463890" cy="3430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D8A45A8-7D81-46B3-8777-D251573FA496}"/>
              </a:ext>
            </a:extLst>
          </p:cNvPr>
          <p:cNvCxnSpPr/>
          <p:nvPr/>
        </p:nvCxnSpPr>
        <p:spPr>
          <a:xfrm rot="16200000" flipH="1">
            <a:off x="4602303" y="4022522"/>
            <a:ext cx="452348" cy="3430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19C1299-665D-42F8-8A18-6136FCCD7DA8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5400000">
            <a:off x="4366274" y="2945534"/>
            <a:ext cx="187586" cy="741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e 43">
            <a:extLst>
              <a:ext uri="{FF2B5EF4-FFF2-40B4-BE49-F238E27FC236}">
                <a16:creationId xmlns:a16="http://schemas.microsoft.com/office/drawing/2014/main" id="{5A9700CB-9E49-484B-AB7C-93582785929D}"/>
              </a:ext>
            </a:extLst>
          </p:cNvPr>
          <p:cNvSpPr/>
          <p:nvPr/>
        </p:nvSpPr>
        <p:spPr>
          <a:xfrm>
            <a:off x="6491865" y="3690253"/>
            <a:ext cx="204421" cy="104491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B16195-D9D7-48DA-96F4-95420E821394}"/>
              </a:ext>
            </a:extLst>
          </p:cNvPr>
          <p:cNvSpPr txBox="1"/>
          <p:nvPr/>
        </p:nvSpPr>
        <p:spPr>
          <a:xfrm>
            <a:off x="6696286" y="3854919"/>
            <a:ext cx="131390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050"/>
              <a:t>These are the means through which the strategy is ‘implemented’</a:t>
            </a:r>
          </a:p>
        </p:txBody>
      </p:sp>
    </p:spTree>
    <p:extLst>
      <p:ext uri="{BB962C8B-B14F-4D97-AF65-F5344CB8AC3E}">
        <p14:creationId xmlns:p14="http://schemas.microsoft.com/office/powerpoint/2010/main" val="82303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2532-7734-9E03-34AA-5AD049E00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87" y="1363889"/>
            <a:ext cx="8582025" cy="337185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Embedded DRDC CORA (strategic analysts and operational research scientists) were asked to help with development of the RCAF Strategy</a:t>
            </a:r>
          </a:p>
          <a:p>
            <a:r>
              <a:rPr lang="en-US" dirty="0">
                <a:latin typeface="Arial"/>
                <a:cs typeface="Arial"/>
              </a:rPr>
              <a:t>OR&amp;A support included:</a:t>
            </a:r>
          </a:p>
          <a:p>
            <a:pPr lvl="1"/>
            <a:r>
              <a:rPr lang="en-US" dirty="0">
                <a:latin typeface="Arial"/>
                <a:cs typeface="Arial"/>
              </a:rPr>
              <a:t>Establish the linkage between the guiding documents to understand where the RCAF Strategy resides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Review of allied strategies, outlining strengths and weaknesses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Conduct survey of general officers on their views to the RCAF future</a:t>
            </a:r>
          </a:p>
          <a:p>
            <a:pPr lvl="1"/>
            <a:r>
              <a:rPr lang="en-US" dirty="0">
                <a:latin typeface="Arial"/>
                <a:cs typeface="Arial"/>
              </a:rPr>
              <a:t>Conduct interviews with key general officers, including Comd RCAF, to help develop the Strategy’s vision</a:t>
            </a:r>
          </a:p>
          <a:p>
            <a:pPr lvl="1"/>
            <a:r>
              <a:rPr lang="en-US" dirty="0">
                <a:latin typeface="Arial"/>
                <a:cs typeface="Arial"/>
              </a:rPr>
              <a:t>Wrote a sample version of the RCAF Strategy.</a:t>
            </a:r>
          </a:p>
          <a:p>
            <a:pPr lvl="1"/>
            <a:r>
              <a:rPr lang="en-US" dirty="0">
                <a:latin typeface="Arial"/>
                <a:cs typeface="Arial"/>
              </a:rPr>
              <a:t>Red-teamed Strategy versions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4F86F8-81F3-6599-0833-FBAD1B5C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836907"/>
            <a:ext cx="8582025" cy="418579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RCAF Strategy Development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D41AC-3377-6F13-6E27-30A340F2003A}"/>
              </a:ext>
            </a:extLst>
          </p:cNvPr>
          <p:cNvSpPr txBox="1"/>
          <p:nvPr/>
        </p:nvSpPr>
        <p:spPr>
          <a:xfrm>
            <a:off x="14286" y="4306593"/>
            <a:ext cx="9129713" cy="58477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indent="-457200"/>
            <a:r>
              <a:rPr lang="en-CA" sz="800" dirty="0"/>
              <a:t>A. </a:t>
            </a:r>
            <a:r>
              <a:rPr lang="en-CA" sz="800" dirty="0" err="1"/>
              <a:t>Billyard</a:t>
            </a:r>
            <a:r>
              <a:rPr lang="en-CA" sz="800" dirty="0"/>
              <a:t> and B. Gladman, “Analysis and Recommendations for an Effective Vision Statement for the Royal Canadian Air Force Institutional Strategy”, DRDC-RDDC-2022-L037, February 2022, 19pp.</a:t>
            </a:r>
            <a:br>
              <a:rPr lang="en-CA" sz="800" dirty="0"/>
            </a:br>
            <a:r>
              <a:rPr lang="en-CA" sz="800" dirty="0"/>
              <a:t>A. </a:t>
            </a:r>
            <a:r>
              <a:rPr lang="en-CA" sz="800" dirty="0" err="1"/>
              <a:t>Billyard</a:t>
            </a:r>
            <a:r>
              <a:rPr lang="en-CA" sz="800" dirty="0"/>
              <a:t>, B. Gladman and B. Chapman, “Analysis to Align Air Operations Planning Group (AOPG) Efforts with the RCAF Commander’s Vision Statement”, DRDC-RDDC-2022-L096, April 2022, 17pp.</a:t>
            </a:r>
            <a:br>
              <a:rPr lang="en-CA" sz="800" dirty="0"/>
            </a:br>
            <a:r>
              <a:rPr lang="en-CA" sz="800" dirty="0"/>
              <a:t>B. Gladman and A. </a:t>
            </a:r>
            <a:r>
              <a:rPr lang="en-CA" sz="800" dirty="0" err="1"/>
              <a:t>Billyard</a:t>
            </a:r>
            <a:r>
              <a:rPr lang="en-CA" sz="800" dirty="0"/>
              <a:t>, “A Proposed Royal Canadian Air Force (RCAF) Institutional Strategy”, DRDC-RDDC-2022-L145, June 2022, 19pp.</a:t>
            </a:r>
          </a:p>
          <a:p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39608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A2532-7734-9E03-34AA-5AD049E00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987" y="1363889"/>
            <a:ext cx="8582025" cy="337185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Mandated means to report yearly spending to the government.</a:t>
            </a:r>
          </a:p>
          <a:p>
            <a:r>
              <a:rPr lang="en-US" dirty="0">
                <a:latin typeface="Arial"/>
                <a:cs typeface="Arial"/>
              </a:rPr>
              <a:t>RCAF business planners need to align RCAF activities with these bins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4F86F8-81F3-6599-0833-FBAD1B5C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836907"/>
            <a:ext cx="8582025" cy="418579"/>
          </a:xfrm>
        </p:spPr>
        <p:txBody>
          <a:bodyPr lIns="91440" tIns="45720" rIns="91440" bIns="45720" anchor="t"/>
          <a:lstStyle/>
          <a:p>
            <a:r>
              <a:rPr lang="en-US" dirty="0" err="1">
                <a:latin typeface="Arial"/>
                <a:cs typeface="Arial"/>
              </a:rPr>
              <a:t>Defence</a:t>
            </a:r>
            <a:r>
              <a:rPr lang="en-US" dirty="0">
                <a:latin typeface="Arial"/>
                <a:cs typeface="Arial"/>
              </a:rPr>
              <a:t> Program Segment Architecture (DPSA)</a:t>
            </a:r>
            <a:endParaRPr lang="en-US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A5007F6-5AFC-38A3-1ABE-C3AA54C80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06858"/>
              </p:ext>
            </p:extLst>
          </p:nvPr>
        </p:nvGraphicFramePr>
        <p:xfrm>
          <a:off x="304800" y="2246630"/>
          <a:ext cx="8558213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189">
                  <a:extLst>
                    <a:ext uri="{9D8B030D-6E8A-4147-A177-3AD203B41FA5}">
                      <a16:colId xmlns:a16="http://schemas.microsoft.com/office/drawing/2014/main" val="2472028129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3480089688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2880259456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2918489525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725468749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1485579231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103600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CA" sz="1200" dirty="0"/>
                        <a:t>1.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2. Ready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3. Defence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4. Future Force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5. Procurement of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6. Sustainable 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7. Internal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42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IN CANADA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COMMAND AND CONTROL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RECRUITMENT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AND SPACE FORCE DEVELOPMENT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 EQUIPMENT ACQUISITION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DEFENCE INFRASTRUCTURE PROGRAM MANAGEMENT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</a:t>
                      </a:r>
                      <a:b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AND OVERSIGHT SERVICES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912082729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and Sovereignty of Canada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Maintain Strategic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Vision for CAF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3.1.6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and Space Attraction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RCAF - Conceive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 Major Acquisition Projects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ADM(IE) Strategic Coordination,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Control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and Oversight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24038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3.1.6.1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7.1.1.1 </a:t>
                      </a:r>
                      <a:b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(Service Specific)</a:t>
                      </a:r>
                    </a:p>
                    <a:p>
                      <a:pPr algn="l" fontAlgn="t"/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42022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9D9241-23A8-CD7F-CA3F-2DCE081074DC}"/>
              </a:ext>
            </a:extLst>
          </p:cNvPr>
          <p:cNvSpPr/>
          <p:nvPr/>
        </p:nvSpPr>
        <p:spPr>
          <a:xfrm>
            <a:off x="304799" y="2246630"/>
            <a:ext cx="8558213" cy="4185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CBC1E-18D1-A086-7127-BAA14A6D2086}"/>
              </a:ext>
            </a:extLst>
          </p:cNvPr>
          <p:cNvSpPr txBox="1"/>
          <p:nvPr/>
        </p:nvSpPr>
        <p:spPr>
          <a:xfrm>
            <a:off x="280986" y="4519930"/>
            <a:ext cx="885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Reasonable comprehensive grouping for all activities within the RCAF – “Line of Operations”</a:t>
            </a:r>
          </a:p>
        </p:txBody>
      </p:sp>
    </p:spTree>
    <p:extLst>
      <p:ext uri="{BB962C8B-B14F-4D97-AF65-F5344CB8AC3E}">
        <p14:creationId xmlns:p14="http://schemas.microsoft.com/office/powerpoint/2010/main" val="5900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059AA47-A8AA-4337-85CE-52533ECF99B8}"/>
              </a:ext>
            </a:extLst>
          </p:cNvPr>
          <p:cNvGrpSpPr/>
          <p:nvPr/>
        </p:nvGrpSpPr>
        <p:grpSpPr>
          <a:xfrm>
            <a:off x="2819316" y="1218195"/>
            <a:ext cx="3503279" cy="435545"/>
            <a:chOff x="3761873" y="1624258"/>
            <a:chExt cx="4671038" cy="5807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F30150-B413-4DAF-8090-BE1A6798663D}"/>
                </a:ext>
              </a:extLst>
            </p:cNvPr>
            <p:cNvSpPr/>
            <p:nvPr/>
          </p:nvSpPr>
          <p:spPr>
            <a:xfrm>
              <a:off x="3761873" y="1624259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E4EC3-41C5-459D-8F25-9809EC6DD7D0}"/>
                </a:ext>
              </a:extLst>
            </p:cNvPr>
            <p:cNvSpPr/>
            <p:nvPr/>
          </p:nvSpPr>
          <p:spPr>
            <a:xfrm>
              <a:off x="4359447" y="1624259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41070A-134A-49B5-AA76-620A2E82F8AD}"/>
                </a:ext>
              </a:extLst>
            </p:cNvPr>
            <p:cNvSpPr/>
            <p:nvPr/>
          </p:nvSpPr>
          <p:spPr>
            <a:xfrm>
              <a:off x="4957021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6489AC-D6AF-46A1-AF95-9E4F1C4CA968}"/>
                </a:ext>
              </a:extLst>
            </p:cNvPr>
            <p:cNvSpPr/>
            <p:nvPr/>
          </p:nvSpPr>
          <p:spPr>
            <a:xfrm>
              <a:off x="5562611" y="1624503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5213AA-FB7A-4471-A7FC-357986AE985C}"/>
                </a:ext>
              </a:extLst>
            </p:cNvPr>
            <p:cNvSpPr/>
            <p:nvPr/>
          </p:nvSpPr>
          <p:spPr>
            <a:xfrm>
              <a:off x="6160185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95FFD7-BB13-4B22-A185-13F68C314FC5}"/>
                </a:ext>
              </a:extLst>
            </p:cNvPr>
            <p:cNvSpPr/>
            <p:nvPr/>
          </p:nvSpPr>
          <p:spPr>
            <a:xfrm>
              <a:off x="6749743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4D32B1-09E2-4058-A730-2B7808373727}"/>
                </a:ext>
              </a:extLst>
            </p:cNvPr>
            <p:cNvSpPr/>
            <p:nvPr/>
          </p:nvSpPr>
          <p:spPr>
            <a:xfrm>
              <a:off x="7835337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25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BAAD0F-52F9-49A6-9837-357091EE7B28}"/>
                </a:ext>
              </a:extLst>
            </p:cNvPr>
            <p:cNvSpPr/>
            <p:nvPr/>
          </p:nvSpPr>
          <p:spPr>
            <a:xfrm>
              <a:off x="7363349" y="1639499"/>
              <a:ext cx="465192" cy="565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>
                  <a:solidFill>
                    <a:srgbClr val="002060"/>
                  </a:solidFill>
                </a:rPr>
                <a:t>…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34B0F2C-1B77-4468-8276-D0EDA8B58309}"/>
              </a:ext>
            </a:extLst>
          </p:cNvPr>
          <p:cNvSpPr/>
          <p:nvPr/>
        </p:nvSpPr>
        <p:spPr>
          <a:xfrm>
            <a:off x="2818397" y="956509"/>
            <a:ext cx="3504198" cy="26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/>
              <a:t>Vision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50E78-5254-4263-AB7C-7EAE6260EAC7}"/>
              </a:ext>
            </a:extLst>
          </p:cNvPr>
          <p:cNvSpPr/>
          <p:nvPr/>
        </p:nvSpPr>
        <p:spPr>
          <a:xfrm>
            <a:off x="2821405" y="270709"/>
            <a:ext cx="350119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/>
              <a:t>Strategy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58F515-BE68-417D-A656-A83DB966F3E2}"/>
              </a:ext>
            </a:extLst>
          </p:cNvPr>
          <p:cNvSpPr/>
          <p:nvPr/>
        </p:nvSpPr>
        <p:spPr>
          <a:xfrm>
            <a:off x="3601979" y="1002983"/>
            <a:ext cx="2480323" cy="1045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Action 5:</a:t>
            </a:r>
            <a:br>
              <a:rPr lang="en-CA" sz="788"/>
            </a:br>
            <a:r>
              <a:rPr lang="en-CA" sz="788"/>
              <a:t>Optimize readiness and air/space capabilities to ensure the ability to deliver kinetic and non-kinetic effects.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C92CB7-1705-4444-9D23-92CBCDEA805C}"/>
              </a:ext>
            </a:extLst>
          </p:cNvPr>
          <p:cNvGrpSpPr/>
          <p:nvPr/>
        </p:nvGrpSpPr>
        <p:grpSpPr>
          <a:xfrm>
            <a:off x="2818397" y="1676138"/>
            <a:ext cx="3517597" cy="335346"/>
            <a:chOff x="3757862" y="2234852"/>
            <a:chExt cx="4690129" cy="447128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891A8CC-B0E5-45BD-9536-FA89E4821FC6}"/>
                </a:ext>
              </a:extLst>
            </p:cNvPr>
            <p:cNvCxnSpPr/>
            <p:nvPr/>
          </p:nvCxnSpPr>
          <p:spPr>
            <a:xfrm>
              <a:off x="3757862" y="2255786"/>
              <a:ext cx="1801964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7F773FA-9EF0-4217-A4B9-270B3C6C1672}"/>
                </a:ext>
              </a:extLst>
            </p:cNvPr>
            <p:cNvCxnSpPr>
              <a:cxnSpLocks/>
            </p:cNvCxnSpPr>
            <p:nvPr/>
          </p:nvCxnSpPr>
          <p:spPr>
            <a:xfrm>
              <a:off x="5542568" y="2255786"/>
              <a:ext cx="1212406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C8E8D0-046A-445F-8314-A046D5A2CB02}"/>
                </a:ext>
              </a:extLst>
            </p:cNvPr>
            <p:cNvCxnSpPr>
              <a:cxnSpLocks/>
            </p:cNvCxnSpPr>
            <p:nvPr/>
          </p:nvCxnSpPr>
          <p:spPr>
            <a:xfrm>
              <a:off x="6738329" y="2255786"/>
              <a:ext cx="854831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62C50B2-DA92-4860-85C9-41F4E9B819FD}"/>
                </a:ext>
              </a:extLst>
            </p:cNvPr>
            <p:cNvCxnSpPr>
              <a:cxnSpLocks/>
            </p:cNvCxnSpPr>
            <p:nvPr/>
          </p:nvCxnSpPr>
          <p:spPr>
            <a:xfrm>
              <a:off x="7593160" y="2255786"/>
              <a:ext cx="854831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FE492-5B15-4F62-BCDB-B0D1987DEDBD}"/>
                </a:ext>
              </a:extLst>
            </p:cNvPr>
            <p:cNvSpPr txBox="1"/>
            <p:nvPr/>
          </p:nvSpPr>
          <p:spPr>
            <a:xfrm>
              <a:off x="3952333" y="2234852"/>
              <a:ext cx="12824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Outcome 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911694-0293-4605-AE80-FFD7738DCA60}"/>
                </a:ext>
              </a:extLst>
            </p:cNvPr>
            <p:cNvSpPr txBox="1"/>
            <p:nvPr/>
          </p:nvSpPr>
          <p:spPr>
            <a:xfrm>
              <a:off x="5559826" y="2281871"/>
              <a:ext cx="12824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Outcome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269F04-05B3-4B6C-BC04-780451859A8F}"/>
                </a:ext>
              </a:extLst>
            </p:cNvPr>
            <p:cNvSpPr txBox="1"/>
            <p:nvPr/>
          </p:nvSpPr>
          <p:spPr>
            <a:xfrm>
              <a:off x="6766987" y="2266951"/>
              <a:ext cx="8254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Out. 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D9779F-6457-4023-8C1A-8CFE819EE1F9}"/>
                </a:ext>
              </a:extLst>
            </p:cNvPr>
            <p:cNvSpPr txBox="1"/>
            <p:nvPr/>
          </p:nvSpPr>
          <p:spPr>
            <a:xfrm>
              <a:off x="7580448" y="2252031"/>
              <a:ext cx="8254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Out. 4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75B6B93-48F2-40BE-8A1B-583C23F47A05}"/>
              </a:ext>
            </a:extLst>
          </p:cNvPr>
          <p:cNvSpPr txBox="1"/>
          <p:nvPr/>
        </p:nvSpPr>
        <p:spPr>
          <a:xfrm>
            <a:off x="6372719" y="1723648"/>
            <a:ext cx="2254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>
                <a:solidFill>
                  <a:schemeClr val="accent2"/>
                </a:solidFill>
              </a:rPr>
              <a:t>(Completing the action = achieve outcomes)</a:t>
            </a:r>
          </a:p>
        </p:txBody>
      </p:sp>
    </p:spTree>
    <p:extLst>
      <p:ext uri="{BB962C8B-B14F-4D97-AF65-F5344CB8AC3E}">
        <p14:creationId xmlns:p14="http://schemas.microsoft.com/office/powerpoint/2010/main" val="9593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5254 L 4.16667E-7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8241 L 2.08333E-7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5" grpId="1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059AA47-A8AA-4337-85CE-52533ECF99B8}"/>
              </a:ext>
            </a:extLst>
          </p:cNvPr>
          <p:cNvGrpSpPr/>
          <p:nvPr/>
        </p:nvGrpSpPr>
        <p:grpSpPr>
          <a:xfrm>
            <a:off x="2819316" y="1218195"/>
            <a:ext cx="3503279" cy="435545"/>
            <a:chOff x="3761873" y="1624258"/>
            <a:chExt cx="4671038" cy="5807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F30150-B413-4DAF-8090-BE1A6798663D}"/>
                </a:ext>
              </a:extLst>
            </p:cNvPr>
            <p:cNvSpPr/>
            <p:nvPr/>
          </p:nvSpPr>
          <p:spPr>
            <a:xfrm>
              <a:off x="3761873" y="1624259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E4EC3-41C5-459D-8F25-9809EC6DD7D0}"/>
                </a:ext>
              </a:extLst>
            </p:cNvPr>
            <p:cNvSpPr/>
            <p:nvPr/>
          </p:nvSpPr>
          <p:spPr>
            <a:xfrm>
              <a:off x="4359447" y="1624259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41070A-134A-49B5-AA76-620A2E82F8AD}"/>
                </a:ext>
              </a:extLst>
            </p:cNvPr>
            <p:cNvSpPr/>
            <p:nvPr/>
          </p:nvSpPr>
          <p:spPr>
            <a:xfrm>
              <a:off x="4957021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6489AC-D6AF-46A1-AF95-9E4F1C4CA968}"/>
                </a:ext>
              </a:extLst>
            </p:cNvPr>
            <p:cNvSpPr/>
            <p:nvPr/>
          </p:nvSpPr>
          <p:spPr>
            <a:xfrm>
              <a:off x="5562611" y="1624503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5213AA-FB7A-4471-A7FC-357986AE985C}"/>
                </a:ext>
              </a:extLst>
            </p:cNvPr>
            <p:cNvSpPr/>
            <p:nvPr/>
          </p:nvSpPr>
          <p:spPr>
            <a:xfrm>
              <a:off x="6160185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95FFD7-BB13-4B22-A185-13F68C314FC5}"/>
                </a:ext>
              </a:extLst>
            </p:cNvPr>
            <p:cNvSpPr/>
            <p:nvPr/>
          </p:nvSpPr>
          <p:spPr>
            <a:xfrm>
              <a:off x="6749743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4D32B1-09E2-4058-A730-2B7808373727}"/>
                </a:ext>
              </a:extLst>
            </p:cNvPr>
            <p:cNvSpPr/>
            <p:nvPr/>
          </p:nvSpPr>
          <p:spPr>
            <a:xfrm>
              <a:off x="7835337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25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BAAD0F-52F9-49A6-9837-357091EE7B28}"/>
                </a:ext>
              </a:extLst>
            </p:cNvPr>
            <p:cNvSpPr/>
            <p:nvPr/>
          </p:nvSpPr>
          <p:spPr>
            <a:xfrm>
              <a:off x="7363349" y="1639499"/>
              <a:ext cx="465192" cy="565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>
                  <a:solidFill>
                    <a:srgbClr val="002060"/>
                  </a:solidFill>
                </a:rPr>
                <a:t>…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34B0F2C-1B77-4468-8276-D0EDA8B58309}"/>
              </a:ext>
            </a:extLst>
          </p:cNvPr>
          <p:cNvSpPr/>
          <p:nvPr/>
        </p:nvSpPr>
        <p:spPr>
          <a:xfrm>
            <a:off x="2818397" y="956509"/>
            <a:ext cx="3504198" cy="26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/>
              <a:t>Vision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50E78-5254-4263-AB7C-7EAE6260EAC7}"/>
              </a:ext>
            </a:extLst>
          </p:cNvPr>
          <p:cNvSpPr/>
          <p:nvPr/>
        </p:nvSpPr>
        <p:spPr>
          <a:xfrm>
            <a:off x="2821405" y="270709"/>
            <a:ext cx="350119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/>
              <a:t>Strategy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C92CB7-1705-4444-9D23-92CBCDEA805C}"/>
              </a:ext>
            </a:extLst>
          </p:cNvPr>
          <p:cNvGrpSpPr/>
          <p:nvPr/>
        </p:nvGrpSpPr>
        <p:grpSpPr>
          <a:xfrm>
            <a:off x="2818397" y="1676138"/>
            <a:ext cx="3517597" cy="335346"/>
            <a:chOff x="3757862" y="2234852"/>
            <a:chExt cx="4690129" cy="447128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891A8CC-B0E5-45BD-9536-FA89E4821FC6}"/>
                </a:ext>
              </a:extLst>
            </p:cNvPr>
            <p:cNvCxnSpPr/>
            <p:nvPr/>
          </p:nvCxnSpPr>
          <p:spPr>
            <a:xfrm>
              <a:off x="3757862" y="2255786"/>
              <a:ext cx="1801964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7F773FA-9EF0-4217-A4B9-270B3C6C1672}"/>
                </a:ext>
              </a:extLst>
            </p:cNvPr>
            <p:cNvCxnSpPr>
              <a:cxnSpLocks/>
            </p:cNvCxnSpPr>
            <p:nvPr/>
          </p:nvCxnSpPr>
          <p:spPr>
            <a:xfrm>
              <a:off x="5542568" y="2255786"/>
              <a:ext cx="1212406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C8E8D0-046A-445F-8314-A046D5A2CB02}"/>
                </a:ext>
              </a:extLst>
            </p:cNvPr>
            <p:cNvCxnSpPr>
              <a:cxnSpLocks/>
            </p:cNvCxnSpPr>
            <p:nvPr/>
          </p:nvCxnSpPr>
          <p:spPr>
            <a:xfrm>
              <a:off x="6738329" y="2255786"/>
              <a:ext cx="854831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62C50B2-DA92-4860-85C9-41F4E9B819FD}"/>
                </a:ext>
              </a:extLst>
            </p:cNvPr>
            <p:cNvCxnSpPr>
              <a:cxnSpLocks/>
            </p:cNvCxnSpPr>
            <p:nvPr/>
          </p:nvCxnSpPr>
          <p:spPr>
            <a:xfrm>
              <a:off x="7593160" y="2255786"/>
              <a:ext cx="854831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FE492-5B15-4F62-BCDB-B0D1987DEDBD}"/>
                </a:ext>
              </a:extLst>
            </p:cNvPr>
            <p:cNvSpPr txBox="1"/>
            <p:nvPr/>
          </p:nvSpPr>
          <p:spPr>
            <a:xfrm>
              <a:off x="3952333" y="2234852"/>
              <a:ext cx="12824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Outcome 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911694-0293-4605-AE80-FFD7738DCA60}"/>
                </a:ext>
              </a:extLst>
            </p:cNvPr>
            <p:cNvSpPr txBox="1"/>
            <p:nvPr/>
          </p:nvSpPr>
          <p:spPr>
            <a:xfrm>
              <a:off x="5559826" y="2281871"/>
              <a:ext cx="12824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Outcome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269F04-05B3-4B6C-BC04-780451859A8F}"/>
                </a:ext>
              </a:extLst>
            </p:cNvPr>
            <p:cNvSpPr txBox="1"/>
            <p:nvPr/>
          </p:nvSpPr>
          <p:spPr>
            <a:xfrm>
              <a:off x="6766987" y="2266951"/>
              <a:ext cx="8254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Out. 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D9779F-6457-4023-8C1A-8CFE819EE1F9}"/>
                </a:ext>
              </a:extLst>
            </p:cNvPr>
            <p:cNvSpPr txBox="1"/>
            <p:nvPr/>
          </p:nvSpPr>
          <p:spPr>
            <a:xfrm>
              <a:off x="7580448" y="2252031"/>
              <a:ext cx="8254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Out. 4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75B6B93-48F2-40BE-8A1B-583C23F47A05}"/>
              </a:ext>
            </a:extLst>
          </p:cNvPr>
          <p:cNvSpPr txBox="1"/>
          <p:nvPr/>
        </p:nvSpPr>
        <p:spPr>
          <a:xfrm>
            <a:off x="6372719" y="1723648"/>
            <a:ext cx="2299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>
                <a:solidFill>
                  <a:schemeClr val="accent2"/>
                </a:solidFill>
              </a:rPr>
              <a:t>(Completing the actions = achieve outcomes)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9AF07B-E23C-4B2B-A9A3-3D066454AB5F}"/>
              </a:ext>
            </a:extLst>
          </p:cNvPr>
          <p:cNvSpPr/>
          <p:nvPr/>
        </p:nvSpPr>
        <p:spPr>
          <a:xfrm>
            <a:off x="2867455" y="3257561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E953DB-ED89-44B8-996A-DB6E98FE7C38}"/>
              </a:ext>
            </a:extLst>
          </p:cNvPr>
          <p:cNvSpPr/>
          <p:nvPr/>
        </p:nvSpPr>
        <p:spPr>
          <a:xfrm>
            <a:off x="6094878" y="3257550"/>
            <a:ext cx="348894" cy="424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78B8AA-9E8A-4ACE-B90D-2574C069B36A}"/>
              </a:ext>
            </a:extLst>
          </p:cNvPr>
          <p:cNvSpPr/>
          <p:nvPr/>
        </p:nvSpPr>
        <p:spPr>
          <a:xfrm>
            <a:off x="3413944" y="3257559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092446-B8EB-4CF1-800B-A2747411009C}"/>
              </a:ext>
            </a:extLst>
          </p:cNvPr>
          <p:cNvSpPr/>
          <p:nvPr/>
        </p:nvSpPr>
        <p:spPr>
          <a:xfrm>
            <a:off x="3960433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795CEC-847C-4074-996E-8BF22EFDDA55}"/>
              </a:ext>
            </a:extLst>
          </p:cNvPr>
          <p:cNvSpPr/>
          <p:nvPr/>
        </p:nvSpPr>
        <p:spPr>
          <a:xfrm>
            <a:off x="4503632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D3E39-942F-4F46-8241-595669490C67}"/>
              </a:ext>
            </a:extLst>
          </p:cNvPr>
          <p:cNvSpPr/>
          <p:nvPr/>
        </p:nvSpPr>
        <p:spPr>
          <a:xfrm>
            <a:off x="5046830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0131DA-E5A3-4B9C-8DC4-19025F076853}"/>
              </a:ext>
            </a:extLst>
          </p:cNvPr>
          <p:cNvSpPr/>
          <p:nvPr/>
        </p:nvSpPr>
        <p:spPr>
          <a:xfrm>
            <a:off x="5590029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247389-3CB2-4E32-A55C-1FC1C482E86A}"/>
              </a:ext>
            </a:extLst>
          </p:cNvPr>
          <p:cNvSpPr/>
          <p:nvPr/>
        </p:nvSpPr>
        <p:spPr>
          <a:xfrm>
            <a:off x="2867455" y="2571750"/>
            <a:ext cx="350119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/>
              <a:t>Campaign Plan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C6C226-D4A0-429F-8F46-3784D8E39D30}"/>
              </a:ext>
            </a:extLst>
          </p:cNvPr>
          <p:cNvGrpSpPr/>
          <p:nvPr/>
        </p:nvGrpSpPr>
        <p:grpSpPr>
          <a:xfrm>
            <a:off x="2818397" y="1218195"/>
            <a:ext cx="437076" cy="2039366"/>
            <a:chOff x="3757862" y="1624260"/>
            <a:chExt cx="582768" cy="271915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14A2987-3D54-4B32-9420-3424BC03B9F5}"/>
                </a:ext>
              </a:extLst>
            </p:cNvPr>
            <p:cNvSpPr/>
            <p:nvPr/>
          </p:nvSpPr>
          <p:spPr>
            <a:xfrm>
              <a:off x="3757862" y="1624260"/>
              <a:ext cx="582768" cy="5654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9F53D4-9598-40BD-AE66-7CEA9F9CFA88}"/>
                </a:ext>
              </a:extLst>
            </p:cNvPr>
            <p:cNvCxnSpPr>
              <a:stCxn id="2" idx="4"/>
              <a:endCxn id="25" idx="0"/>
            </p:cNvCxnSpPr>
            <p:nvPr/>
          </p:nvCxnSpPr>
          <p:spPr>
            <a:xfrm>
              <a:off x="4049246" y="2189741"/>
              <a:ext cx="138353" cy="2153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9F56C8-E577-4EAD-BD36-63C5442639D0}"/>
              </a:ext>
            </a:extLst>
          </p:cNvPr>
          <p:cNvGrpSpPr/>
          <p:nvPr/>
        </p:nvGrpSpPr>
        <p:grpSpPr>
          <a:xfrm>
            <a:off x="3252360" y="1229626"/>
            <a:ext cx="1524516" cy="2027930"/>
            <a:chOff x="3757862" y="1624260"/>
            <a:chExt cx="2032688" cy="270390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2A74DF5-3778-44AD-BAF5-327B796AFC05}"/>
                </a:ext>
              </a:extLst>
            </p:cNvPr>
            <p:cNvSpPr/>
            <p:nvPr/>
          </p:nvSpPr>
          <p:spPr>
            <a:xfrm>
              <a:off x="3757862" y="1624260"/>
              <a:ext cx="582768" cy="5654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1C93730-4200-4007-AEA5-9D8D46CEA6BF}"/>
                </a:ext>
              </a:extLst>
            </p:cNvPr>
            <p:cNvCxnSpPr>
              <a:cxnSpLocks/>
              <a:stCxn id="62" idx="4"/>
              <a:endCxn id="51" idx="0"/>
            </p:cNvCxnSpPr>
            <p:nvPr/>
          </p:nvCxnSpPr>
          <p:spPr>
            <a:xfrm>
              <a:off x="4049246" y="2189741"/>
              <a:ext cx="1741304" cy="21384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895B66-CF4E-4EBC-A340-BF2D96897A94}"/>
              </a:ext>
            </a:extLst>
          </p:cNvPr>
          <p:cNvGrpSpPr/>
          <p:nvPr/>
        </p:nvGrpSpPr>
        <p:grpSpPr>
          <a:xfrm>
            <a:off x="3734981" y="1223912"/>
            <a:ext cx="1524516" cy="2027930"/>
            <a:chOff x="3757862" y="1624260"/>
            <a:chExt cx="2032688" cy="270390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BA6981C-38DF-40BF-A1E2-2DDCDC192CE8}"/>
                </a:ext>
              </a:extLst>
            </p:cNvPr>
            <p:cNvSpPr/>
            <p:nvPr/>
          </p:nvSpPr>
          <p:spPr>
            <a:xfrm>
              <a:off x="3757862" y="1624260"/>
              <a:ext cx="582768" cy="5654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FB83EA2-0039-4268-975D-DC03BFA58209}"/>
                </a:ext>
              </a:extLst>
            </p:cNvPr>
            <p:cNvCxnSpPr>
              <a:cxnSpLocks/>
              <a:stCxn id="66" idx="4"/>
            </p:cNvCxnSpPr>
            <p:nvPr/>
          </p:nvCxnSpPr>
          <p:spPr>
            <a:xfrm>
              <a:off x="4049246" y="2189741"/>
              <a:ext cx="1741304" cy="21384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F9EF03-999B-42D6-811E-600FDE86BD56}"/>
              </a:ext>
            </a:extLst>
          </p:cNvPr>
          <p:cNvGrpSpPr/>
          <p:nvPr/>
        </p:nvGrpSpPr>
        <p:grpSpPr>
          <a:xfrm>
            <a:off x="2867455" y="3835188"/>
            <a:ext cx="3752909" cy="535919"/>
            <a:chOff x="3757862" y="2234852"/>
            <a:chExt cx="5003878" cy="714558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BC44A70-FE63-4B91-AB7D-C328C260F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7862" y="2234852"/>
              <a:ext cx="2905834" cy="20934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492DBD8-15F9-4C18-88CE-3568D775C5AC}"/>
                </a:ext>
              </a:extLst>
            </p:cNvPr>
            <p:cNvCxnSpPr>
              <a:cxnSpLocks/>
            </p:cNvCxnSpPr>
            <p:nvPr/>
          </p:nvCxnSpPr>
          <p:spPr>
            <a:xfrm>
              <a:off x="6663696" y="2234852"/>
              <a:ext cx="1565326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9E731D-B056-420E-831F-5D38C8533AED}"/>
                </a:ext>
              </a:extLst>
            </p:cNvPr>
            <p:cNvSpPr txBox="1"/>
            <p:nvPr/>
          </p:nvSpPr>
          <p:spPr>
            <a:xfrm>
              <a:off x="3952333" y="2234852"/>
              <a:ext cx="219271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“LOE 1” = </a:t>
              </a:r>
              <a:br>
                <a:rPr lang="en-CA" sz="1350">
                  <a:solidFill>
                    <a:schemeClr val="accent2"/>
                  </a:solidFill>
                </a:rPr>
              </a:br>
              <a:r>
                <a:rPr lang="en-CA" sz="1350">
                  <a:solidFill>
                    <a:schemeClr val="accent2"/>
                  </a:solidFill>
                </a:rPr>
                <a:t>“1. Operations”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22405D8-9E8B-4A1C-9176-4B6F344CDA7D}"/>
                </a:ext>
              </a:extLst>
            </p:cNvPr>
            <p:cNvSpPr txBox="1"/>
            <p:nvPr/>
          </p:nvSpPr>
          <p:spPr>
            <a:xfrm>
              <a:off x="6822491" y="2272303"/>
              <a:ext cx="1939249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“LOE 2” = </a:t>
              </a:r>
              <a:br>
                <a:rPr lang="en-CA" sz="1350">
                  <a:solidFill>
                    <a:schemeClr val="accent2"/>
                  </a:solidFill>
                </a:rPr>
              </a:br>
              <a:r>
                <a:rPr lang="en-CA" sz="1350">
                  <a:solidFill>
                    <a:schemeClr val="accent2"/>
                  </a:solidFill>
                </a:rPr>
                <a:t>“2. Ready Forces.”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3AFC3E1-8C06-4A74-A242-17D017EAF5B5}"/>
              </a:ext>
            </a:extLst>
          </p:cNvPr>
          <p:cNvSpPr txBox="1"/>
          <p:nvPr/>
        </p:nvSpPr>
        <p:spPr>
          <a:xfrm>
            <a:off x="6572610" y="3414681"/>
            <a:ext cx="2608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>
                <a:solidFill>
                  <a:schemeClr val="accent2"/>
                </a:solidFill>
              </a:rPr>
              <a:t>After building campaign plan activities from</a:t>
            </a:r>
            <a:br>
              <a:rPr lang="en-CA" sz="1050">
                <a:solidFill>
                  <a:schemeClr val="accent2"/>
                </a:solidFill>
              </a:rPr>
            </a:br>
            <a:r>
              <a:rPr lang="en-CA" sz="1050">
                <a:solidFill>
                  <a:schemeClr val="accent2"/>
                </a:solidFill>
              </a:rPr>
              <a:t>strategy actions, </a:t>
            </a:r>
          </a:p>
          <a:p>
            <a:r>
              <a:rPr lang="en-CA" sz="1050">
                <a:solidFill>
                  <a:schemeClr val="accent2"/>
                </a:solidFill>
              </a:rPr>
              <a:t>group activities by DPSA themes to establish</a:t>
            </a:r>
            <a:br>
              <a:rPr lang="en-CA" sz="1050">
                <a:solidFill>
                  <a:schemeClr val="accent2"/>
                </a:solidFill>
              </a:rPr>
            </a:br>
            <a:r>
              <a:rPr lang="en-CA" sz="1050">
                <a:solidFill>
                  <a:schemeClr val="accent2"/>
                </a:solidFill>
              </a:rPr>
              <a:t>RCAF LOEs</a:t>
            </a:r>
          </a:p>
        </p:txBody>
      </p:sp>
    </p:spTree>
    <p:extLst>
      <p:ext uri="{BB962C8B-B14F-4D97-AF65-F5344CB8AC3E}">
        <p14:creationId xmlns:p14="http://schemas.microsoft.com/office/powerpoint/2010/main" val="39056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/>
      <p:bldP spid="34" grpId="0" animBg="1"/>
      <p:bldP spid="35" grpId="0" animBg="1"/>
      <p:bldP spid="51" grpId="0" animBg="1"/>
      <p:bldP spid="52" grpId="0" animBg="1"/>
      <p:bldP spid="60" grpId="0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059AA47-A8AA-4337-85CE-52533ECF99B8}"/>
              </a:ext>
            </a:extLst>
          </p:cNvPr>
          <p:cNvGrpSpPr/>
          <p:nvPr/>
        </p:nvGrpSpPr>
        <p:grpSpPr>
          <a:xfrm>
            <a:off x="2819316" y="1218195"/>
            <a:ext cx="3503279" cy="435545"/>
            <a:chOff x="3761873" y="1624258"/>
            <a:chExt cx="4671038" cy="5807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F30150-B413-4DAF-8090-BE1A6798663D}"/>
                </a:ext>
              </a:extLst>
            </p:cNvPr>
            <p:cNvSpPr/>
            <p:nvPr/>
          </p:nvSpPr>
          <p:spPr>
            <a:xfrm>
              <a:off x="3761873" y="1624259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E4EC3-41C5-459D-8F25-9809EC6DD7D0}"/>
                </a:ext>
              </a:extLst>
            </p:cNvPr>
            <p:cNvSpPr/>
            <p:nvPr/>
          </p:nvSpPr>
          <p:spPr>
            <a:xfrm>
              <a:off x="4359447" y="1624259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41070A-134A-49B5-AA76-620A2E82F8AD}"/>
                </a:ext>
              </a:extLst>
            </p:cNvPr>
            <p:cNvSpPr/>
            <p:nvPr/>
          </p:nvSpPr>
          <p:spPr>
            <a:xfrm>
              <a:off x="4957021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6489AC-D6AF-46A1-AF95-9E4F1C4CA968}"/>
                </a:ext>
              </a:extLst>
            </p:cNvPr>
            <p:cNvSpPr/>
            <p:nvPr/>
          </p:nvSpPr>
          <p:spPr>
            <a:xfrm>
              <a:off x="5562611" y="1624503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5213AA-FB7A-4471-A7FC-357986AE985C}"/>
                </a:ext>
              </a:extLst>
            </p:cNvPr>
            <p:cNvSpPr/>
            <p:nvPr/>
          </p:nvSpPr>
          <p:spPr>
            <a:xfrm>
              <a:off x="6160185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95FFD7-BB13-4B22-A185-13F68C314FC5}"/>
                </a:ext>
              </a:extLst>
            </p:cNvPr>
            <p:cNvSpPr/>
            <p:nvPr/>
          </p:nvSpPr>
          <p:spPr>
            <a:xfrm>
              <a:off x="6749743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4D32B1-09E2-4058-A730-2B7808373727}"/>
                </a:ext>
              </a:extLst>
            </p:cNvPr>
            <p:cNvSpPr/>
            <p:nvPr/>
          </p:nvSpPr>
          <p:spPr>
            <a:xfrm>
              <a:off x="7835337" y="1624258"/>
              <a:ext cx="597574" cy="565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788"/>
                <a:t>Action 25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BAAD0F-52F9-49A6-9837-357091EE7B28}"/>
                </a:ext>
              </a:extLst>
            </p:cNvPr>
            <p:cNvSpPr/>
            <p:nvPr/>
          </p:nvSpPr>
          <p:spPr>
            <a:xfrm>
              <a:off x="7363349" y="1639499"/>
              <a:ext cx="465192" cy="565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>
                  <a:solidFill>
                    <a:srgbClr val="002060"/>
                  </a:solidFill>
                </a:rPr>
                <a:t>…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34B0F2C-1B77-4468-8276-D0EDA8B58309}"/>
              </a:ext>
            </a:extLst>
          </p:cNvPr>
          <p:cNvSpPr/>
          <p:nvPr/>
        </p:nvSpPr>
        <p:spPr>
          <a:xfrm>
            <a:off x="2818397" y="956509"/>
            <a:ext cx="3504198" cy="261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/>
              <a:t>Vision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50E78-5254-4263-AB7C-7EAE6260EAC7}"/>
              </a:ext>
            </a:extLst>
          </p:cNvPr>
          <p:cNvSpPr/>
          <p:nvPr/>
        </p:nvSpPr>
        <p:spPr>
          <a:xfrm>
            <a:off x="2821405" y="270709"/>
            <a:ext cx="350119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/>
              <a:t>Strategy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C92CB7-1705-4444-9D23-92CBCDEA805C}"/>
              </a:ext>
            </a:extLst>
          </p:cNvPr>
          <p:cNvGrpSpPr/>
          <p:nvPr/>
        </p:nvGrpSpPr>
        <p:grpSpPr>
          <a:xfrm>
            <a:off x="2818397" y="1676138"/>
            <a:ext cx="3517597" cy="335346"/>
            <a:chOff x="3757862" y="2234852"/>
            <a:chExt cx="4690129" cy="447128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891A8CC-B0E5-45BD-9536-FA89E4821FC6}"/>
                </a:ext>
              </a:extLst>
            </p:cNvPr>
            <p:cNvCxnSpPr/>
            <p:nvPr/>
          </p:nvCxnSpPr>
          <p:spPr>
            <a:xfrm>
              <a:off x="3757862" y="2255786"/>
              <a:ext cx="1801964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7F773FA-9EF0-4217-A4B9-270B3C6C1672}"/>
                </a:ext>
              </a:extLst>
            </p:cNvPr>
            <p:cNvCxnSpPr>
              <a:cxnSpLocks/>
            </p:cNvCxnSpPr>
            <p:nvPr/>
          </p:nvCxnSpPr>
          <p:spPr>
            <a:xfrm>
              <a:off x="5542568" y="2255786"/>
              <a:ext cx="1212406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C8E8D0-046A-445F-8314-A046D5A2CB02}"/>
                </a:ext>
              </a:extLst>
            </p:cNvPr>
            <p:cNvCxnSpPr>
              <a:cxnSpLocks/>
            </p:cNvCxnSpPr>
            <p:nvPr/>
          </p:nvCxnSpPr>
          <p:spPr>
            <a:xfrm>
              <a:off x="6738329" y="2255786"/>
              <a:ext cx="854831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62C50B2-DA92-4860-85C9-41F4E9B819FD}"/>
                </a:ext>
              </a:extLst>
            </p:cNvPr>
            <p:cNvCxnSpPr>
              <a:cxnSpLocks/>
            </p:cNvCxnSpPr>
            <p:nvPr/>
          </p:nvCxnSpPr>
          <p:spPr>
            <a:xfrm>
              <a:off x="7593160" y="2255786"/>
              <a:ext cx="854831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6FE492-5B15-4F62-BCDB-B0D1987DEDBD}"/>
                </a:ext>
              </a:extLst>
            </p:cNvPr>
            <p:cNvSpPr txBox="1"/>
            <p:nvPr/>
          </p:nvSpPr>
          <p:spPr>
            <a:xfrm>
              <a:off x="3952333" y="2234852"/>
              <a:ext cx="12824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Outcome 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3911694-0293-4605-AE80-FFD7738DCA60}"/>
                </a:ext>
              </a:extLst>
            </p:cNvPr>
            <p:cNvSpPr txBox="1"/>
            <p:nvPr/>
          </p:nvSpPr>
          <p:spPr>
            <a:xfrm>
              <a:off x="5559826" y="2281871"/>
              <a:ext cx="12824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Outcome 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269F04-05B3-4B6C-BC04-780451859A8F}"/>
                </a:ext>
              </a:extLst>
            </p:cNvPr>
            <p:cNvSpPr txBox="1"/>
            <p:nvPr/>
          </p:nvSpPr>
          <p:spPr>
            <a:xfrm>
              <a:off x="6766987" y="2266951"/>
              <a:ext cx="8254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Out. 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D9779F-6457-4023-8C1A-8CFE819EE1F9}"/>
                </a:ext>
              </a:extLst>
            </p:cNvPr>
            <p:cNvSpPr txBox="1"/>
            <p:nvPr/>
          </p:nvSpPr>
          <p:spPr>
            <a:xfrm>
              <a:off x="7580448" y="2252031"/>
              <a:ext cx="82544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Out. 4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75B6B93-48F2-40BE-8A1B-583C23F47A05}"/>
              </a:ext>
            </a:extLst>
          </p:cNvPr>
          <p:cNvSpPr txBox="1"/>
          <p:nvPr/>
        </p:nvSpPr>
        <p:spPr>
          <a:xfrm>
            <a:off x="6372719" y="1723648"/>
            <a:ext cx="2299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>
                <a:solidFill>
                  <a:schemeClr val="accent2"/>
                </a:solidFill>
              </a:rPr>
              <a:t>(Completing the actions = achieve outcomes)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9AF07B-E23C-4B2B-A9A3-3D066454AB5F}"/>
              </a:ext>
            </a:extLst>
          </p:cNvPr>
          <p:cNvSpPr/>
          <p:nvPr/>
        </p:nvSpPr>
        <p:spPr>
          <a:xfrm>
            <a:off x="2867455" y="3257561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E953DB-ED89-44B8-996A-DB6E98FE7C38}"/>
              </a:ext>
            </a:extLst>
          </p:cNvPr>
          <p:cNvSpPr/>
          <p:nvPr/>
        </p:nvSpPr>
        <p:spPr>
          <a:xfrm>
            <a:off x="6094878" y="3257550"/>
            <a:ext cx="348894" cy="424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78B8AA-9E8A-4ACE-B90D-2574C069B36A}"/>
              </a:ext>
            </a:extLst>
          </p:cNvPr>
          <p:cNvSpPr/>
          <p:nvPr/>
        </p:nvSpPr>
        <p:spPr>
          <a:xfrm>
            <a:off x="3413944" y="3257559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092446-B8EB-4CF1-800B-A2747411009C}"/>
              </a:ext>
            </a:extLst>
          </p:cNvPr>
          <p:cNvSpPr/>
          <p:nvPr/>
        </p:nvSpPr>
        <p:spPr>
          <a:xfrm>
            <a:off x="3960433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795CEC-847C-4074-996E-8BF22EFDDA55}"/>
              </a:ext>
            </a:extLst>
          </p:cNvPr>
          <p:cNvSpPr/>
          <p:nvPr/>
        </p:nvSpPr>
        <p:spPr>
          <a:xfrm>
            <a:off x="4503632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D3E39-942F-4F46-8241-595669490C67}"/>
              </a:ext>
            </a:extLst>
          </p:cNvPr>
          <p:cNvSpPr/>
          <p:nvPr/>
        </p:nvSpPr>
        <p:spPr>
          <a:xfrm>
            <a:off x="5046830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E0131DA-E5A3-4B9C-8DC4-19025F076853}"/>
              </a:ext>
            </a:extLst>
          </p:cNvPr>
          <p:cNvSpPr/>
          <p:nvPr/>
        </p:nvSpPr>
        <p:spPr>
          <a:xfrm>
            <a:off x="5590029" y="3257556"/>
            <a:ext cx="546489" cy="4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88"/>
              <a:t>Activity 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247389-3CB2-4E32-A55C-1FC1C482E86A}"/>
              </a:ext>
            </a:extLst>
          </p:cNvPr>
          <p:cNvSpPr/>
          <p:nvPr/>
        </p:nvSpPr>
        <p:spPr>
          <a:xfrm>
            <a:off x="2867455" y="2571750"/>
            <a:ext cx="350119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/>
              <a:t>Campaign Plan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F9EF03-999B-42D6-811E-600FDE86BD56}"/>
              </a:ext>
            </a:extLst>
          </p:cNvPr>
          <p:cNvGrpSpPr/>
          <p:nvPr/>
        </p:nvGrpSpPr>
        <p:grpSpPr>
          <a:xfrm>
            <a:off x="2867455" y="3835188"/>
            <a:ext cx="3752909" cy="535919"/>
            <a:chOff x="3757862" y="2234852"/>
            <a:chExt cx="5003878" cy="714558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BC44A70-FE63-4B91-AB7D-C328C260F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7862" y="2234852"/>
              <a:ext cx="2905834" cy="20934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492DBD8-15F9-4C18-88CE-3568D775C5AC}"/>
                </a:ext>
              </a:extLst>
            </p:cNvPr>
            <p:cNvCxnSpPr>
              <a:cxnSpLocks/>
            </p:cNvCxnSpPr>
            <p:nvPr/>
          </p:nvCxnSpPr>
          <p:spPr>
            <a:xfrm>
              <a:off x="6663696" y="2234852"/>
              <a:ext cx="1565326" cy="0"/>
            </a:xfrm>
            <a:prstGeom prst="straightConnector1">
              <a:avLst/>
            </a:prstGeom>
            <a:ln w="4762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9E731D-B056-420E-831F-5D38C8533AED}"/>
                </a:ext>
              </a:extLst>
            </p:cNvPr>
            <p:cNvSpPr txBox="1"/>
            <p:nvPr/>
          </p:nvSpPr>
          <p:spPr>
            <a:xfrm>
              <a:off x="3952333" y="2234852"/>
              <a:ext cx="219271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“LOE 1” = </a:t>
              </a:r>
              <a:br>
                <a:rPr lang="en-CA" sz="1350">
                  <a:solidFill>
                    <a:schemeClr val="accent2"/>
                  </a:solidFill>
                </a:rPr>
              </a:br>
              <a:r>
                <a:rPr lang="en-CA" sz="1350">
                  <a:solidFill>
                    <a:schemeClr val="accent2"/>
                  </a:solidFill>
                </a:rPr>
                <a:t>“1. Operations”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22405D8-9E8B-4A1C-9176-4B6F344CDA7D}"/>
                </a:ext>
              </a:extLst>
            </p:cNvPr>
            <p:cNvSpPr txBox="1"/>
            <p:nvPr/>
          </p:nvSpPr>
          <p:spPr>
            <a:xfrm>
              <a:off x="6822491" y="2272303"/>
              <a:ext cx="1939249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50">
                  <a:solidFill>
                    <a:schemeClr val="accent2"/>
                  </a:solidFill>
                </a:rPr>
                <a:t>“LOE 2” = </a:t>
              </a:r>
              <a:br>
                <a:rPr lang="en-CA" sz="1350">
                  <a:solidFill>
                    <a:schemeClr val="accent2"/>
                  </a:solidFill>
                </a:rPr>
              </a:br>
              <a:r>
                <a:rPr lang="en-CA" sz="1350">
                  <a:solidFill>
                    <a:schemeClr val="accent2"/>
                  </a:solidFill>
                </a:rPr>
                <a:t>“2. Ready Forces.”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F3AFC3E1-8C06-4A74-A242-17D017EAF5B5}"/>
              </a:ext>
            </a:extLst>
          </p:cNvPr>
          <p:cNvSpPr txBox="1"/>
          <p:nvPr/>
        </p:nvSpPr>
        <p:spPr>
          <a:xfrm>
            <a:off x="6572610" y="3414681"/>
            <a:ext cx="2608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>
                <a:solidFill>
                  <a:schemeClr val="accent2"/>
                </a:solidFill>
              </a:rPr>
              <a:t>After building campaign plan activities from</a:t>
            </a:r>
            <a:br>
              <a:rPr lang="en-CA" sz="1050">
                <a:solidFill>
                  <a:schemeClr val="accent2"/>
                </a:solidFill>
              </a:rPr>
            </a:br>
            <a:r>
              <a:rPr lang="en-CA" sz="1050">
                <a:solidFill>
                  <a:schemeClr val="accent2"/>
                </a:solidFill>
              </a:rPr>
              <a:t>strategy actions, </a:t>
            </a:r>
          </a:p>
          <a:p>
            <a:r>
              <a:rPr lang="en-CA" sz="1050">
                <a:solidFill>
                  <a:schemeClr val="accent2"/>
                </a:solidFill>
              </a:rPr>
              <a:t>group activities by DPSA themes to establish</a:t>
            </a:r>
            <a:br>
              <a:rPr lang="en-CA" sz="1050">
                <a:solidFill>
                  <a:schemeClr val="accent2"/>
                </a:solidFill>
              </a:rPr>
            </a:br>
            <a:r>
              <a:rPr lang="en-CA" sz="1050">
                <a:solidFill>
                  <a:schemeClr val="accent2"/>
                </a:solidFill>
              </a:rPr>
              <a:t>RCAF LOEs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33B46D-14D9-4724-8F22-3BFCC8AF4704}"/>
              </a:ext>
            </a:extLst>
          </p:cNvPr>
          <p:cNvGrpSpPr/>
          <p:nvPr/>
        </p:nvGrpSpPr>
        <p:grpSpPr>
          <a:xfrm>
            <a:off x="2339339" y="4290042"/>
            <a:ext cx="4123833" cy="253916"/>
            <a:chOff x="3119119" y="5720055"/>
            <a:chExt cx="5498444" cy="338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75F096-79A7-4520-8654-1B4665F4FE07}"/>
                </a:ext>
              </a:extLst>
            </p:cNvPr>
            <p:cNvGrpSpPr/>
            <p:nvPr/>
          </p:nvGrpSpPr>
          <p:grpSpPr>
            <a:xfrm>
              <a:off x="3849140" y="5769923"/>
              <a:ext cx="4768423" cy="269611"/>
              <a:chOff x="3849140" y="5769923"/>
              <a:chExt cx="4768423" cy="26961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AB8686B-3800-488A-AC96-4ED2F2288560}"/>
                  </a:ext>
                </a:extLst>
              </p:cNvPr>
              <p:cNvSpPr/>
              <p:nvPr/>
            </p:nvSpPr>
            <p:spPr>
              <a:xfrm>
                <a:off x="3849140" y="5769937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1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0EB285-67AC-4D33-9032-6D3C77DFD50C}"/>
                  </a:ext>
                </a:extLst>
              </p:cNvPr>
              <p:cNvSpPr/>
              <p:nvPr/>
            </p:nvSpPr>
            <p:spPr>
              <a:xfrm>
                <a:off x="8152371" y="5769923"/>
                <a:ext cx="465192" cy="269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b="1">
                    <a:solidFill>
                      <a:srgbClr val="002060"/>
                    </a:solidFill>
                  </a:rPr>
                  <a:t>…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9A633F3-B723-4D8D-A455-94D65F77A587}"/>
                  </a:ext>
                </a:extLst>
              </p:cNvPr>
              <p:cNvSpPr/>
              <p:nvPr/>
            </p:nvSpPr>
            <p:spPr>
              <a:xfrm>
                <a:off x="5306444" y="5769931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3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CB37852-3357-4666-A0A3-5D31311AF7BA}"/>
                  </a:ext>
                </a:extLst>
              </p:cNvPr>
              <p:cNvSpPr/>
              <p:nvPr/>
            </p:nvSpPr>
            <p:spPr>
              <a:xfrm>
                <a:off x="6030709" y="5769931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4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6FCB8E-B05B-4C80-9EAE-F5DE5AB85FDD}"/>
                </a:ext>
              </a:extLst>
            </p:cNvPr>
            <p:cNvSpPr txBox="1"/>
            <p:nvPr/>
          </p:nvSpPr>
          <p:spPr>
            <a:xfrm flipH="1">
              <a:off x="3119119" y="5720055"/>
              <a:ext cx="83321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/>
                <a:t>Year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F8AC1D-9135-4FA2-A1BC-0A6A997F794C}"/>
              </a:ext>
            </a:extLst>
          </p:cNvPr>
          <p:cNvGrpSpPr/>
          <p:nvPr/>
        </p:nvGrpSpPr>
        <p:grpSpPr>
          <a:xfrm>
            <a:off x="2330842" y="4579822"/>
            <a:ext cx="4122806" cy="253916"/>
            <a:chOff x="3107788" y="6106432"/>
            <a:chExt cx="5497075" cy="3385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2CFAC2-C978-4D46-A952-B25A4C004636}"/>
                </a:ext>
              </a:extLst>
            </p:cNvPr>
            <p:cNvGrpSpPr/>
            <p:nvPr/>
          </p:nvGrpSpPr>
          <p:grpSpPr>
            <a:xfrm>
              <a:off x="3836440" y="6125523"/>
              <a:ext cx="4768423" cy="269611"/>
              <a:chOff x="3836440" y="6125523"/>
              <a:chExt cx="4768423" cy="269611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6363582-8314-4426-80A2-B92F212BAEA4}"/>
                  </a:ext>
                </a:extLst>
              </p:cNvPr>
              <p:cNvSpPr/>
              <p:nvPr/>
            </p:nvSpPr>
            <p:spPr>
              <a:xfrm>
                <a:off x="3836440" y="6125537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1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885FA5D-040C-429C-BE6C-89231EAC4DCD}"/>
                  </a:ext>
                </a:extLst>
              </p:cNvPr>
              <p:cNvSpPr/>
              <p:nvPr/>
            </p:nvSpPr>
            <p:spPr>
              <a:xfrm>
                <a:off x="8139671" y="6125523"/>
                <a:ext cx="465192" cy="269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b="1">
                    <a:solidFill>
                      <a:srgbClr val="002060"/>
                    </a:solidFill>
                  </a:rPr>
                  <a:t>…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AC01C76-A0EE-4F9F-B6B8-2D6D3E44E662}"/>
                  </a:ext>
                </a:extLst>
              </p:cNvPr>
              <p:cNvSpPr/>
              <p:nvPr/>
            </p:nvSpPr>
            <p:spPr>
              <a:xfrm>
                <a:off x="4565092" y="6125534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2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C114C77-762B-44E3-909B-6FA9497D654F}"/>
                  </a:ext>
                </a:extLst>
              </p:cNvPr>
              <p:cNvSpPr/>
              <p:nvPr/>
            </p:nvSpPr>
            <p:spPr>
              <a:xfrm>
                <a:off x="5293744" y="6125531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3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B780EA1-1B0F-40AD-8CAE-5EF04AD53DA2}"/>
                  </a:ext>
                </a:extLst>
              </p:cNvPr>
              <p:cNvSpPr/>
              <p:nvPr/>
            </p:nvSpPr>
            <p:spPr>
              <a:xfrm>
                <a:off x="6018009" y="6125531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4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284323D-4483-4365-980F-5F3040B89AA6}"/>
                  </a:ext>
                </a:extLst>
              </p:cNvPr>
              <p:cNvSpPr/>
              <p:nvPr/>
            </p:nvSpPr>
            <p:spPr>
              <a:xfrm>
                <a:off x="6742274" y="6125531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5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C8C7B2F-AC55-4EC5-8A92-0BD8C9F2E81D}"/>
                  </a:ext>
                </a:extLst>
              </p:cNvPr>
              <p:cNvSpPr/>
              <p:nvPr/>
            </p:nvSpPr>
            <p:spPr>
              <a:xfrm>
                <a:off x="7466539" y="6125530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6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7C2B1D8-FA85-4784-9F63-271B20BA3A8E}"/>
                </a:ext>
              </a:extLst>
            </p:cNvPr>
            <p:cNvSpPr txBox="1"/>
            <p:nvPr/>
          </p:nvSpPr>
          <p:spPr>
            <a:xfrm flipH="1">
              <a:off x="3107788" y="6106432"/>
              <a:ext cx="8332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/>
                <a:t>Year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8DE1C-2E42-43E7-B87C-0DF90C06C729}"/>
              </a:ext>
            </a:extLst>
          </p:cNvPr>
          <p:cNvGrpSpPr/>
          <p:nvPr/>
        </p:nvGrpSpPr>
        <p:grpSpPr>
          <a:xfrm>
            <a:off x="2330842" y="4860851"/>
            <a:ext cx="4113281" cy="262682"/>
            <a:chOff x="3107788" y="6481123"/>
            <a:chExt cx="5484375" cy="3502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2C8B8E-BF99-465D-8BD2-FACB8D523F5F}"/>
                </a:ext>
              </a:extLst>
            </p:cNvPr>
            <p:cNvGrpSpPr/>
            <p:nvPr/>
          </p:nvGrpSpPr>
          <p:grpSpPr>
            <a:xfrm>
              <a:off x="4552392" y="6481123"/>
              <a:ext cx="4039771" cy="269608"/>
              <a:chOff x="4552392" y="6481123"/>
              <a:chExt cx="4039771" cy="26960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8D2F5F9-9D0C-4789-980F-98761A2AECFF}"/>
                  </a:ext>
                </a:extLst>
              </p:cNvPr>
              <p:cNvSpPr/>
              <p:nvPr/>
            </p:nvSpPr>
            <p:spPr>
              <a:xfrm>
                <a:off x="8126971" y="6481123"/>
                <a:ext cx="465192" cy="2695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600" b="1">
                    <a:solidFill>
                      <a:srgbClr val="002060"/>
                    </a:solidFill>
                  </a:rPr>
                  <a:t>…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DFD75A2-54EF-46D3-9570-919766F41BBC}"/>
                  </a:ext>
                </a:extLst>
              </p:cNvPr>
              <p:cNvSpPr/>
              <p:nvPr/>
            </p:nvSpPr>
            <p:spPr>
              <a:xfrm>
                <a:off x="4552392" y="6481134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2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B73A2AC-F469-4B70-8810-6FDC21CF5CCE}"/>
                  </a:ext>
                </a:extLst>
              </p:cNvPr>
              <p:cNvSpPr/>
              <p:nvPr/>
            </p:nvSpPr>
            <p:spPr>
              <a:xfrm>
                <a:off x="5281044" y="6481131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3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06BF61F-6F67-4B88-BD57-A63294EE9F8B}"/>
                  </a:ext>
                </a:extLst>
              </p:cNvPr>
              <p:cNvSpPr/>
              <p:nvPr/>
            </p:nvSpPr>
            <p:spPr>
              <a:xfrm>
                <a:off x="7453839" y="6481130"/>
                <a:ext cx="728652" cy="269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700"/>
                  <a:t>Activity 6</a:t>
                </a:r>
                <a:br>
                  <a:rPr lang="en-CA" sz="700"/>
                </a:br>
                <a:r>
                  <a:rPr lang="en-CA" sz="700"/>
                  <a:t>$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E3A2F70-9F10-42C6-AA5F-99DD0823E282}"/>
                </a:ext>
              </a:extLst>
            </p:cNvPr>
            <p:cNvSpPr txBox="1"/>
            <p:nvPr/>
          </p:nvSpPr>
          <p:spPr>
            <a:xfrm flipH="1">
              <a:off x="3107788" y="6492810"/>
              <a:ext cx="83321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000"/>
                <a:t>Year 3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A7547490-7CC9-452D-9B12-6A806765B651}"/>
              </a:ext>
            </a:extLst>
          </p:cNvPr>
          <p:cNvSpPr/>
          <p:nvPr/>
        </p:nvSpPr>
        <p:spPr>
          <a:xfrm>
            <a:off x="6551546" y="4345497"/>
            <a:ext cx="1406684" cy="715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Annual Planning Guidance &amp; Business Plan</a:t>
            </a:r>
          </a:p>
        </p:txBody>
      </p:sp>
    </p:spTree>
    <p:extLst>
      <p:ext uri="{BB962C8B-B14F-4D97-AF65-F5344CB8AC3E}">
        <p14:creationId xmlns:p14="http://schemas.microsoft.com/office/powerpoint/2010/main" val="18298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theme/theme1.xml><?xml version="1.0" encoding="utf-8"?>
<a:theme xmlns:a="http://schemas.openxmlformats.org/drawingml/2006/main" name="ADM(DRDC) 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M(DRDC) Internal Slid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2c7276-519e-4dfd-877f-a0b6e71f99d4">
      <Terms xmlns="http://schemas.microsoft.com/office/infopath/2007/PartnerControls"/>
    </lcf76f155ced4ddcb4097134ff3c332f>
    <TaxCatchAll xmlns="4583d217-e6e7-4bd8-b25a-c1564e3c1d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26845-207A-4D44-AD2C-48DBF900B8CE}">
  <ds:schemaRefs>
    <ds:schemaRef ds:uri="http://schemas.openxmlformats.org/package/2006/metadata/core-properties"/>
    <ds:schemaRef ds:uri="http://purl.org/dc/terms/"/>
    <ds:schemaRef ds:uri="d550a030-9236-41ba-95b1-935d2a6acf85"/>
    <ds:schemaRef ds:uri="http://schemas.microsoft.com/office/2006/documentManagement/types"/>
    <ds:schemaRef ds:uri="f7b66cb2-bb1c-4da8-b976-1347c3b20359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C966A8-76BA-447D-A33D-425146FD5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67771-D158-4936-9E96-0917F78889D2}"/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1230</Words>
  <Application>Microsoft Office PowerPoint</Application>
  <PresentationFormat>On-screen Show (16:9)</PresentationFormat>
  <Paragraphs>214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Calibri Light</vt:lpstr>
      <vt:lpstr>Times New Roman</vt:lpstr>
      <vt:lpstr>ADM(DRDC) Cover Slide</vt:lpstr>
      <vt:lpstr>ADM(DRDC) Internal Slide Design</vt:lpstr>
      <vt:lpstr>PowerPoint Presentation</vt:lpstr>
      <vt:lpstr>Problem Space</vt:lpstr>
      <vt:lpstr>The Essential Context: Eclectic Guidance to Consider</vt:lpstr>
      <vt:lpstr>The Essential Context: Establishing Linkages</vt:lpstr>
      <vt:lpstr>RCAF Strategy Development</vt:lpstr>
      <vt:lpstr>Defence Program Segment Architecture (DPSA)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Advantages of this Method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ADM(DRDC) - PowerPoint - Template - Internal - ENG</dc:title>
  <dc:creator>MMS</dc:creator>
  <cp:lastModifiedBy>Lecture</cp:lastModifiedBy>
  <cp:revision>59</cp:revision>
  <dcterms:created xsi:type="dcterms:W3CDTF">2019-06-14T14:57:03Z</dcterms:created>
  <dcterms:modified xsi:type="dcterms:W3CDTF">2023-07-19T07:40:08Z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0x010100A54150781BE8814AB68E1E97100A5940</vt:lpwstr>
  </property>
  <property fmtid="{D5CDD505-2E9C-101B-9397-08002B2CF9AE}" pid="3" name="_dlc_DocIdItemGuid">
    <vt:lpwstr>4fc3a186-2cdb-407c-beeb-632953c7ae59</vt:lpwstr>
  </property>
  <property fmtid="{D5CDD505-2E9C-101B-9397-08002B2CF9AE}" pid="4" name="ic5e418003434c5fa60f35d6a1bf53e0">
    <vt:lpwstr/>
  </property>
  <property fmtid="{D5CDD505-2E9C-101B-9397-08002B2CF9AE}" pid="5" name="drdcClassificationCode">
    <vt:lpwstr/>
  </property>
  <property fmtid="{D5CDD505-2E9C-101B-9397-08002B2CF9AE}" pid="6" name="drdcSubject">
    <vt:lpwstr/>
  </property>
  <property fmtid="{D5CDD505-2E9C-101B-9397-08002B2CF9AE}" pid="7" name="gc89bcef5b10474db6ee27fe8b25d352">
    <vt:lpwstr/>
  </property>
  <property fmtid="{D5CDD505-2E9C-101B-9397-08002B2CF9AE}" pid="8" name="drdcCommunity">
    <vt:lpwstr>1;#ICC|803a0293-8a46-4e13-a1b9-b976819bc9f9</vt:lpwstr>
  </property>
  <property fmtid="{D5CDD505-2E9C-101B-9397-08002B2CF9AE}" pid="9" name="drdcPortfolio">
    <vt:lpwstr/>
  </property>
  <property fmtid="{D5CDD505-2E9C-101B-9397-08002B2CF9AE}" pid="10" name="drdcProgram">
    <vt:lpwstr/>
  </property>
  <property fmtid="{D5CDD505-2E9C-101B-9397-08002B2CF9AE}" pid="11" name="o2f18d91e65e45a587647006bb02b4df">
    <vt:lpwstr/>
  </property>
  <property fmtid="{D5CDD505-2E9C-101B-9397-08002B2CF9AE}" pid="12" name="drdcSensitivity">
    <vt:lpwstr>2;#Unclassified|4daf958d-06ad-466d-bc4c-3b6f96906aad</vt:lpwstr>
  </property>
  <property fmtid="{D5CDD505-2E9C-101B-9397-08002B2CF9AE}" pid="13" name="drdcProject">
    <vt:lpwstr/>
  </property>
</Properties>
</file>