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5"/>
  </p:sldMasterIdLst>
  <p:notesMasterIdLst>
    <p:notesMasterId r:id="rId20"/>
  </p:notesMasterIdLst>
  <p:handoutMasterIdLst>
    <p:handoutMasterId r:id="rId21"/>
  </p:handoutMasterIdLst>
  <p:sldIdLst>
    <p:sldId id="261" r:id="rId6"/>
    <p:sldId id="262" r:id="rId7"/>
    <p:sldId id="266" r:id="rId8"/>
    <p:sldId id="278" r:id="rId9"/>
    <p:sldId id="272" r:id="rId10"/>
    <p:sldId id="280" r:id="rId11"/>
    <p:sldId id="283" r:id="rId12"/>
    <p:sldId id="282" r:id="rId13"/>
    <p:sldId id="269" r:id="rId14"/>
    <p:sldId id="273" r:id="rId15"/>
    <p:sldId id="270" r:id="rId16"/>
    <p:sldId id="279" r:id="rId17"/>
    <p:sldId id="27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0000"/>
    <a:srgbClr val="DE7A22"/>
    <a:srgbClr val="1BA6DF"/>
    <a:srgbClr val="3D91CC"/>
    <a:srgbClr val="6B6D6F"/>
    <a:srgbClr val="BDBFC1"/>
    <a:srgbClr val="C7B2D1"/>
    <a:srgbClr val="3D176F"/>
    <a:srgbClr val="9E8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7" autoAdjust="0"/>
    <p:restoredTop sz="89186" autoAdjust="0"/>
  </p:normalViewPr>
  <p:slideViewPr>
    <p:cSldViewPr>
      <p:cViewPr varScale="1">
        <p:scale>
          <a:sx n="63" d="100"/>
          <a:sy n="63" d="100"/>
        </p:scale>
        <p:origin x="456" y="48"/>
      </p:cViewPr>
      <p:guideLst>
        <p:guide orient="horz" pos="2024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1E152-7666-478B-9FEF-9A6C1785927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B2476-CDD5-40F3-9472-C8EC0B790CB1}">
      <dgm:prSet phldrT="[Text]" custT="1"/>
      <dgm:spPr>
        <a:solidFill>
          <a:srgbClr val="DE7A22"/>
        </a:solidFill>
      </dgm:spPr>
      <dgm:t>
        <a:bodyPr/>
        <a:lstStyle/>
        <a:p>
          <a:r>
            <a:rPr lang="en-US" sz="1400" dirty="0" smtClean="0"/>
            <a:t>Collaboration</a:t>
          </a:r>
          <a:endParaRPr lang="en-US" sz="1400" dirty="0"/>
        </a:p>
      </dgm:t>
    </dgm:pt>
    <dgm:pt modelId="{6D0C280C-E57A-4A4C-B8D6-56060C407028}" type="parTrans" cxnId="{A4F6D138-3A5E-4960-95BF-53950A8D59DD}">
      <dgm:prSet/>
      <dgm:spPr/>
      <dgm:t>
        <a:bodyPr/>
        <a:lstStyle/>
        <a:p>
          <a:endParaRPr lang="en-US"/>
        </a:p>
      </dgm:t>
    </dgm:pt>
    <dgm:pt modelId="{3AD46210-731C-4746-ADC4-1DF1832261E6}" type="sibTrans" cxnId="{A4F6D138-3A5E-4960-95BF-53950A8D59DD}">
      <dgm:prSet/>
      <dgm:spPr/>
      <dgm:t>
        <a:bodyPr/>
        <a:lstStyle/>
        <a:p>
          <a:endParaRPr lang="en-US"/>
        </a:p>
      </dgm:t>
    </dgm:pt>
    <dgm:pt modelId="{7274842E-DD57-48DE-89D1-BA8D087FA3B4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FA0E6CFD-F1F1-4FFB-9027-1155942C01FA}" type="parTrans" cxnId="{83F0CC63-9E6D-4C28-B4B0-E901A8007E21}">
      <dgm:prSet/>
      <dgm:spPr/>
      <dgm:t>
        <a:bodyPr/>
        <a:lstStyle/>
        <a:p>
          <a:endParaRPr lang="en-US"/>
        </a:p>
      </dgm:t>
    </dgm:pt>
    <dgm:pt modelId="{B4498D0B-2277-461C-939B-27522B29A15D}" type="sibTrans" cxnId="{83F0CC63-9E6D-4C28-B4B0-E901A8007E21}">
      <dgm:prSet/>
      <dgm:spPr/>
      <dgm:t>
        <a:bodyPr/>
        <a:lstStyle/>
        <a:p>
          <a:endParaRPr lang="en-US"/>
        </a:p>
      </dgm:t>
    </dgm:pt>
    <dgm:pt modelId="{33F8DB1A-60F2-4FD7-BEC6-43063738E127}">
      <dgm:prSet phldrT="[Text]"/>
      <dgm:spPr/>
      <dgm:t>
        <a:bodyPr/>
        <a:lstStyle/>
        <a:p>
          <a:r>
            <a:rPr lang="en-US" dirty="0" smtClean="0"/>
            <a:t>Common objective</a:t>
          </a:r>
          <a:endParaRPr lang="en-US" dirty="0"/>
        </a:p>
      </dgm:t>
    </dgm:pt>
    <dgm:pt modelId="{8585FC52-2D9B-4EDB-AF62-AF112B22E5E0}" type="parTrans" cxnId="{ED698BA5-1F99-4186-B4C9-95FBCCECE2A3}">
      <dgm:prSet/>
      <dgm:spPr/>
      <dgm:t>
        <a:bodyPr/>
        <a:lstStyle/>
        <a:p>
          <a:endParaRPr lang="en-US"/>
        </a:p>
      </dgm:t>
    </dgm:pt>
    <dgm:pt modelId="{DCD994DA-C57F-4764-ACFF-31789FC6CF13}" type="sibTrans" cxnId="{ED698BA5-1F99-4186-B4C9-95FBCCECE2A3}">
      <dgm:prSet/>
      <dgm:spPr/>
      <dgm:t>
        <a:bodyPr/>
        <a:lstStyle/>
        <a:p>
          <a:endParaRPr lang="en-US"/>
        </a:p>
      </dgm:t>
    </dgm:pt>
    <dgm:pt modelId="{99E814A8-7E49-46AC-A25E-A467A1A08D39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099CAD84-B0B9-4FFD-A098-49492B38E246}" type="parTrans" cxnId="{F7EF4881-9E94-4ADE-9C07-77FA76BA9AF3}">
      <dgm:prSet/>
      <dgm:spPr/>
      <dgm:t>
        <a:bodyPr/>
        <a:lstStyle/>
        <a:p>
          <a:endParaRPr lang="en-US"/>
        </a:p>
      </dgm:t>
    </dgm:pt>
    <dgm:pt modelId="{2167C08A-3CA6-436E-8F6A-233D0BFD71E7}" type="sibTrans" cxnId="{F7EF4881-9E94-4ADE-9C07-77FA76BA9AF3}">
      <dgm:prSet/>
      <dgm:spPr/>
      <dgm:t>
        <a:bodyPr/>
        <a:lstStyle/>
        <a:p>
          <a:endParaRPr lang="en-US"/>
        </a:p>
      </dgm:t>
    </dgm:pt>
    <dgm:pt modelId="{0B81F82C-9939-4A40-8770-09C4A47201B4}">
      <dgm:prSet phldrT="[Text]"/>
      <dgm:spPr/>
      <dgm:t>
        <a:bodyPr/>
        <a:lstStyle/>
        <a:p>
          <a:r>
            <a:rPr lang="en-US" dirty="0" smtClean="0"/>
            <a:t>Common language</a:t>
          </a:r>
          <a:endParaRPr lang="en-US" dirty="0"/>
        </a:p>
      </dgm:t>
    </dgm:pt>
    <dgm:pt modelId="{0F66B34E-89BB-46E6-8A43-C2BB58E3D28C}" type="parTrans" cxnId="{24AAC6EB-0F3A-4F35-A7E7-E898E8C8C0A8}">
      <dgm:prSet/>
      <dgm:spPr/>
      <dgm:t>
        <a:bodyPr/>
        <a:lstStyle/>
        <a:p>
          <a:endParaRPr lang="en-US"/>
        </a:p>
      </dgm:t>
    </dgm:pt>
    <dgm:pt modelId="{8A8F9111-7AB2-41F4-B016-CB6050E41162}" type="sibTrans" cxnId="{24AAC6EB-0F3A-4F35-A7E7-E898E8C8C0A8}">
      <dgm:prSet/>
      <dgm:spPr/>
      <dgm:t>
        <a:bodyPr/>
        <a:lstStyle/>
        <a:p>
          <a:endParaRPr lang="en-US"/>
        </a:p>
      </dgm:t>
    </dgm:pt>
    <dgm:pt modelId="{4547B1C6-8BFD-42DD-BB12-97DBFB08578A}">
      <dgm:prSet phldrT="[Text]"/>
      <dgm:spPr/>
      <dgm:t>
        <a:bodyPr/>
        <a:lstStyle/>
        <a:p>
          <a:r>
            <a:rPr lang="en-US" dirty="0" smtClean="0"/>
            <a:t>Shared space</a:t>
          </a:r>
          <a:endParaRPr lang="en-US" dirty="0"/>
        </a:p>
      </dgm:t>
    </dgm:pt>
    <dgm:pt modelId="{E80ACE1B-C595-4FD0-9631-68327E00953E}" type="parTrans" cxnId="{75479D02-E0FE-4269-AE05-39AAA727036E}">
      <dgm:prSet/>
      <dgm:spPr/>
      <dgm:t>
        <a:bodyPr/>
        <a:lstStyle/>
        <a:p>
          <a:endParaRPr lang="en-US"/>
        </a:p>
      </dgm:t>
    </dgm:pt>
    <dgm:pt modelId="{010F9724-D9BB-4F77-A0E1-C14A9BECB89D}" type="sibTrans" cxnId="{75479D02-E0FE-4269-AE05-39AAA727036E}">
      <dgm:prSet/>
      <dgm:spPr/>
      <dgm:t>
        <a:bodyPr/>
        <a:lstStyle/>
        <a:p>
          <a:endParaRPr lang="en-US"/>
        </a:p>
      </dgm:t>
    </dgm:pt>
    <dgm:pt modelId="{DC4E4C42-81C2-4043-9BC7-B545A753F8BC}">
      <dgm:prSet phldrT="[Text]"/>
      <dgm:spPr/>
      <dgm:t>
        <a:bodyPr/>
        <a:lstStyle/>
        <a:p>
          <a:r>
            <a:rPr lang="en-US" dirty="0" smtClean="0"/>
            <a:t>Interaction</a:t>
          </a:r>
          <a:endParaRPr lang="en-US" dirty="0"/>
        </a:p>
      </dgm:t>
    </dgm:pt>
    <dgm:pt modelId="{442B7373-A497-443F-983F-C878B919DA67}" type="parTrans" cxnId="{7AC87203-9825-43E9-BAB3-E278D25EC982}">
      <dgm:prSet/>
      <dgm:spPr/>
      <dgm:t>
        <a:bodyPr/>
        <a:lstStyle/>
        <a:p>
          <a:endParaRPr lang="en-US"/>
        </a:p>
      </dgm:t>
    </dgm:pt>
    <dgm:pt modelId="{DCF3EE01-2340-4879-85B4-42F77B9B5B45}" type="sibTrans" cxnId="{7AC87203-9825-43E9-BAB3-E278D25EC982}">
      <dgm:prSet/>
      <dgm:spPr/>
      <dgm:t>
        <a:bodyPr/>
        <a:lstStyle/>
        <a:p>
          <a:endParaRPr lang="en-US"/>
        </a:p>
      </dgm:t>
    </dgm:pt>
    <dgm:pt modelId="{4F5BA005-9153-46A9-B81C-974F008BE211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CC437A3F-FB68-4E42-8C42-5DEC9202CA66}" type="parTrans" cxnId="{4D3D770B-73D0-40DB-A93A-842BBDFB0F58}">
      <dgm:prSet/>
      <dgm:spPr/>
      <dgm:t>
        <a:bodyPr/>
        <a:lstStyle/>
        <a:p>
          <a:endParaRPr lang="en-US"/>
        </a:p>
      </dgm:t>
    </dgm:pt>
    <dgm:pt modelId="{44FE24E9-2A5E-4EF7-B225-33D435731DBF}" type="sibTrans" cxnId="{4D3D770B-73D0-40DB-A93A-842BBDFB0F58}">
      <dgm:prSet/>
      <dgm:spPr/>
      <dgm:t>
        <a:bodyPr/>
        <a:lstStyle/>
        <a:p>
          <a:endParaRPr lang="en-US"/>
        </a:p>
      </dgm:t>
    </dgm:pt>
    <dgm:pt modelId="{34A56B39-6578-4ADB-A895-C9DE2591DD9C}" type="pres">
      <dgm:prSet presAssocID="{21B1E152-7666-478B-9FEF-9A6C178592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DF507-68E1-4C41-B1E4-4196269E05EC}" type="pres">
      <dgm:prSet presAssocID="{CA1B2476-CDD5-40F3-9472-C8EC0B790CB1}" presName="centerShape" presStyleLbl="node0" presStyleIdx="0" presStyleCnt="1" custScaleX="131030" custScaleY="124901"/>
      <dgm:spPr/>
      <dgm:t>
        <a:bodyPr/>
        <a:lstStyle/>
        <a:p>
          <a:endParaRPr lang="en-US"/>
        </a:p>
      </dgm:t>
    </dgm:pt>
    <dgm:pt modelId="{A6A24948-0F5F-4ADB-BD98-B187CC64D4ED}" type="pres">
      <dgm:prSet presAssocID="{FA0E6CFD-F1F1-4FFB-9027-1155942C01FA}" presName="Name9" presStyleLbl="parChTrans1D2" presStyleIdx="0" presStyleCnt="7"/>
      <dgm:spPr/>
      <dgm:t>
        <a:bodyPr/>
        <a:lstStyle/>
        <a:p>
          <a:endParaRPr lang="en-US"/>
        </a:p>
      </dgm:t>
    </dgm:pt>
    <dgm:pt modelId="{E784F900-0FF6-4428-948D-E046B3E0B13D}" type="pres">
      <dgm:prSet presAssocID="{FA0E6CFD-F1F1-4FFB-9027-1155942C01F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F7125C22-DFEC-415E-B61A-FCE3E77CD4D5}" type="pres">
      <dgm:prSet presAssocID="{7274842E-DD57-48DE-89D1-BA8D087FA3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439DE-A60B-40AF-9761-8895D3B0620F}" type="pres">
      <dgm:prSet presAssocID="{8585FC52-2D9B-4EDB-AF62-AF112B22E5E0}" presName="Name9" presStyleLbl="parChTrans1D2" presStyleIdx="1" presStyleCnt="7"/>
      <dgm:spPr/>
      <dgm:t>
        <a:bodyPr/>
        <a:lstStyle/>
        <a:p>
          <a:endParaRPr lang="en-US"/>
        </a:p>
      </dgm:t>
    </dgm:pt>
    <dgm:pt modelId="{323DE24A-9049-4BB1-8E29-E45ADDDB1758}" type="pres">
      <dgm:prSet presAssocID="{8585FC52-2D9B-4EDB-AF62-AF112B22E5E0}" presName="connTx" presStyleLbl="parChTrans1D2" presStyleIdx="1" presStyleCnt="7"/>
      <dgm:spPr/>
      <dgm:t>
        <a:bodyPr/>
        <a:lstStyle/>
        <a:p>
          <a:endParaRPr lang="en-US"/>
        </a:p>
      </dgm:t>
    </dgm:pt>
    <dgm:pt modelId="{AD5ADD34-A2F6-4CCA-A2EA-9547926B5A59}" type="pres">
      <dgm:prSet presAssocID="{33F8DB1A-60F2-4FD7-BEC6-43063738E12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D9A6D-119A-4105-A034-9062A5834B4B}" type="pres">
      <dgm:prSet presAssocID="{099CAD84-B0B9-4FFD-A098-49492B38E246}" presName="Name9" presStyleLbl="parChTrans1D2" presStyleIdx="2" presStyleCnt="7"/>
      <dgm:spPr/>
      <dgm:t>
        <a:bodyPr/>
        <a:lstStyle/>
        <a:p>
          <a:endParaRPr lang="en-US"/>
        </a:p>
      </dgm:t>
    </dgm:pt>
    <dgm:pt modelId="{7992BC72-23A9-4666-B4D4-F9A917C60D15}" type="pres">
      <dgm:prSet presAssocID="{099CAD84-B0B9-4FFD-A098-49492B38E24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3CFBA17B-4A4D-4ED4-B979-43EE55B50822}" type="pres">
      <dgm:prSet presAssocID="{99E814A8-7E49-46AC-A25E-A467A1A08D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1A402-B1E3-43E3-82AE-1C16C3846F9B}" type="pres">
      <dgm:prSet presAssocID="{0F66B34E-89BB-46E6-8A43-C2BB58E3D28C}" presName="Name9" presStyleLbl="parChTrans1D2" presStyleIdx="3" presStyleCnt="7"/>
      <dgm:spPr/>
      <dgm:t>
        <a:bodyPr/>
        <a:lstStyle/>
        <a:p>
          <a:endParaRPr lang="en-US"/>
        </a:p>
      </dgm:t>
    </dgm:pt>
    <dgm:pt modelId="{E0F6BE58-B0FA-4C56-BE9B-594F081D5E03}" type="pres">
      <dgm:prSet presAssocID="{0F66B34E-89BB-46E6-8A43-C2BB58E3D28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2B33A22-725D-4708-B29D-683FF69C041F}" type="pres">
      <dgm:prSet presAssocID="{0B81F82C-9939-4A40-8770-09C4A47201B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BEAE-EBBE-4670-9631-EEA9056E6160}" type="pres">
      <dgm:prSet presAssocID="{E80ACE1B-C595-4FD0-9631-68327E00953E}" presName="Name9" presStyleLbl="parChTrans1D2" presStyleIdx="4" presStyleCnt="7"/>
      <dgm:spPr/>
      <dgm:t>
        <a:bodyPr/>
        <a:lstStyle/>
        <a:p>
          <a:endParaRPr lang="en-US"/>
        </a:p>
      </dgm:t>
    </dgm:pt>
    <dgm:pt modelId="{707C604D-D5E9-4FA7-8A63-B3608AB2C399}" type="pres">
      <dgm:prSet presAssocID="{E80ACE1B-C595-4FD0-9631-68327E00953E}" presName="connTx" presStyleLbl="parChTrans1D2" presStyleIdx="4" presStyleCnt="7"/>
      <dgm:spPr/>
      <dgm:t>
        <a:bodyPr/>
        <a:lstStyle/>
        <a:p>
          <a:endParaRPr lang="en-US"/>
        </a:p>
      </dgm:t>
    </dgm:pt>
    <dgm:pt modelId="{8E6D9EBA-B127-4510-83AD-19999C71C762}" type="pres">
      <dgm:prSet presAssocID="{4547B1C6-8BFD-42DD-BB12-97DBFB08578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392BA-7AE5-4025-A2D9-093246072392}" type="pres">
      <dgm:prSet presAssocID="{442B7373-A497-443F-983F-C878B919DA67}" presName="Name9" presStyleLbl="parChTrans1D2" presStyleIdx="5" presStyleCnt="7"/>
      <dgm:spPr/>
      <dgm:t>
        <a:bodyPr/>
        <a:lstStyle/>
        <a:p>
          <a:endParaRPr lang="en-US"/>
        </a:p>
      </dgm:t>
    </dgm:pt>
    <dgm:pt modelId="{803EADA7-BA43-48F9-A505-0C9A93FC3E82}" type="pres">
      <dgm:prSet presAssocID="{442B7373-A497-443F-983F-C878B919DA67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01FD3B4-A550-4700-BEE5-4BAFB4CF53F3}" type="pres">
      <dgm:prSet presAssocID="{DC4E4C42-81C2-4043-9BC7-B545A753F8B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FF655-2BD8-48EF-AF45-631FD53AEE60}" type="pres">
      <dgm:prSet presAssocID="{CC437A3F-FB68-4E42-8C42-5DEC9202CA66}" presName="Name9" presStyleLbl="parChTrans1D2" presStyleIdx="6" presStyleCnt="7"/>
      <dgm:spPr/>
      <dgm:t>
        <a:bodyPr/>
        <a:lstStyle/>
        <a:p>
          <a:endParaRPr lang="en-US"/>
        </a:p>
      </dgm:t>
    </dgm:pt>
    <dgm:pt modelId="{0672131D-E018-4EAC-9994-929F1FCFEC43}" type="pres">
      <dgm:prSet presAssocID="{CC437A3F-FB68-4E42-8C42-5DEC9202CA6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B77B8738-310E-4A15-A29D-0B5180E9AB43}" type="pres">
      <dgm:prSet presAssocID="{4F5BA005-9153-46A9-B81C-974F008BE21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6C1393-1808-4615-A58D-D098E915228A}" type="presOf" srcId="{FA0E6CFD-F1F1-4FFB-9027-1155942C01FA}" destId="{E784F900-0FF6-4428-948D-E046B3E0B13D}" srcOrd="1" destOrd="0" presId="urn:microsoft.com/office/officeart/2005/8/layout/radial1"/>
    <dgm:cxn modelId="{DF797E67-29C0-4CBB-BF12-2767490A7EE3}" type="presOf" srcId="{442B7373-A497-443F-983F-C878B919DA67}" destId="{803EADA7-BA43-48F9-A505-0C9A93FC3E82}" srcOrd="1" destOrd="0" presId="urn:microsoft.com/office/officeart/2005/8/layout/radial1"/>
    <dgm:cxn modelId="{83F0CC63-9E6D-4C28-B4B0-E901A8007E21}" srcId="{CA1B2476-CDD5-40F3-9472-C8EC0B790CB1}" destId="{7274842E-DD57-48DE-89D1-BA8D087FA3B4}" srcOrd="0" destOrd="0" parTransId="{FA0E6CFD-F1F1-4FFB-9027-1155942C01FA}" sibTransId="{B4498D0B-2277-461C-939B-27522B29A15D}"/>
    <dgm:cxn modelId="{F5611F09-4A21-4D5A-81BA-E261DDB8D958}" type="presOf" srcId="{4F5BA005-9153-46A9-B81C-974F008BE211}" destId="{B77B8738-310E-4A15-A29D-0B5180E9AB43}" srcOrd="0" destOrd="0" presId="urn:microsoft.com/office/officeart/2005/8/layout/radial1"/>
    <dgm:cxn modelId="{90472B6B-2602-4791-B1E2-6058A10FEE56}" type="presOf" srcId="{CC437A3F-FB68-4E42-8C42-5DEC9202CA66}" destId="{CE4FF655-2BD8-48EF-AF45-631FD53AEE60}" srcOrd="0" destOrd="0" presId="urn:microsoft.com/office/officeart/2005/8/layout/radial1"/>
    <dgm:cxn modelId="{7AC87203-9825-43E9-BAB3-E278D25EC982}" srcId="{CA1B2476-CDD5-40F3-9472-C8EC0B790CB1}" destId="{DC4E4C42-81C2-4043-9BC7-B545A753F8BC}" srcOrd="5" destOrd="0" parTransId="{442B7373-A497-443F-983F-C878B919DA67}" sibTransId="{DCF3EE01-2340-4879-85B4-42F77B9B5B45}"/>
    <dgm:cxn modelId="{F214AA7B-5F28-451E-BF97-936855A5AA95}" type="presOf" srcId="{99E814A8-7E49-46AC-A25E-A467A1A08D39}" destId="{3CFBA17B-4A4D-4ED4-B979-43EE55B50822}" srcOrd="0" destOrd="0" presId="urn:microsoft.com/office/officeart/2005/8/layout/radial1"/>
    <dgm:cxn modelId="{4F88CE0E-FBBF-4677-BD0D-A9ECB7B96648}" type="presOf" srcId="{099CAD84-B0B9-4FFD-A098-49492B38E246}" destId="{7992BC72-23A9-4666-B4D4-F9A917C60D15}" srcOrd="1" destOrd="0" presId="urn:microsoft.com/office/officeart/2005/8/layout/radial1"/>
    <dgm:cxn modelId="{AF3B1507-01D6-47FA-BFF8-A9FE11A6C67C}" type="presOf" srcId="{E80ACE1B-C595-4FD0-9631-68327E00953E}" destId="{707C604D-D5E9-4FA7-8A63-B3608AB2C399}" srcOrd="1" destOrd="0" presId="urn:microsoft.com/office/officeart/2005/8/layout/radial1"/>
    <dgm:cxn modelId="{F7EF4881-9E94-4ADE-9C07-77FA76BA9AF3}" srcId="{CA1B2476-CDD5-40F3-9472-C8EC0B790CB1}" destId="{99E814A8-7E49-46AC-A25E-A467A1A08D39}" srcOrd="2" destOrd="0" parTransId="{099CAD84-B0B9-4FFD-A098-49492B38E246}" sibTransId="{2167C08A-3CA6-436E-8F6A-233D0BFD71E7}"/>
    <dgm:cxn modelId="{61B0F674-0553-43E3-80CD-B4A086F41DDE}" type="presOf" srcId="{E80ACE1B-C595-4FD0-9631-68327E00953E}" destId="{3294BEAE-EBBE-4670-9631-EEA9056E6160}" srcOrd="0" destOrd="0" presId="urn:microsoft.com/office/officeart/2005/8/layout/radial1"/>
    <dgm:cxn modelId="{B1AA28EE-C301-465E-8928-66F3D319909A}" type="presOf" srcId="{FA0E6CFD-F1F1-4FFB-9027-1155942C01FA}" destId="{A6A24948-0F5F-4ADB-BD98-B187CC64D4ED}" srcOrd="0" destOrd="0" presId="urn:microsoft.com/office/officeart/2005/8/layout/radial1"/>
    <dgm:cxn modelId="{622C1C27-4492-4207-B43A-A710C4BC5211}" type="presOf" srcId="{0B81F82C-9939-4A40-8770-09C4A47201B4}" destId="{32B33A22-725D-4708-B29D-683FF69C041F}" srcOrd="0" destOrd="0" presId="urn:microsoft.com/office/officeart/2005/8/layout/radial1"/>
    <dgm:cxn modelId="{55F9E960-DD0F-4605-A200-6B6F29D53C89}" type="presOf" srcId="{DC4E4C42-81C2-4043-9BC7-B545A753F8BC}" destId="{501FD3B4-A550-4700-BEE5-4BAFB4CF53F3}" srcOrd="0" destOrd="0" presId="urn:microsoft.com/office/officeart/2005/8/layout/radial1"/>
    <dgm:cxn modelId="{E76B106B-57EF-44B0-87B3-5DE59BFF173A}" type="presOf" srcId="{8585FC52-2D9B-4EDB-AF62-AF112B22E5E0}" destId="{371439DE-A60B-40AF-9761-8895D3B0620F}" srcOrd="0" destOrd="0" presId="urn:microsoft.com/office/officeart/2005/8/layout/radial1"/>
    <dgm:cxn modelId="{ED698BA5-1F99-4186-B4C9-95FBCCECE2A3}" srcId="{CA1B2476-CDD5-40F3-9472-C8EC0B790CB1}" destId="{33F8DB1A-60F2-4FD7-BEC6-43063738E127}" srcOrd="1" destOrd="0" parTransId="{8585FC52-2D9B-4EDB-AF62-AF112B22E5E0}" sibTransId="{DCD994DA-C57F-4764-ACFF-31789FC6CF13}"/>
    <dgm:cxn modelId="{E8BEAC89-53CD-4A9E-996A-91FB9B420BC5}" type="presOf" srcId="{8585FC52-2D9B-4EDB-AF62-AF112B22E5E0}" destId="{323DE24A-9049-4BB1-8E29-E45ADDDB1758}" srcOrd="1" destOrd="0" presId="urn:microsoft.com/office/officeart/2005/8/layout/radial1"/>
    <dgm:cxn modelId="{300C747A-A531-4F47-9D58-7BC962134EA5}" type="presOf" srcId="{4547B1C6-8BFD-42DD-BB12-97DBFB08578A}" destId="{8E6D9EBA-B127-4510-83AD-19999C71C762}" srcOrd="0" destOrd="0" presId="urn:microsoft.com/office/officeart/2005/8/layout/radial1"/>
    <dgm:cxn modelId="{75479D02-E0FE-4269-AE05-39AAA727036E}" srcId="{CA1B2476-CDD5-40F3-9472-C8EC0B790CB1}" destId="{4547B1C6-8BFD-42DD-BB12-97DBFB08578A}" srcOrd="4" destOrd="0" parTransId="{E80ACE1B-C595-4FD0-9631-68327E00953E}" sibTransId="{010F9724-D9BB-4F77-A0E1-C14A9BECB89D}"/>
    <dgm:cxn modelId="{4D3D770B-73D0-40DB-A93A-842BBDFB0F58}" srcId="{CA1B2476-CDD5-40F3-9472-C8EC0B790CB1}" destId="{4F5BA005-9153-46A9-B81C-974F008BE211}" srcOrd="6" destOrd="0" parTransId="{CC437A3F-FB68-4E42-8C42-5DEC9202CA66}" sibTransId="{44FE24E9-2A5E-4EF7-B225-33D435731DBF}"/>
    <dgm:cxn modelId="{D9F942D1-7B2E-4983-9495-6B94A39F9820}" type="presOf" srcId="{21B1E152-7666-478B-9FEF-9A6C17859271}" destId="{34A56B39-6578-4ADB-A895-C9DE2591DD9C}" srcOrd="0" destOrd="0" presId="urn:microsoft.com/office/officeart/2005/8/layout/radial1"/>
    <dgm:cxn modelId="{7A5CE331-BEF3-431B-AA6E-D2AF6B8F8045}" type="presOf" srcId="{CC437A3F-FB68-4E42-8C42-5DEC9202CA66}" destId="{0672131D-E018-4EAC-9994-929F1FCFEC43}" srcOrd="1" destOrd="0" presId="urn:microsoft.com/office/officeart/2005/8/layout/radial1"/>
    <dgm:cxn modelId="{03D45D46-C885-42DE-BE24-30084C773DFE}" type="presOf" srcId="{7274842E-DD57-48DE-89D1-BA8D087FA3B4}" destId="{F7125C22-DFEC-415E-B61A-FCE3E77CD4D5}" srcOrd="0" destOrd="0" presId="urn:microsoft.com/office/officeart/2005/8/layout/radial1"/>
    <dgm:cxn modelId="{A4F6D138-3A5E-4960-95BF-53950A8D59DD}" srcId="{21B1E152-7666-478B-9FEF-9A6C17859271}" destId="{CA1B2476-CDD5-40F3-9472-C8EC0B790CB1}" srcOrd="0" destOrd="0" parTransId="{6D0C280C-E57A-4A4C-B8D6-56060C407028}" sibTransId="{3AD46210-731C-4746-ADC4-1DF1832261E6}"/>
    <dgm:cxn modelId="{29E828E6-1EA9-4B1E-8C2B-7E0C295BDF1F}" type="presOf" srcId="{099CAD84-B0B9-4FFD-A098-49492B38E246}" destId="{F15D9A6D-119A-4105-A034-9062A5834B4B}" srcOrd="0" destOrd="0" presId="urn:microsoft.com/office/officeart/2005/8/layout/radial1"/>
    <dgm:cxn modelId="{3429707C-6679-452B-95B2-5034FE88D54F}" type="presOf" srcId="{0F66B34E-89BB-46E6-8A43-C2BB58E3D28C}" destId="{2631A402-B1E3-43E3-82AE-1C16C3846F9B}" srcOrd="0" destOrd="0" presId="urn:microsoft.com/office/officeart/2005/8/layout/radial1"/>
    <dgm:cxn modelId="{24AAC6EB-0F3A-4F35-A7E7-E898E8C8C0A8}" srcId="{CA1B2476-CDD5-40F3-9472-C8EC0B790CB1}" destId="{0B81F82C-9939-4A40-8770-09C4A47201B4}" srcOrd="3" destOrd="0" parTransId="{0F66B34E-89BB-46E6-8A43-C2BB58E3D28C}" sibTransId="{8A8F9111-7AB2-41F4-B016-CB6050E41162}"/>
    <dgm:cxn modelId="{86CCB433-FC35-4645-A5F8-26C522BE31CD}" type="presOf" srcId="{CA1B2476-CDD5-40F3-9472-C8EC0B790CB1}" destId="{CE0DF507-68E1-4C41-B1E4-4196269E05EC}" srcOrd="0" destOrd="0" presId="urn:microsoft.com/office/officeart/2005/8/layout/radial1"/>
    <dgm:cxn modelId="{9DB65FA9-9DAC-4240-90C1-161A50E9A616}" type="presOf" srcId="{0F66B34E-89BB-46E6-8A43-C2BB58E3D28C}" destId="{E0F6BE58-B0FA-4C56-BE9B-594F081D5E03}" srcOrd="1" destOrd="0" presId="urn:microsoft.com/office/officeart/2005/8/layout/radial1"/>
    <dgm:cxn modelId="{B01C2FF4-C149-4F4D-A60E-F54D37F9CD85}" type="presOf" srcId="{442B7373-A497-443F-983F-C878B919DA67}" destId="{C21392BA-7AE5-4025-A2D9-093246072392}" srcOrd="0" destOrd="0" presId="urn:microsoft.com/office/officeart/2005/8/layout/radial1"/>
    <dgm:cxn modelId="{378DFC63-9F36-42BF-BCB8-6AD6A2D93DCB}" type="presOf" srcId="{33F8DB1A-60F2-4FD7-BEC6-43063738E127}" destId="{AD5ADD34-A2F6-4CCA-A2EA-9547926B5A59}" srcOrd="0" destOrd="0" presId="urn:microsoft.com/office/officeart/2005/8/layout/radial1"/>
    <dgm:cxn modelId="{53C57576-A28F-46F3-AAC4-316AE81C62F3}" type="presParOf" srcId="{34A56B39-6578-4ADB-A895-C9DE2591DD9C}" destId="{CE0DF507-68E1-4C41-B1E4-4196269E05EC}" srcOrd="0" destOrd="0" presId="urn:microsoft.com/office/officeart/2005/8/layout/radial1"/>
    <dgm:cxn modelId="{17565D4A-2787-4993-8C53-27F42CC59BC4}" type="presParOf" srcId="{34A56B39-6578-4ADB-A895-C9DE2591DD9C}" destId="{A6A24948-0F5F-4ADB-BD98-B187CC64D4ED}" srcOrd="1" destOrd="0" presId="urn:microsoft.com/office/officeart/2005/8/layout/radial1"/>
    <dgm:cxn modelId="{0EFF3245-7ADD-4494-9BBF-D0ACF6C943FB}" type="presParOf" srcId="{A6A24948-0F5F-4ADB-BD98-B187CC64D4ED}" destId="{E784F900-0FF6-4428-948D-E046B3E0B13D}" srcOrd="0" destOrd="0" presId="urn:microsoft.com/office/officeart/2005/8/layout/radial1"/>
    <dgm:cxn modelId="{A35D9D97-CCAB-4511-BBBE-CCAF109DC293}" type="presParOf" srcId="{34A56B39-6578-4ADB-A895-C9DE2591DD9C}" destId="{F7125C22-DFEC-415E-B61A-FCE3E77CD4D5}" srcOrd="2" destOrd="0" presId="urn:microsoft.com/office/officeart/2005/8/layout/radial1"/>
    <dgm:cxn modelId="{F754D0B6-9777-4351-AAA4-BDE4B987FF34}" type="presParOf" srcId="{34A56B39-6578-4ADB-A895-C9DE2591DD9C}" destId="{371439DE-A60B-40AF-9761-8895D3B0620F}" srcOrd="3" destOrd="0" presId="urn:microsoft.com/office/officeart/2005/8/layout/radial1"/>
    <dgm:cxn modelId="{929AED36-8EA5-41C8-BC19-6F5829F46E73}" type="presParOf" srcId="{371439DE-A60B-40AF-9761-8895D3B0620F}" destId="{323DE24A-9049-4BB1-8E29-E45ADDDB1758}" srcOrd="0" destOrd="0" presId="urn:microsoft.com/office/officeart/2005/8/layout/radial1"/>
    <dgm:cxn modelId="{FAD9F65D-0815-466E-90F8-638642F5D498}" type="presParOf" srcId="{34A56B39-6578-4ADB-A895-C9DE2591DD9C}" destId="{AD5ADD34-A2F6-4CCA-A2EA-9547926B5A59}" srcOrd="4" destOrd="0" presId="urn:microsoft.com/office/officeart/2005/8/layout/radial1"/>
    <dgm:cxn modelId="{9FC2ED88-744C-4BE0-90B1-EEB1D4298ED0}" type="presParOf" srcId="{34A56B39-6578-4ADB-A895-C9DE2591DD9C}" destId="{F15D9A6D-119A-4105-A034-9062A5834B4B}" srcOrd="5" destOrd="0" presId="urn:microsoft.com/office/officeart/2005/8/layout/radial1"/>
    <dgm:cxn modelId="{5DA8C404-4DD5-4843-9016-4CB39F5361EE}" type="presParOf" srcId="{F15D9A6D-119A-4105-A034-9062A5834B4B}" destId="{7992BC72-23A9-4666-B4D4-F9A917C60D15}" srcOrd="0" destOrd="0" presId="urn:microsoft.com/office/officeart/2005/8/layout/radial1"/>
    <dgm:cxn modelId="{F9C86622-DA70-44CD-9F6C-91D8D34ADF0B}" type="presParOf" srcId="{34A56B39-6578-4ADB-A895-C9DE2591DD9C}" destId="{3CFBA17B-4A4D-4ED4-B979-43EE55B50822}" srcOrd="6" destOrd="0" presId="urn:microsoft.com/office/officeart/2005/8/layout/radial1"/>
    <dgm:cxn modelId="{A87CC27E-066B-4A1E-8FF1-E04D853CF57E}" type="presParOf" srcId="{34A56B39-6578-4ADB-A895-C9DE2591DD9C}" destId="{2631A402-B1E3-43E3-82AE-1C16C3846F9B}" srcOrd="7" destOrd="0" presId="urn:microsoft.com/office/officeart/2005/8/layout/radial1"/>
    <dgm:cxn modelId="{1FC665FC-1AB3-4132-95B1-6DEFD4C762BD}" type="presParOf" srcId="{2631A402-B1E3-43E3-82AE-1C16C3846F9B}" destId="{E0F6BE58-B0FA-4C56-BE9B-594F081D5E03}" srcOrd="0" destOrd="0" presId="urn:microsoft.com/office/officeart/2005/8/layout/radial1"/>
    <dgm:cxn modelId="{A69E6E7C-C77E-4C37-987C-CE9721E32756}" type="presParOf" srcId="{34A56B39-6578-4ADB-A895-C9DE2591DD9C}" destId="{32B33A22-725D-4708-B29D-683FF69C041F}" srcOrd="8" destOrd="0" presId="urn:microsoft.com/office/officeart/2005/8/layout/radial1"/>
    <dgm:cxn modelId="{72F95419-427F-4A1D-A884-61DFB0D7E1F9}" type="presParOf" srcId="{34A56B39-6578-4ADB-A895-C9DE2591DD9C}" destId="{3294BEAE-EBBE-4670-9631-EEA9056E6160}" srcOrd="9" destOrd="0" presId="urn:microsoft.com/office/officeart/2005/8/layout/radial1"/>
    <dgm:cxn modelId="{D35E52B1-8FF2-4B3B-A763-899CEFF8E5C4}" type="presParOf" srcId="{3294BEAE-EBBE-4670-9631-EEA9056E6160}" destId="{707C604D-D5E9-4FA7-8A63-B3608AB2C399}" srcOrd="0" destOrd="0" presId="urn:microsoft.com/office/officeart/2005/8/layout/radial1"/>
    <dgm:cxn modelId="{88FD2713-3471-4599-91EF-FAA0850B814E}" type="presParOf" srcId="{34A56B39-6578-4ADB-A895-C9DE2591DD9C}" destId="{8E6D9EBA-B127-4510-83AD-19999C71C762}" srcOrd="10" destOrd="0" presId="urn:microsoft.com/office/officeart/2005/8/layout/radial1"/>
    <dgm:cxn modelId="{D5B94729-BFBD-4C53-B429-4D99758D29C8}" type="presParOf" srcId="{34A56B39-6578-4ADB-A895-C9DE2591DD9C}" destId="{C21392BA-7AE5-4025-A2D9-093246072392}" srcOrd="11" destOrd="0" presId="urn:microsoft.com/office/officeart/2005/8/layout/radial1"/>
    <dgm:cxn modelId="{D6337DF3-5E20-418A-AEB6-D0055A4D022F}" type="presParOf" srcId="{C21392BA-7AE5-4025-A2D9-093246072392}" destId="{803EADA7-BA43-48F9-A505-0C9A93FC3E82}" srcOrd="0" destOrd="0" presId="urn:microsoft.com/office/officeart/2005/8/layout/radial1"/>
    <dgm:cxn modelId="{B8EF6964-328F-4E7E-9A08-178A504B52CE}" type="presParOf" srcId="{34A56B39-6578-4ADB-A895-C9DE2591DD9C}" destId="{501FD3B4-A550-4700-BEE5-4BAFB4CF53F3}" srcOrd="12" destOrd="0" presId="urn:microsoft.com/office/officeart/2005/8/layout/radial1"/>
    <dgm:cxn modelId="{F1D1CFFA-1C3C-47F0-83F8-C3AE27B338D7}" type="presParOf" srcId="{34A56B39-6578-4ADB-A895-C9DE2591DD9C}" destId="{CE4FF655-2BD8-48EF-AF45-631FD53AEE60}" srcOrd="13" destOrd="0" presId="urn:microsoft.com/office/officeart/2005/8/layout/radial1"/>
    <dgm:cxn modelId="{EC5784E9-A87E-4669-B559-B8E03502621C}" type="presParOf" srcId="{CE4FF655-2BD8-48EF-AF45-631FD53AEE60}" destId="{0672131D-E018-4EAC-9994-929F1FCFEC43}" srcOrd="0" destOrd="0" presId="urn:microsoft.com/office/officeart/2005/8/layout/radial1"/>
    <dgm:cxn modelId="{748CA085-4DAF-4801-8AF8-4C8B5E987EC6}" type="presParOf" srcId="{34A56B39-6578-4ADB-A895-C9DE2591DD9C}" destId="{B77B8738-310E-4A15-A29D-0B5180E9AB4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DF507-68E1-4C41-B1E4-4196269E05EC}">
      <dsp:nvSpPr>
        <dsp:cNvPr id="0" name=""/>
        <dsp:cNvSpPr/>
      </dsp:nvSpPr>
      <dsp:spPr>
        <a:xfrm>
          <a:off x="2180728" y="1805944"/>
          <a:ext cx="1701006" cy="1621441"/>
        </a:xfrm>
        <a:prstGeom prst="ellipse">
          <a:avLst/>
        </a:prstGeom>
        <a:solidFill>
          <a:srgbClr val="DE7A2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Collaboration</a:t>
          </a:r>
          <a:endParaRPr lang="en-US" sz="1400" kern="1200" dirty="0"/>
        </a:p>
      </dsp:txBody>
      <dsp:txXfrm>
        <a:off x="2429835" y="2043399"/>
        <a:ext cx="1202792" cy="1146531"/>
      </dsp:txXfrm>
    </dsp:sp>
    <dsp:sp modelId="{A6A24948-0F5F-4ADB-BD98-B187CC64D4ED}">
      <dsp:nvSpPr>
        <dsp:cNvPr id="0" name=""/>
        <dsp:cNvSpPr/>
      </dsp:nvSpPr>
      <dsp:spPr>
        <a:xfrm rot="16200000">
          <a:off x="2787356" y="1542797"/>
          <a:ext cx="487750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87750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9038" y="1549875"/>
        <a:ext cx="24387" cy="24387"/>
      </dsp:txXfrm>
    </dsp:sp>
    <dsp:sp modelId="{F7125C22-DFEC-415E-B61A-FCE3E77CD4D5}">
      <dsp:nvSpPr>
        <dsp:cNvPr id="0" name=""/>
        <dsp:cNvSpPr/>
      </dsp:nvSpPr>
      <dsp:spPr>
        <a:xfrm>
          <a:off x="2382141" y="20012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People</a:t>
          </a:r>
          <a:endParaRPr lang="en-US" sz="1200" kern="1200" dirty="0"/>
        </a:p>
      </dsp:txBody>
      <dsp:txXfrm>
        <a:off x="2572255" y="210126"/>
        <a:ext cx="917952" cy="917952"/>
      </dsp:txXfrm>
    </dsp:sp>
    <dsp:sp modelId="{371439DE-A60B-40AF-9761-8895D3B0620F}">
      <dsp:nvSpPr>
        <dsp:cNvPr id="0" name=""/>
        <dsp:cNvSpPr/>
      </dsp:nvSpPr>
      <dsp:spPr>
        <a:xfrm rot="19285714">
          <a:off x="3632927" y="1932495"/>
          <a:ext cx="464118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64118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3383" y="1940165"/>
        <a:ext cx="23205" cy="23205"/>
      </dsp:txXfrm>
    </dsp:sp>
    <dsp:sp modelId="{AD5ADD34-A2F6-4CCA-A2EA-9547926B5A59}">
      <dsp:nvSpPr>
        <dsp:cNvPr id="0" name=""/>
        <dsp:cNvSpPr/>
      </dsp:nvSpPr>
      <dsp:spPr>
        <a:xfrm>
          <a:off x="3904806" y="753289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Common objective</a:t>
          </a:r>
          <a:endParaRPr lang="en-US" sz="1200" kern="1200" dirty="0"/>
        </a:p>
      </dsp:txBody>
      <dsp:txXfrm>
        <a:off x="4094920" y="943403"/>
        <a:ext cx="917952" cy="917952"/>
      </dsp:txXfrm>
    </dsp:sp>
    <dsp:sp modelId="{F15D9A6D-119A-4105-A034-9062A5834B4B}">
      <dsp:nvSpPr>
        <dsp:cNvPr id="0" name=""/>
        <dsp:cNvSpPr/>
      </dsp:nvSpPr>
      <dsp:spPr>
        <a:xfrm rot="771429">
          <a:off x="3852712" y="2836254"/>
          <a:ext cx="450077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50077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6499" y="2844274"/>
        <a:ext cx="22503" cy="22503"/>
      </dsp:txXfrm>
    </dsp:sp>
    <dsp:sp modelId="{3CFBA17B-4A4D-4ED4-B979-43EE55B50822}">
      <dsp:nvSpPr>
        <dsp:cNvPr id="0" name=""/>
        <dsp:cNvSpPr/>
      </dsp:nvSpPr>
      <dsp:spPr>
        <a:xfrm>
          <a:off x="4280873" y="2400947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Knowledge</a:t>
          </a:r>
          <a:endParaRPr lang="en-US" sz="1200" kern="1200" dirty="0"/>
        </a:p>
      </dsp:txBody>
      <dsp:txXfrm>
        <a:off x="4470987" y="2591061"/>
        <a:ext cx="917952" cy="917952"/>
      </dsp:txXfrm>
    </dsp:sp>
    <dsp:sp modelId="{2631A402-B1E3-43E3-82AE-1C16C3846F9B}">
      <dsp:nvSpPr>
        <dsp:cNvPr id="0" name=""/>
        <dsp:cNvSpPr/>
      </dsp:nvSpPr>
      <dsp:spPr>
        <a:xfrm rot="3857143">
          <a:off x="3249992" y="3550733"/>
          <a:ext cx="480687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80687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78319" y="3557987"/>
        <a:ext cx="24034" cy="24034"/>
      </dsp:txXfrm>
    </dsp:sp>
    <dsp:sp modelId="{32B33A22-725D-4708-B29D-683FF69C041F}">
      <dsp:nvSpPr>
        <dsp:cNvPr id="0" name=""/>
        <dsp:cNvSpPr/>
      </dsp:nvSpPr>
      <dsp:spPr>
        <a:xfrm>
          <a:off x="3227156" y="3722267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Common language</a:t>
          </a:r>
          <a:endParaRPr lang="en-US" sz="1200" kern="1200" dirty="0"/>
        </a:p>
      </dsp:txBody>
      <dsp:txXfrm>
        <a:off x="3417270" y="3912381"/>
        <a:ext cx="917952" cy="917952"/>
      </dsp:txXfrm>
    </dsp:sp>
    <dsp:sp modelId="{3294BEAE-EBBE-4670-9631-EEA9056E6160}">
      <dsp:nvSpPr>
        <dsp:cNvPr id="0" name=""/>
        <dsp:cNvSpPr/>
      </dsp:nvSpPr>
      <dsp:spPr>
        <a:xfrm rot="6942857">
          <a:off x="2331783" y="3550733"/>
          <a:ext cx="480687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80687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60110" y="3557987"/>
        <a:ext cx="24034" cy="24034"/>
      </dsp:txXfrm>
    </dsp:sp>
    <dsp:sp modelId="{8E6D9EBA-B127-4510-83AD-19999C71C762}">
      <dsp:nvSpPr>
        <dsp:cNvPr id="0" name=""/>
        <dsp:cNvSpPr/>
      </dsp:nvSpPr>
      <dsp:spPr>
        <a:xfrm>
          <a:off x="1537126" y="3722267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Shared space</a:t>
          </a:r>
          <a:endParaRPr lang="en-US" sz="1200" kern="1200" dirty="0"/>
        </a:p>
      </dsp:txBody>
      <dsp:txXfrm>
        <a:off x="1727240" y="3912381"/>
        <a:ext cx="917952" cy="917952"/>
      </dsp:txXfrm>
    </dsp:sp>
    <dsp:sp modelId="{C21392BA-7AE5-4025-A2D9-093246072392}">
      <dsp:nvSpPr>
        <dsp:cNvPr id="0" name=""/>
        <dsp:cNvSpPr/>
      </dsp:nvSpPr>
      <dsp:spPr>
        <a:xfrm rot="10028571">
          <a:off x="1759673" y="2836254"/>
          <a:ext cx="450077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50077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973460" y="2844274"/>
        <a:ext cx="22503" cy="22503"/>
      </dsp:txXfrm>
    </dsp:sp>
    <dsp:sp modelId="{501FD3B4-A550-4700-BEE5-4BAFB4CF53F3}">
      <dsp:nvSpPr>
        <dsp:cNvPr id="0" name=""/>
        <dsp:cNvSpPr/>
      </dsp:nvSpPr>
      <dsp:spPr>
        <a:xfrm>
          <a:off x="483409" y="2400947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Interaction</a:t>
          </a:r>
          <a:endParaRPr lang="en-US" sz="1200" kern="1200" dirty="0"/>
        </a:p>
      </dsp:txBody>
      <dsp:txXfrm>
        <a:off x="673523" y="2591061"/>
        <a:ext cx="917952" cy="917952"/>
      </dsp:txXfrm>
    </dsp:sp>
    <dsp:sp modelId="{CE4FF655-2BD8-48EF-AF45-631FD53AEE60}">
      <dsp:nvSpPr>
        <dsp:cNvPr id="0" name=""/>
        <dsp:cNvSpPr/>
      </dsp:nvSpPr>
      <dsp:spPr>
        <a:xfrm rot="13114286">
          <a:off x="1965418" y="1932495"/>
          <a:ext cx="464118" cy="38544"/>
        </a:xfrm>
        <a:custGeom>
          <a:avLst/>
          <a:gdLst/>
          <a:ahLst/>
          <a:cxnLst/>
          <a:rect l="0" t="0" r="0" b="0"/>
          <a:pathLst>
            <a:path>
              <a:moveTo>
                <a:pt x="0" y="19272"/>
              </a:moveTo>
              <a:lnTo>
                <a:pt x="464118" y="1927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85874" y="1940165"/>
        <a:ext cx="23205" cy="23205"/>
      </dsp:txXfrm>
    </dsp:sp>
    <dsp:sp modelId="{B77B8738-310E-4A15-A29D-0B5180E9AB43}">
      <dsp:nvSpPr>
        <dsp:cNvPr id="0" name=""/>
        <dsp:cNvSpPr/>
      </dsp:nvSpPr>
      <dsp:spPr>
        <a:xfrm>
          <a:off x="859476" y="753289"/>
          <a:ext cx="1298180" cy="1298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</a:t>
          </a:r>
          <a:endParaRPr lang="en-US" sz="1200" kern="1200" dirty="0"/>
        </a:p>
      </dsp:txBody>
      <dsp:txXfrm>
        <a:off x="1049590" y="943403"/>
        <a:ext cx="917952" cy="91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AB24-8AD5-4A4C-BE06-F847A2C0AFCA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49424-071F-46B8-B200-53346613058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cHandoutMasterFooter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8" name="hcHandoutMasterHeader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4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70F5-24C5-4728-B5F3-A0131EF2875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E50C-E530-43B9-8167-F7CDE844476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cNotesMasterFooter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10" name="hcNotesMasterHeader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2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illustrations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4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Different</a:t>
            </a:r>
            <a:r>
              <a:rPr lang="en-GB" baseline="0" dirty="0" smtClean="0"/>
              <a:t> backgrounds and cultures can be both +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and -</a:t>
            </a:r>
            <a:r>
              <a:rPr lang="en-GB" baseline="0" dirty="0" err="1" smtClean="0"/>
              <a:t>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6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Different</a:t>
            </a:r>
            <a:r>
              <a:rPr lang="en-GB" baseline="0" dirty="0" smtClean="0"/>
              <a:t> backgrounds and cultures can be both +</a:t>
            </a:r>
            <a:r>
              <a:rPr lang="en-GB" baseline="0" dirty="0" err="1" smtClean="0"/>
              <a:t>ve</a:t>
            </a:r>
            <a:r>
              <a:rPr lang="en-GB" baseline="0" dirty="0" smtClean="0"/>
              <a:t> and -</a:t>
            </a:r>
            <a:r>
              <a:rPr lang="en-GB" baseline="0" dirty="0" err="1" smtClean="0"/>
              <a:t>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3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2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smtClean="0"/>
              <a:t>Understanding ethos</a:t>
            </a:r>
          </a:p>
          <a:p>
            <a:pPr lvl="2"/>
            <a:r>
              <a:rPr lang="en-GB" dirty="0" smtClean="0"/>
              <a:t>Yes there are organisational and business model differences but both parties are striving for the same end goal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0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ASTRID there to facilitate relationships, support and add value.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2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60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77842"/>
            <a:ext cx="10464800" cy="1927225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rgbClr val="1061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668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00" y="669600"/>
            <a:ext cx="4096800" cy="103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cSlideMaster.Title Slide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4" name="hcSlideMaster.Title Slide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2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0000" cy="864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STRI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00" y="450000"/>
            <a:ext cx="2545200" cy="640080"/>
          </a:xfrm>
          <a:prstGeom prst="rect">
            <a:avLst/>
          </a:prstGeom>
          <a:noFill/>
        </p:spPr>
      </p:pic>
      <p:sp>
        <p:nvSpPr>
          <p:cNvPr id="3" name="fcSlideMaster.1_Title Only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2" name="hcSlideMaster.1_Title Only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84785"/>
            <a:ext cx="10464800" cy="3744416"/>
          </a:xfrm>
        </p:spPr>
        <p:txBody>
          <a:bodyPr anchor="ctr">
            <a:noAutofit/>
          </a:bodyPr>
          <a:lstStyle>
            <a:lvl1pPr>
              <a:defRPr sz="3200" cap="all" baseline="0">
                <a:solidFill>
                  <a:srgbClr val="1061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STRI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0" y="450000"/>
            <a:ext cx="2545200" cy="640080"/>
          </a:xfrm>
          <a:prstGeom prst="rect">
            <a:avLst/>
          </a:prstGeom>
          <a:noFill/>
        </p:spPr>
      </p:pic>
      <p:sp>
        <p:nvSpPr>
          <p:cNvPr id="4" name="fcSlideMaster.Section Break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3" name="hcSlideMaster.Section Break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1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0000" cy="864096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506422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0" y="450000"/>
            <a:ext cx="2545200" cy="64008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cSlideMaster.Title and Content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4" name="hcSlideMaster.Title and Content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8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4864"/>
            <a:ext cx="5242560" cy="418482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412776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4864"/>
            <a:ext cx="5242560" cy="418482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0000" cy="864096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0" y="450000"/>
            <a:ext cx="2545200" cy="64008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cSlideMaster.Comparison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2" name="hcSlideMaster.Comparison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7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5432"/>
            <a:ext cx="5390389" cy="501425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12" y="1375432"/>
            <a:ext cx="5390389" cy="501425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0000" cy="864096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1" y="450000"/>
            <a:ext cx="2545200" cy="64008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cSlideMaster.Two Content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2" name="hcSlideMaster.Two Content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2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0000" cy="864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00" y="450000"/>
            <a:ext cx="2545200" cy="64008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cSlideMaster.Title Only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2" name="hcSlideMaster.Title Only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3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96752"/>
            <a:ext cx="7620000" cy="517316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64907"/>
            <a:ext cx="2852928" cy="3809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0" y="450000"/>
            <a:ext cx="2545200" cy="640080"/>
          </a:xfrm>
          <a:prstGeom prst="rect">
            <a:avLst/>
          </a:prstGeom>
          <a:noFill/>
        </p:spPr>
      </p:pic>
      <p:sp>
        <p:nvSpPr>
          <p:cNvPr id="6" name="fcSlideMaster.Content with Caption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5" name="hcSlideMaster.Content with Caption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7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12776"/>
            <a:ext cx="10972800" cy="506422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920000" cy="864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0" y="450000"/>
            <a:ext cx="2545200" cy="64008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0" y="12687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cSlideMaster.Title and Vertical Text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2" name="hcSlideMaster.Title and Vertical Text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8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cSlideMaster.BlankNoLogoFooter"/>
          <p:cNvSpPr txBox="1"/>
          <p:nvPr userDrawn="1"/>
        </p:nvSpPr>
        <p:spPr>
          <a:xfrm>
            <a:off x="0" y="652018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2" name="hcSlideMaster.BlankNoLogoHeader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8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1200"/>
            <a:ext cx="109728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620" y="6597384"/>
            <a:ext cx="527381" cy="26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9E33F-3366-4CEA-9775-ECEF5816B9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12192000" cy="288000"/>
          </a:xfrm>
          <a:prstGeom prst="rect">
            <a:avLst/>
          </a:prstGeom>
          <a:solidFill>
            <a:srgbClr val="25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97384"/>
            <a:ext cx="3311691" cy="26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BAE Systems Proprietary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4440156" y="6597384"/>
            <a:ext cx="3311691" cy="26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UK OFFICIAL</a:t>
            </a:r>
          </a:p>
        </p:txBody>
      </p:sp>
    </p:spTree>
    <p:extLst>
      <p:ext uri="{BB962C8B-B14F-4D97-AF65-F5344CB8AC3E}">
        <p14:creationId xmlns:p14="http://schemas.microsoft.com/office/powerpoint/2010/main" val="36714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2" r:id="rId2"/>
    <p:sldLayoutId id="2147483684" r:id="rId3"/>
    <p:sldLayoutId id="2147483686" r:id="rId4"/>
    <p:sldLayoutId id="2147483691" r:id="rId5"/>
    <p:sldLayoutId id="2147483687" r:id="rId6"/>
    <p:sldLayoutId id="2147483688" r:id="rId7"/>
    <p:sldLayoutId id="2147483689" r:id="rId8"/>
    <p:sldLayoutId id="2147483690" r:id="rId9"/>
    <p:sldLayoutId id="214748366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 spc="-100" baseline="0">
          <a:solidFill>
            <a:srgbClr val="10618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25A6DF"/>
        </a:buClr>
        <a:buSzPct val="85000"/>
        <a:buFont typeface="Arial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25A6DF"/>
        </a:buClr>
        <a:buSzPct val="85000"/>
        <a:buFont typeface="Arial" pitchFamily="34" charset="0"/>
        <a:buChar char="•"/>
        <a:defRPr sz="18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25A6DF"/>
        </a:buClr>
        <a:buSzPct val="90000"/>
        <a:buFont typeface="Arial" pitchFamily="34" charset="0"/>
        <a:buChar char="•"/>
        <a:defRPr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25A6DF"/>
        </a:buClr>
        <a:buFont typeface="Arial" pitchFamily="34" charset="0"/>
        <a:buChar char="•"/>
        <a:defRPr sz="1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5A6DF"/>
        </a:buClr>
        <a:buSzPct val="100000"/>
        <a:buFont typeface="Arial" pitchFamily="34" charset="0"/>
        <a:buChar char="•"/>
        <a:tabLst/>
        <a:defRPr sz="12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 across boundaries – AN </a:t>
            </a:r>
            <a:r>
              <a:rPr lang="en-GB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astrid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perspective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 Aubrey – ASTRID Technical Manager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ASTRID helps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Ethos</a:t>
            </a:r>
          </a:p>
          <a:p>
            <a:pPr lvl="1"/>
            <a:r>
              <a:rPr lang="en-GB" dirty="0" smtClean="0"/>
              <a:t>Encourages direct customer – supplier interaction. ASTRID PMO is here to facilitate not ‘control’</a:t>
            </a:r>
          </a:p>
          <a:p>
            <a:endParaRPr lang="en-GB" dirty="0" smtClean="0"/>
          </a:p>
          <a:p>
            <a:r>
              <a:rPr lang="en-GB" dirty="0" smtClean="0"/>
              <a:t>Sourcing channel</a:t>
            </a:r>
          </a:p>
          <a:p>
            <a:pPr lvl="1"/>
            <a:r>
              <a:rPr lang="en-GB" dirty="0" smtClean="0"/>
              <a:t>Collaborative allows individual organisations to submit bids</a:t>
            </a:r>
          </a:p>
          <a:p>
            <a:pPr lvl="2"/>
            <a:r>
              <a:rPr lang="en-GB" dirty="0" smtClean="0"/>
              <a:t>We then use evidence to select the best team</a:t>
            </a:r>
          </a:p>
          <a:p>
            <a:pPr lvl="1"/>
            <a:r>
              <a:rPr lang="en-GB" dirty="0" smtClean="0"/>
              <a:t>Comprehensive</a:t>
            </a:r>
          </a:p>
          <a:p>
            <a:pPr lvl="2"/>
            <a:r>
              <a:rPr lang="en-GB" dirty="0" smtClean="0"/>
              <a:t>On large tasks we offer a ‘matching service’</a:t>
            </a:r>
          </a:p>
          <a:p>
            <a:endParaRPr lang="en-GB" dirty="0" smtClean="0"/>
          </a:p>
          <a:p>
            <a:r>
              <a:rPr lang="en-GB" dirty="0" err="1" smtClean="0"/>
              <a:t>Kahootz</a:t>
            </a:r>
            <a:endParaRPr lang="en-GB" dirty="0" smtClean="0"/>
          </a:p>
          <a:p>
            <a:pPr lvl="1"/>
            <a:r>
              <a:rPr lang="en-GB" dirty="0" smtClean="0"/>
              <a:t>Collaborative working environment, accredited to OS</a:t>
            </a:r>
          </a:p>
          <a:p>
            <a:pPr marL="27432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 of good collaboration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6854552" cy="5064224"/>
          </a:xfrm>
        </p:spPr>
        <p:txBody>
          <a:bodyPr>
            <a:normAutofit/>
          </a:bodyPr>
          <a:lstStyle/>
          <a:p>
            <a:r>
              <a:rPr lang="en-GB" dirty="0" smtClean="0"/>
              <a:t>Task 094 – Maritime Surveillance Study</a:t>
            </a:r>
          </a:p>
          <a:p>
            <a:pPr lvl="1"/>
            <a:r>
              <a:rPr lang="en-GB" dirty="0" smtClean="0"/>
              <a:t>Close involvement with supplier and customer. Customer actively suggesting solutions and helping with stakeholder access etc. Team building even involved a trip aboard an FPV and attendance at an exercise</a:t>
            </a:r>
          </a:p>
          <a:p>
            <a:endParaRPr lang="en-GB" dirty="0" smtClean="0"/>
          </a:p>
          <a:p>
            <a:r>
              <a:rPr lang="en-GB" dirty="0" smtClean="0"/>
              <a:t>Task 048 – AFSIM</a:t>
            </a:r>
          </a:p>
          <a:p>
            <a:pPr lvl="1"/>
            <a:r>
              <a:rPr lang="en-GB" dirty="0" smtClean="0"/>
              <a:t>Joint working and fully embedded team on Dstl floorplate </a:t>
            </a:r>
          </a:p>
          <a:p>
            <a:endParaRPr lang="en-GB" dirty="0" smtClean="0"/>
          </a:p>
          <a:p>
            <a:r>
              <a:rPr lang="en-GB" dirty="0" smtClean="0"/>
              <a:t>Task 152 – Concept Development Support</a:t>
            </a:r>
          </a:p>
          <a:p>
            <a:pPr lvl="1"/>
            <a:r>
              <a:rPr lang="en-GB" dirty="0" smtClean="0"/>
              <a:t>Many collaborative sessions between Dstl and Supplier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20" y="1394399"/>
            <a:ext cx="36576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20" y="3984177"/>
            <a:ext cx="365455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examples of good collaboration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6494512" cy="5064224"/>
          </a:xfrm>
        </p:spPr>
        <p:txBody>
          <a:bodyPr>
            <a:normAutofit/>
          </a:bodyPr>
          <a:lstStyle/>
          <a:p>
            <a:r>
              <a:rPr lang="en-GB" dirty="0" smtClean="0"/>
              <a:t>Task 040 – Force Optimisation and Experimentation</a:t>
            </a:r>
          </a:p>
          <a:p>
            <a:pPr lvl="1"/>
            <a:r>
              <a:rPr lang="en-GB" dirty="0" smtClean="0"/>
              <a:t>One team approach – many exercise deployments</a:t>
            </a:r>
          </a:p>
          <a:p>
            <a:endParaRPr lang="en-GB" dirty="0" smtClean="0"/>
          </a:p>
          <a:p>
            <a:r>
              <a:rPr lang="en-GB" dirty="0" smtClean="0"/>
              <a:t>Task 209 – Reserve Forces Review</a:t>
            </a:r>
          </a:p>
          <a:p>
            <a:pPr lvl="1"/>
            <a:r>
              <a:rPr lang="en-GB" dirty="0" smtClean="0"/>
              <a:t>Over 70 interviews required – real partnership between customer and supplier to organise and administer. Critical component to the work with some risk – collaboration made it a smooth process</a:t>
            </a:r>
          </a:p>
          <a:p>
            <a:endParaRPr lang="en-GB" dirty="0" smtClean="0"/>
          </a:p>
          <a:p>
            <a:r>
              <a:rPr lang="en-GB" dirty="0" smtClean="0"/>
              <a:t>Task 197 – Cost to deliver (mil. Logs)</a:t>
            </a:r>
          </a:p>
          <a:p>
            <a:pPr lvl="1"/>
            <a:r>
              <a:rPr lang="en-GB" dirty="0" smtClean="0"/>
              <a:t>Stakeholder engagement a key challenge including data extraction/input</a:t>
            </a:r>
          </a:p>
          <a:p>
            <a:pPr lvl="1"/>
            <a:r>
              <a:rPr lang="en-GB" dirty="0" smtClean="0"/>
              <a:t>Regular communication and a ‘one team’ approach ensured success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3" y="3937177"/>
            <a:ext cx="37338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63" y="1412776"/>
            <a:ext cx="3733800" cy="23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6566520" cy="5064224"/>
          </a:xfrm>
        </p:spPr>
        <p:txBody>
          <a:bodyPr>
            <a:normAutofit/>
          </a:bodyPr>
          <a:lstStyle/>
          <a:p>
            <a:r>
              <a:rPr lang="en-GB" dirty="0" smtClean="0"/>
              <a:t>Need to have the right attitude and behaviours</a:t>
            </a:r>
          </a:p>
          <a:p>
            <a:pPr lvl="1"/>
            <a:r>
              <a:rPr lang="en-GB" dirty="0" smtClean="0"/>
              <a:t>Be </a:t>
            </a:r>
            <a:r>
              <a:rPr lang="en-GB" dirty="0"/>
              <a:t>open, expect </a:t>
            </a:r>
            <a:r>
              <a:rPr lang="en-GB" dirty="0" smtClean="0"/>
              <a:t>openness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Need to ensure goal is common; all parties on the same page</a:t>
            </a:r>
          </a:p>
          <a:p>
            <a:endParaRPr lang="en-GB" dirty="0" smtClean="0"/>
          </a:p>
          <a:p>
            <a:r>
              <a:rPr lang="en-GB" dirty="0" smtClean="0"/>
              <a:t>Build relationships</a:t>
            </a:r>
          </a:p>
          <a:p>
            <a:endParaRPr lang="en-GB" dirty="0" smtClean="0"/>
          </a:p>
          <a:p>
            <a:r>
              <a:rPr lang="en-GB" dirty="0" smtClean="0"/>
              <a:t>Needs to be give and take from both sides when ‘bumps’ occur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Don’t stop the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203234"/>
            <a:ext cx="6233164" cy="3241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2144" y="155690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What are the ingredients of good collaboration?</a:t>
            </a:r>
          </a:p>
        </p:txBody>
      </p:sp>
    </p:spTree>
    <p:extLst>
      <p:ext uri="{BB962C8B-B14F-4D97-AF65-F5344CB8AC3E}">
        <p14:creationId xmlns:p14="http://schemas.microsoft.com/office/powerpoint/2010/main" val="22527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1664" y="5157192"/>
            <a:ext cx="6131024" cy="43204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details on ASTRID, please email </a:t>
            </a:r>
            <a:r>
              <a:rPr lang="en-US" sz="1400" dirty="0">
                <a:solidFill>
                  <a:srgbClr val="1061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ASTRID@baesystems.com</a:t>
            </a:r>
          </a:p>
        </p:txBody>
      </p:sp>
      <p:pic>
        <p:nvPicPr>
          <p:cNvPr id="6" name="Picture 5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1" y="2492896"/>
            <a:ext cx="4407771" cy="1108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7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</a:p>
          <a:p>
            <a:pPr lvl="1"/>
            <a:r>
              <a:rPr lang="en-GB" dirty="0" smtClean="0"/>
              <a:t>My experience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ASTRID</a:t>
            </a:r>
          </a:p>
          <a:p>
            <a:r>
              <a:rPr lang="en-GB" dirty="0" smtClean="0"/>
              <a:t>Collaboration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Theory</a:t>
            </a:r>
          </a:p>
          <a:p>
            <a:pPr lvl="1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Ingredients of good collaboration</a:t>
            </a:r>
          </a:p>
          <a:p>
            <a:pPr lvl="1"/>
            <a:r>
              <a:rPr lang="en-GB" dirty="0" smtClean="0"/>
              <a:t>Barriers to collaboration</a:t>
            </a:r>
          </a:p>
          <a:p>
            <a:r>
              <a:rPr lang="en-GB" dirty="0" smtClean="0"/>
              <a:t>Case Studies</a:t>
            </a:r>
          </a:p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– My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59008" cy="5064224"/>
          </a:xfrm>
        </p:spPr>
        <p:txBody>
          <a:bodyPr/>
          <a:lstStyle/>
          <a:p>
            <a:r>
              <a:rPr lang="en-GB" dirty="0" smtClean="0"/>
              <a:t>~ 30 years in Defence OA/OR</a:t>
            </a:r>
          </a:p>
          <a:p>
            <a:endParaRPr lang="en-GB" dirty="0" smtClean="0"/>
          </a:p>
          <a:p>
            <a:r>
              <a:rPr lang="en-GB" dirty="0" smtClean="0"/>
              <a:t>Worked for both MOD and Industry</a:t>
            </a:r>
          </a:p>
          <a:p>
            <a:endParaRPr lang="en-GB" dirty="0" smtClean="0"/>
          </a:p>
          <a:p>
            <a:r>
              <a:rPr lang="en-GB" dirty="0" smtClean="0"/>
              <a:t>Competed, collaborated and delivered analysis in these roles</a:t>
            </a:r>
          </a:p>
          <a:p>
            <a:endParaRPr lang="en-GB" dirty="0" smtClean="0"/>
          </a:p>
          <a:p>
            <a:r>
              <a:rPr lang="en-GB" dirty="0" smtClean="0"/>
              <a:t>Although my current role focuses on ASTRID my comments and views are more general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- ASTRID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25"/>
          <p:cNvSpPr>
            <a:spLocks noGrp="1"/>
          </p:cNvSpPr>
          <p:nvPr>
            <p:ph idx="1"/>
          </p:nvPr>
        </p:nvSpPr>
        <p:spPr>
          <a:xfrm>
            <a:off x="695400" y="1501166"/>
            <a:ext cx="7256168" cy="4341746"/>
          </a:xfrm>
        </p:spPr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Framework agreement giving Defence and Security customers access to OA/OR decision support services</a:t>
            </a:r>
          </a:p>
          <a:p>
            <a:pPr marL="285750" indent="-285750">
              <a:spcBef>
                <a:spcPts val="120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Delivers a broad scope of analysis to support decision-making in Defence, Security and Resilience across MOD and UK Government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Awarded in April 2020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– a five-year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contract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worth £250m plus two-year option (£350m)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BAE Systems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Digital Intelligence CORDA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is prime, bringing in expertise from supporting organisations</a:t>
            </a:r>
          </a:p>
          <a:p>
            <a:pPr marL="285750" indent="-285750">
              <a:spcBef>
                <a:spcPts val="1200"/>
              </a:spcBef>
            </a:pP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Provides </a:t>
            </a: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access to analysis and decision support </a:t>
            </a:r>
            <a:r>
              <a:rPr lang="en-GB" sz="1800" dirty="0" smtClean="0">
                <a:solidFill>
                  <a:schemeClr val="tx2">
                    <a:lumMod val="75000"/>
                  </a:schemeClr>
                </a:solidFill>
              </a:rPr>
              <a:t>expertise: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  <a:p>
            <a:pPr marL="560070" lvl="1" indent="-285750">
              <a:spcBef>
                <a:spcPts val="1200"/>
              </a:spcBef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Open supply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hain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180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+ core suppliers including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primes, SMEs, consultancies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academia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marL="560070" lvl="1" indent="-285750">
              <a:spcBef>
                <a:spcPts val="1200"/>
              </a:spcBef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Provides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access to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wider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skill and expertise base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via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academic network and Knowledge Transfer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709" y="1485142"/>
            <a:ext cx="36576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709" y="3923542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– the theory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965612"/>
              </p:ext>
            </p:extLst>
          </p:nvPr>
        </p:nvGraphicFramePr>
        <p:xfrm>
          <a:off x="5519936" y="1412875"/>
          <a:ext cx="6062464" cy="504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5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412776"/>
            <a:ext cx="10972800" cy="506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5A6DF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565176"/>
            <a:ext cx="4973960" cy="506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5A6DF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Teams comprising people with diverse backgrounds, cultures, strengths and skills work together to deliver outcomes with high productivity, efficiency and speed</a:t>
            </a:r>
          </a:p>
          <a:p>
            <a:endParaRPr lang="en-GB" dirty="0"/>
          </a:p>
          <a:p>
            <a:r>
              <a:rPr lang="en-GB" dirty="0" smtClean="0"/>
              <a:t>Lots of material in literature</a:t>
            </a:r>
          </a:p>
          <a:p>
            <a:r>
              <a:rPr lang="en-GB" dirty="0" err="1" smtClean="0"/>
              <a:t>Soliman</a:t>
            </a:r>
            <a:r>
              <a:rPr lang="en-GB" dirty="0" smtClean="0"/>
              <a:t>, Borne, </a:t>
            </a:r>
            <a:r>
              <a:rPr lang="en-GB" dirty="0" err="1" smtClean="0"/>
              <a:t>Simoff</a:t>
            </a:r>
            <a:r>
              <a:rPr lang="en-GB" dirty="0" smtClean="0"/>
              <a:t> proposed 7/8 ingredients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368" y="616530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Soliman</a:t>
            </a:r>
            <a:r>
              <a:rPr lang="en-GB" sz="1000" dirty="0"/>
              <a:t>, R. &amp; Braun, Robin &amp; </a:t>
            </a:r>
            <a:r>
              <a:rPr lang="en-GB" sz="1000" dirty="0" err="1"/>
              <a:t>Simoff</a:t>
            </a:r>
            <a:r>
              <a:rPr lang="en-GB" sz="1000" dirty="0"/>
              <a:t>, Simeon. (2005). The essential ingredients of collaboration. 366- 373. 10.1109/ISCST.2005.1553336. </a:t>
            </a:r>
          </a:p>
        </p:txBody>
      </p:sp>
    </p:spTree>
    <p:extLst>
      <p:ext uri="{BB962C8B-B14F-4D97-AF65-F5344CB8AC3E}">
        <p14:creationId xmlns:p14="http://schemas.microsoft.com/office/powerpoint/2010/main" val="28068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41" y="188640"/>
            <a:ext cx="7920000" cy="864096"/>
          </a:xfrm>
        </p:spPr>
        <p:txBody>
          <a:bodyPr/>
          <a:lstStyle/>
          <a:p>
            <a:r>
              <a:rPr lang="en-GB" dirty="0"/>
              <a:t>Ingredients for Successful </a:t>
            </a:r>
            <a:r>
              <a:rPr lang="en-GB" dirty="0" smtClean="0"/>
              <a:t>Collaboration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6</a:t>
            </a:fld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739172" y="1556792"/>
            <a:ext cx="2533805" cy="4680522"/>
            <a:chOff x="739172" y="1556792"/>
            <a:chExt cx="2533805" cy="4680522"/>
          </a:xfrm>
        </p:grpSpPr>
        <p:sp>
          <p:nvSpPr>
            <p:cNvPr id="25" name="Pentagon 24"/>
            <p:cNvSpPr/>
            <p:nvPr/>
          </p:nvSpPr>
          <p:spPr>
            <a:xfrm rot="5400000">
              <a:off x="-95489" y="2868847"/>
              <a:ext cx="4203128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DCA3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376079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DCA3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9371" y="2978334"/>
              <a:ext cx="2056048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People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9532" y="3213800"/>
              <a:ext cx="2394065" cy="230832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D</a:t>
              </a: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ifferent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background, cultures, perspectives, pre-conceptions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Behaviour</a:t>
              </a: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Lessen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the transactional relationship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52" y="1793997"/>
              <a:ext cx="732613" cy="732613"/>
            </a:xfrm>
            <a:prstGeom prst="rect">
              <a:avLst/>
            </a:prstGeom>
            <a:effectLst/>
          </p:spPr>
        </p:pic>
      </p:grpSp>
      <p:grpSp>
        <p:nvGrpSpPr>
          <p:cNvPr id="71" name="Group 70"/>
          <p:cNvGrpSpPr/>
          <p:nvPr/>
        </p:nvGrpSpPr>
        <p:grpSpPr>
          <a:xfrm>
            <a:off x="3791744" y="1529386"/>
            <a:ext cx="2533805" cy="4680524"/>
            <a:chOff x="4858338" y="1556792"/>
            <a:chExt cx="2533805" cy="4680524"/>
          </a:xfrm>
        </p:grpSpPr>
        <p:sp>
          <p:nvSpPr>
            <p:cNvPr id="72" name="Pentagon 71"/>
            <p:cNvSpPr/>
            <p:nvPr/>
          </p:nvSpPr>
          <p:spPr>
            <a:xfrm rot="5400000">
              <a:off x="4023676" y="2868848"/>
              <a:ext cx="4203130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007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481556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7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44847" y="2978334"/>
              <a:ext cx="2168267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Knowledge</a:t>
              </a:r>
              <a:endParaRPr lang="en-GB" sz="1600" b="1" dirty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58339" y="3224895"/>
              <a:ext cx="2394065" cy="156966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Each party having </a:t>
              </a: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different knowledge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and skills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Optimal Utilisation</a:t>
              </a: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4287" y="1727662"/>
              <a:ext cx="754537" cy="8336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316" y="2011307"/>
            <a:ext cx="5067540" cy="33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41" y="188640"/>
            <a:ext cx="7920000" cy="864096"/>
          </a:xfrm>
        </p:spPr>
        <p:txBody>
          <a:bodyPr/>
          <a:lstStyle/>
          <a:p>
            <a:r>
              <a:rPr lang="en-GB" dirty="0"/>
              <a:t>Ingredients for Successful </a:t>
            </a:r>
            <a:r>
              <a:rPr lang="en-GB" dirty="0" smtClean="0"/>
              <a:t>Collaboration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7</a:t>
            </a:fld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702841" y="1555793"/>
            <a:ext cx="2533805" cy="4680524"/>
            <a:chOff x="8995645" y="1556792"/>
            <a:chExt cx="2533805" cy="4680524"/>
          </a:xfrm>
        </p:grpSpPr>
        <p:sp>
          <p:nvSpPr>
            <p:cNvPr id="35" name="Pentagon 34"/>
            <p:cNvSpPr/>
            <p:nvPr/>
          </p:nvSpPr>
          <p:spPr>
            <a:xfrm rot="5400000">
              <a:off x="8160983" y="2868848"/>
              <a:ext cx="4203130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FC4C0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632551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C4C0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95843" y="2978334"/>
              <a:ext cx="2206448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>
                  <a:solidFill>
                    <a:srgbClr val="000000"/>
                  </a:solidFill>
                  <a:latin typeface="Calibri Light"/>
                </a:rPr>
                <a:t>Common </a:t>
              </a: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Objective</a:t>
              </a:r>
              <a:endParaRPr lang="en-GB" sz="1600" b="1" dirty="0">
                <a:solidFill>
                  <a:srgbClr val="000000"/>
                </a:solidFill>
                <a:latin typeface="Calibri Light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584" y="1828332"/>
              <a:ext cx="677928" cy="677928"/>
            </a:xfrm>
            <a:prstGeom prst="rect">
              <a:avLst/>
            </a:prstGeom>
            <a:effectLst/>
          </p:spPr>
        </p:pic>
        <p:sp>
          <p:nvSpPr>
            <p:cNvPr id="44" name="Rectangle 43"/>
            <p:cNvSpPr/>
            <p:nvPr/>
          </p:nvSpPr>
          <p:spPr>
            <a:xfrm>
              <a:off x="9030527" y="3212976"/>
              <a:ext cx="2394065" cy="156966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Know where you are going (but not necessarily the route)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Roles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47728" y="1559289"/>
            <a:ext cx="2533805" cy="4680524"/>
            <a:chOff x="767408" y="1556792"/>
            <a:chExt cx="2533805" cy="4680524"/>
          </a:xfrm>
        </p:grpSpPr>
        <p:sp>
          <p:nvSpPr>
            <p:cNvPr id="78" name="Pentagon 77"/>
            <p:cNvSpPr/>
            <p:nvPr/>
          </p:nvSpPr>
          <p:spPr>
            <a:xfrm rot="5400000">
              <a:off x="-67254" y="2868848"/>
              <a:ext cx="4203130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00405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404315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405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67607" y="2978334"/>
              <a:ext cx="2056048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Common Language</a:t>
              </a:r>
              <a:endParaRPr lang="en-GB" sz="1600" b="1" dirty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7409" y="3213800"/>
              <a:ext cx="2394065" cy="2062103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Are we all talking (and </a:t>
              </a: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understanding?!)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the same thing?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Need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to be alive to nuances and ‘falling between cracks’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82" name="Rounded Rectangular Callout 81"/>
            <p:cNvSpPr/>
            <p:nvPr/>
          </p:nvSpPr>
          <p:spPr>
            <a:xfrm>
              <a:off x="1655752" y="1830166"/>
              <a:ext cx="648072" cy="432978"/>
            </a:xfrm>
            <a:prstGeom prst="wedgeRoundRectCallout">
              <a:avLst>
                <a:gd name="adj1" fmla="val -40294"/>
                <a:gd name="adj2" fmla="val 84347"/>
                <a:gd name="adj3" fmla="val 16667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ounded Rectangular Callout 82"/>
            <p:cNvSpPr/>
            <p:nvPr/>
          </p:nvSpPr>
          <p:spPr>
            <a:xfrm>
              <a:off x="1808152" y="1982566"/>
              <a:ext cx="648072" cy="432978"/>
            </a:xfrm>
            <a:prstGeom prst="wedgeRoundRectCallout">
              <a:avLst>
                <a:gd name="adj1" fmla="val -40294"/>
                <a:gd name="adj2" fmla="val 8434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63" y="1985063"/>
            <a:ext cx="4769246" cy="3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for Successful </a:t>
            </a:r>
            <a:r>
              <a:rPr lang="en-GB" dirty="0" smtClean="0"/>
              <a:t>Collaboration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8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3690136" y="1555385"/>
            <a:ext cx="2533805" cy="4680524"/>
            <a:chOff x="8995645" y="1556792"/>
            <a:chExt cx="2533805" cy="4680524"/>
          </a:xfrm>
        </p:grpSpPr>
        <p:sp>
          <p:nvSpPr>
            <p:cNvPr id="35" name="Pentagon 34"/>
            <p:cNvSpPr/>
            <p:nvPr/>
          </p:nvSpPr>
          <p:spPr>
            <a:xfrm rot="5400000">
              <a:off x="8160983" y="2868848"/>
              <a:ext cx="4203130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FC4C0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632551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FC4C0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95843" y="2978334"/>
              <a:ext cx="2206448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Interaction</a:t>
              </a:r>
              <a:endParaRPr lang="en-GB" sz="1600" b="1" dirty="0">
                <a:solidFill>
                  <a:srgbClr val="000000"/>
                </a:solidFill>
                <a:latin typeface="Calibri Light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049" y="1830166"/>
              <a:ext cx="636997" cy="636997"/>
            </a:xfrm>
            <a:prstGeom prst="rect">
              <a:avLst/>
            </a:prstGeom>
            <a:effectLst/>
          </p:spPr>
        </p:pic>
        <p:sp>
          <p:nvSpPr>
            <p:cNvPr id="44" name="Rectangle 43"/>
            <p:cNvSpPr/>
            <p:nvPr/>
          </p:nvSpPr>
          <p:spPr>
            <a:xfrm>
              <a:off x="9065514" y="3237148"/>
              <a:ext cx="2394065" cy="181588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The touch points that enable collaboration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 smtClean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F2F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, embedded floor plate, workshops, sprints </a:t>
              </a: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etc.</a:t>
              </a: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9548" y="1514365"/>
            <a:ext cx="2533805" cy="4680524"/>
            <a:chOff x="3473174" y="1556792"/>
            <a:chExt cx="2533805" cy="4680524"/>
          </a:xfrm>
        </p:grpSpPr>
        <p:sp>
          <p:nvSpPr>
            <p:cNvPr id="49" name="Pentagon 48"/>
            <p:cNvSpPr/>
            <p:nvPr/>
          </p:nvSpPr>
          <p:spPr>
            <a:xfrm rot="5400000">
              <a:off x="2638512" y="2868848"/>
              <a:ext cx="4203130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00405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110081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405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73373" y="2978334"/>
              <a:ext cx="2056048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Shared Space</a:t>
              </a:r>
              <a:endParaRPr lang="en-GB" sz="1600" b="1" dirty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73175" y="3213800"/>
              <a:ext cx="2394065" cy="181588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Environments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within which to collaborate – physical/virtual + information environment (e.g. </a:t>
              </a:r>
              <a:r>
                <a:rPr lang="en-GB" sz="1600" dirty="0" err="1">
                  <a:solidFill>
                    <a:srgbClr val="000000"/>
                  </a:solidFill>
                  <a:latin typeface="Calibri Light"/>
                </a:rPr>
                <a:t>Kahootz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4350848" y="1702934"/>
              <a:ext cx="792029" cy="85668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6620724" y="1555385"/>
            <a:ext cx="2533805" cy="4680524"/>
            <a:chOff x="6248098" y="1556792"/>
            <a:chExt cx="2533805" cy="4680524"/>
          </a:xfrm>
        </p:grpSpPr>
        <p:sp>
          <p:nvSpPr>
            <p:cNvPr id="55" name="Pentagon 54"/>
            <p:cNvSpPr/>
            <p:nvPr/>
          </p:nvSpPr>
          <p:spPr>
            <a:xfrm rot="5400000">
              <a:off x="5413436" y="2868848"/>
              <a:ext cx="4203130" cy="2533805"/>
            </a:xfrm>
            <a:prstGeom prst="homePlate">
              <a:avLst>
                <a:gd name="adj" fmla="val 21535"/>
              </a:avLst>
            </a:prstGeom>
            <a:solidFill>
              <a:srgbClr val="FFFFFF"/>
            </a:solidFill>
            <a:ln w="38100" cap="flat" cmpd="sng" algn="ctr">
              <a:solidFill>
                <a:srgbClr val="007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434607" y="2978334"/>
              <a:ext cx="2168267" cy="246221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GB" sz="1600" b="1" dirty="0" smtClean="0">
                  <a:solidFill>
                    <a:srgbClr val="000000"/>
                  </a:solidFill>
                  <a:latin typeface="Calibri Light"/>
                </a:rPr>
                <a:t>Time</a:t>
              </a:r>
              <a:endParaRPr lang="en-GB" sz="1600" b="1" dirty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48098" y="3275865"/>
              <a:ext cx="2394065" cy="830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600" dirty="0" smtClean="0">
                  <a:solidFill>
                    <a:srgbClr val="000000"/>
                  </a:solidFill>
                  <a:latin typeface="Calibri Light"/>
                </a:rPr>
                <a:t>Choosing </a:t>
              </a:r>
              <a:r>
                <a:rPr lang="en-GB" sz="1600" dirty="0">
                  <a:solidFill>
                    <a:srgbClr val="000000"/>
                  </a:solidFill>
                  <a:latin typeface="Calibri Light"/>
                </a:rPr>
                <a:t>when, and for how long to interact</a:t>
              </a:r>
              <a:r>
                <a:rPr lang="en-GB" sz="1600">
                  <a:solidFill>
                    <a:srgbClr val="000000"/>
                  </a:solidFill>
                  <a:latin typeface="Calibri Light"/>
                </a:rPr>
                <a:t>. </a:t>
              </a: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en-GB" sz="1600" dirty="0">
                <a:solidFill>
                  <a:srgbClr val="000000"/>
                </a:solidFill>
                <a:latin typeface="Calibri Ligh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871316" y="1556792"/>
              <a:ext cx="1260000" cy="1260000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007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5814" y="1747613"/>
              <a:ext cx="864801" cy="83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35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Successful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Attitude &amp; trust</a:t>
            </a:r>
          </a:p>
          <a:p>
            <a:pPr lvl="1"/>
            <a:r>
              <a:rPr lang="en-GB" dirty="0" smtClean="0"/>
              <a:t>Start with the right attitude</a:t>
            </a:r>
          </a:p>
          <a:p>
            <a:endParaRPr lang="en-GB" dirty="0" smtClean="0"/>
          </a:p>
          <a:p>
            <a:r>
              <a:rPr lang="en-GB" dirty="0" err="1" smtClean="0"/>
              <a:t>Mis</a:t>
            </a:r>
            <a:r>
              <a:rPr lang="en-GB" dirty="0" smtClean="0"/>
              <a:t>-alignment of goal or disagreement on the journey</a:t>
            </a:r>
          </a:p>
          <a:p>
            <a:pPr lvl="1"/>
            <a:r>
              <a:rPr lang="en-GB" dirty="0" smtClean="0"/>
              <a:t>Be </a:t>
            </a:r>
            <a:r>
              <a:rPr lang="en-GB" dirty="0"/>
              <a:t>open to different </a:t>
            </a:r>
            <a:r>
              <a:rPr lang="en-GB" dirty="0" smtClean="0"/>
              <a:t>approaches</a:t>
            </a:r>
          </a:p>
          <a:p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reakdown in communication particularly when there are ‘bumps’ in the road</a:t>
            </a:r>
          </a:p>
          <a:p>
            <a:endParaRPr lang="en-GB" dirty="0" smtClean="0"/>
          </a:p>
          <a:p>
            <a:r>
              <a:rPr lang="en-GB" dirty="0" smtClean="0"/>
              <a:t>Don’t be too quick to ‘press the emergency button’ (commercial and contractual)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ID Theme">
  <a:themeElements>
    <a:clrScheme name="ASTRID">
      <a:dk1>
        <a:srgbClr val="1BA6DF"/>
      </a:dk1>
      <a:lt1>
        <a:srgbClr val="FFFFFF"/>
      </a:lt1>
      <a:dk2>
        <a:srgbClr val="7D7986"/>
      </a:dk2>
      <a:lt2>
        <a:srgbClr val="E2D09B"/>
      </a:lt2>
      <a:accent1>
        <a:srgbClr val="106183"/>
      </a:accent1>
      <a:accent2>
        <a:srgbClr val="D8D8D8"/>
      </a:accent2>
      <a:accent3>
        <a:srgbClr val="93D6F2"/>
      </a:accent3>
      <a:accent4>
        <a:srgbClr val="E2D09B"/>
      </a:accent4>
      <a:accent5>
        <a:srgbClr val="D8D8D8"/>
      </a:accent5>
      <a:accent6>
        <a:srgbClr val="1BA6DF"/>
      </a:accent6>
      <a:hlink>
        <a:srgbClr val="DE7A23"/>
      </a:hlink>
      <a:folHlink>
        <a:srgbClr val="93D6F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brey ISMOR 40 - Collaboration - an ASTRID perspective" id="{6B72E8C6-9B9A-4730-AFB5-DAB0DB2875D1}" vid="{D8B6BDA4-259E-43F2-A858-F679FB5CEE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83d217-e6e7-4bd8-b25a-c1564e3c1da3">
      <Value>2</Value>
      <Value>1</Value>
    </TaxCatchAll>
    <lcf76f155ced4ddcb4097134ff3c332f xmlns="532c7276-519e-4dfd-877f-a0b6e71f99d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AE Document Content Type" ma:contentTypeID="0x010100117CBF798201164A84C49057D3691A37006681F84A7B640F4BA901D1F39204AFCF" ma:contentTypeVersion="38" ma:contentTypeDescription="Create a New Document File" ma:contentTypeScope="" ma:versionID="caac5ce5e780204ec46108366b160ac0">
  <xsd:schema xmlns:xsd="http://www.w3.org/2001/XMLSchema" xmlns:xs="http://www.w3.org/2001/XMLSchema" xmlns:p="http://schemas.microsoft.com/office/2006/metadata/properties" xmlns:ns2="243c8a55-98cb-4f54-8678-5ac13de98bfe" xmlns:ns4="a83d3430-1be6-4e15-a9b1-3de0c03897b3" xmlns:ns5="bd0c8501-3c56-4d54-90a3-d99256ecb77a" xmlns:ns6="http://schemas.microsoft.com/sharepoint/v4" targetNamespace="http://schemas.microsoft.com/office/2006/metadata/properties" ma:root="true" ma:fieldsID="d859678df466c15e9248aaa70d58dd85" ns2:_="" ns4:_="" ns5:_="" ns6:_="">
    <xsd:import namespace="243c8a55-98cb-4f54-8678-5ac13de98bfe"/>
    <xsd:import namespace="a83d3430-1be6-4e15-a9b1-3de0c03897b3"/>
    <xsd:import namespace="bd0c8501-3c56-4d54-90a3-d99256ecb7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ontentOwner"/>
                <xsd:element ref="ns2:urnbailsCompMarkingP1"/>
                <xsd:element ref="ns2:GovernmentClassification2" minOccurs="0"/>
                <xsd:element ref="ns2:urnbailsNATSECMarkingP1"/>
                <xsd:element ref="ns2:urnbailsExportControlMarkingP1"/>
                <xsd:element ref="ns2:urnbailsExportControlMarkingP2"/>
                <xsd:element ref="ns2:a77932e802634a1ebaf6871ec6f643a8" minOccurs="0"/>
                <xsd:element ref="ns4:TaxCatchAll" minOccurs="0"/>
                <xsd:element ref="ns4:TaxCatchAllLabel" minOccurs="0"/>
                <xsd:element ref="ns4:_dlc_DocIdPersistId" minOccurs="0"/>
                <xsd:element ref="ns4:_dlc_DocId" minOccurs="0"/>
                <xsd:element ref="ns4:_dlc_DocIdUrl" minOccurs="0"/>
                <xsd:element ref="ns5:kb86db6cadce473394e2bf607f3fafcd" minOccurs="0"/>
                <xsd:element ref="ns2:UploadDisclaimer" minOccurs="0"/>
                <xsd:element ref="ns4:RecordDeclaredFlag" minOccurs="0"/>
                <xsd:element ref="ns5:Month" minOccurs="0"/>
                <xsd:element ref="ns5:Non_x002d_CORDA_x0020_IP" minOccurs="0"/>
                <xsd:element ref="ns5:Record" minOccurs="0"/>
                <xsd:element ref="ns5:Task_x0020_Number"/>
                <xsd:element ref="ns5:Year" minOccurs="0"/>
                <xsd:element ref="ns6:IconOverlay" minOccurs="0"/>
                <xsd:element ref="ns2:SharedWithUsers" minOccurs="0"/>
                <xsd:element ref="ns4:Is_x0020_RG_x0020_Rec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c8a55-98cb-4f54-8678-5ac13de98bfe" elementFormDefault="qualified">
    <xsd:import namespace="http://schemas.microsoft.com/office/2006/documentManagement/types"/>
    <xsd:import namespace="http://schemas.microsoft.com/office/infopath/2007/PartnerControls"/>
    <xsd:element name="ContentOwner" ma:index="2" ma:displayName="Content Owner" ma:default="Corda" ma:format="Dropdown" ma:internalName="ContentOwner" ma:readOnly="false">
      <xsd:simpleType>
        <xsd:restriction base="dms:Choice">
          <xsd:enumeration value="Corda"/>
        </xsd:restriction>
      </xsd:simpleType>
    </xsd:element>
    <xsd:element name="urnbailsCompMarkingP1" ma:index="3" ma:displayName="Company Marking/Handling Requirement" ma:format="Dropdown" ma:internalName="urnbailsCompMarkingP1" ma:readOnly="false">
      <xsd:simpleType>
        <xsd:restriction base="dms:Choice">
          <xsd:enumeration value="Handle as NO COMPANY MARKING"/>
          <xsd:enumeration value="NO COMPANY MARKING"/>
          <xsd:enumeration value="Handle as BAE SYSTEMS PROPRIETARY"/>
          <xsd:enumeration value="BAE SYSTEMS PROPRIETARY"/>
        </xsd:restriction>
      </xsd:simpleType>
    </xsd:element>
    <xsd:element name="GovernmentClassification2" ma:index="4" nillable="true" ma:displayName="Legacy Security Marking" ma:default="" ma:description="" ma:format="Dropdown" ma:internalName="GovernmentClassification2" ma:readOnly="false">
      <xsd:simpleType>
        <xsd:restriction base="dms:Choice">
          <xsd:enumeration value="NOT PROTECTIVELY MARKED"/>
          <xsd:enumeration value="OFFICIAL"/>
          <xsd:enumeration value="OFFICIAL SENSITIVE"/>
          <xsd:enumeration value="RESTRICTED"/>
        </xsd:restriction>
      </xsd:simpleType>
    </xsd:element>
    <xsd:element name="urnbailsNATSECMarkingP1" ma:index="5" ma:displayName="Government Marking" ma:format="Dropdown" ma:internalName="urnbailsNATSECMarkingP1" ma:readOnly="false">
      <xsd:simpleType>
        <xsd:restriction base="dms:Choice">
          <xsd:enumeration value="NOT APPLICABLE"/>
          <xsd:enumeration value="NATO UNCLASSIFIED"/>
          <xsd:enumeration value="UK OFFICIAL"/>
          <xsd:enumeration value="NATO RESTRICTED"/>
          <xsd:enumeration value="UK OFFICIAL-SENSITIVE"/>
          <xsd:enumeration value="UK OFFICIAL-SENSITIVE: PERSONAL"/>
          <xsd:enumeration value="UK OFFICIAL-SENSITIVE: COMMERCIAL"/>
          <xsd:enumeration value="UK OFFICIAL-SENSITIVE: LOCSEN"/>
          <xsd:enumeration value="Other Government Markings"/>
        </xsd:restriction>
      </xsd:simpleType>
    </xsd:element>
    <xsd:element name="urnbailsExportControlMarkingP1" ma:index="6" ma:displayName="Export Controlled" ma:format="Dropdown" ma:internalName="urnbailsExportControlMarkingP1" ma:readOnly="false">
      <xsd:simpleType>
        <xsd:restriction base="dms:Choice">
          <xsd:enumeration value="NO"/>
          <xsd:enumeration value="YES"/>
        </xsd:restriction>
      </xsd:simpleType>
    </xsd:element>
    <xsd:element name="urnbailsExportControlMarkingP2" ma:index="7" ma:displayName="Jurisdiction" ma:format="Dropdown" ma:internalName="urnbailsExportControlMarkingP2" ma:readOnly="false">
      <xsd:simpleType>
        <xsd:restriction base="dms:Choice">
          <xsd:enumeration value="NOT EXPORT CONTROLLED - UK / US / OTHER LOCAL"/>
          <xsd:enumeration value="UK EXPORT CONTROLLED TECHNOLOGY &amp; NOT US EXPORT CONTROLLED DATA"/>
          <xsd:enumeration value="UK EXPORT CONTROLLED TECHNOLOGY &amp; US EXPORT CONTROLLED DATA - EAR"/>
          <xsd:enumeration value="UK EXPORT CONTROLLED TECHNOLOGY &amp; US EXPORT CONTROLLED DATA - EAR &amp; ITAR"/>
          <xsd:enumeration value="UK EXPORT CONTROLLED TECHNOLOGY &amp; US EXPORT CONTROLLED DATA - EAR &amp; FMS"/>
          <xsd:enumeration value="UK EXPORT CONTROLLED TECHNOLOGY &amp; US EXPORT CONTROLLED DATA - EAR &amp; ITAR &amp; FMS"/>
          <xsd:enumeration value="UK EXPORT CONTROLLED TECHNOLOGY &amp; US EXPORT CONTROLLED DATA - ITAR"/>
          <xsd:enumeration value="UK EXPORT CONTROLLED TECHNOLOGY &amp; US EXPORT CONTROLLED DATA - ITAR &amp; FMS"/>
          <xsd:enumeration value="UK EXPORT CONTROLLED TECHNOLOGY &amp; US EXPORT CONTROLLED DATA - FMS"/>
          <xsd:enumeration value="UK EXPORT CONTROLLED TECHNOLOGY &amp; US EXPORT CONTROLLED DATA - QUARANTINED"/>
          <xsd:enumeration value="US EXPORT CONTROLLED DATA - EAR"/>
          <xsd:enumeration value="US EXPORT CONTROLLED DATA - EAR &amp; ITAR"/>
          <xsd:enumeration value="US EXPORT CONTROLLED DATA - EAR &amp; FMS"/>
          <xsd:enumeration value="US EXPORT CONTROLLED DATA - EAR &amp; ITAR &amp; FMS"/>
          <xsd:enumeration value="US EXPORT CONTROLLED DATA - ITAR"/>
          <xsd:enumeration value="US EXPORT CONTROLLED DATA - ITAR &amp; FMS"/>
          <xsd:enumeration value="US EXPORT CONTROLLED DATA - FMS"/>
          <xsd:enumeration value="US EXPORT CONTROLLED DATA - QUARANTINED"/>
          <xsd:enumeration value="OTHER LOCAL EXPORT CONTROLLED &amp; NOT US EXPORT CONTROLLED DATA"/>
        </xsd:restriction>
      </xsd:simpleType>
    </xsd:element>
    <xsd:element name="a77932e802634a1ebaf6871ec6f643a8" ma:index="10" nillable="true" ma:taxonomy="true" ma:internalName="a77932e802634a1ebaf6871ec6f643a8" ma:taxonomyFieldName="BusinessGroupRefiners" ma:displayName="Business Group Refiners" ma:readOnly="false" ma:default="1;#SHP2|0585b5fc-e969-45ec-af06-451699753f5e" ma:fieldId="{a77932e8-0263-4a1e-baf6-871ec6f643a8}" ma:sspId="ca3a49cd-74de-4ed6-8135-422e1eb776bc" ma:termSetId="5f8176ae-0e87-4bdd-a8f2-b4d72eeb4b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ploadDisclaimer" ma:index="24" nillable="true" ma:displayName="Upload Disclaimer" ma:default="Yes" ma:format="Dropdown" ma:hidden="true" ma:internalName="UploadDisclaimer" ma:readOnly="false">
      <xsd:simpleType>
        <xsd:restriction base="dms:Choice">
          <xsd:enumeration value="Yes"/>
        </xsd:restriction>
      </xsd:simple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d3430-1be6-4e15-a9b1-3de0c03897b3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e8db586b-05f3-44b8-ac94-25fbb23299a2}" ma:internalName="TaxCatchAll" ma:showField="CatchAllData" ma:web="a83d3430-1be6-4e15-a9b1-3de0c0389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8db586b-05f3-44b8-ac94-25fbb23299a2}" ma:internalName="TaxCatchAllLabel" ma:readOnly="true" ma:showField="CatchAllDataLabel" ma:web="a83d3430-1be6-4e15-a9b1-3de0c0389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cordDeclaredFlag" ma:index="25" nillable="true" ma:displayName="Record Declared" ma:default="0" ma:description="" ma:hidden="true" ma:internalName="RecordDeclaredFlag">
      <xsd:simpleType>
        <xsd:restriction base="dms:Boolean"/>
      </xsd:simpleType>
    </xsd:element>
    <xsd:element name="Is_x0020_RG_x0020_Record" ma:index="34" nillable="true" ma:displayName="Is RG Record" ma:default="0" ma:description="This field is only for use by the Records Management tool, Rational Governance to denote that a document is a record" ma:internalName="Is_x0020_RG_x0020_Recor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c8501-3c56-4d54-90a3-d99256ecb77a" elementFormDefault="qualified">
    <xsd:import namespace="http://schemas.microsoft.com/office/2006/documentManagement/types"/>
    <xsd:import namespace="http://schemas.microsoft.com/office/infopath/2007/PartnerControls"/>
    <xsd:element name="kb86db6cadce473394e2bf607f3fafcd" ma:index="23" nillable="true" ma:taxonomy="true" ma:internalName="kb86db6cadce473394e2bf607f3fafcd" ma:taxonomyFieldName="ASTRID_x0020_PMO_x0020_Library_x0020_Structure" ma:displayName="ASTRID PMO Library Structure" ma:indexed="true" ma:default="" ma:fieldId="{4b86db6c-adce-4733-94e2-bf607f3fafcd}" ma:sspId="ca3a49cd-74de-4ed6-8135-422e1eb776bc" ma:termSetId="e42d3966-a76e-4284-b865-2a212cec1f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onth" ma:index="26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Non_x002d_CORDA_x0020_IP" ma:index="27" nillable="true" ma:displayName="Non-CORDA IP" ma:default="0" ma:internalName="Non_x002d_CORDA_x0020_IP">
      <xsd:simpleType>
        <xsd:restriction base="dms:Boolean"/>
      </xsd:simpleType>
    </xsd:element>
    <xsd:element name="Record" ma:index="28" nillable="true" ma:displayName="Record" ma:format="Dropdown" ma:internalName="Record">
      <xsd:simpleType>
        <xsd:restriction base="dms:Choice">
          <xsd:enumeration value="Record"/>
          <xsd:enumeration value="Non-Record"/>
        </xsd:restriction>
      </xsd:simpleType>
    </xsd:element>
    <xsd:element name="Task_x0020_Number" ma:index="29" ma:displayName="Task Number" ma:description="Use 'None' if the document is not task-related" ma:internalName="Task_x0020_Number">
      <xsd:simpleType>
        <xsd:restriction base="dms:Text">
          <xsd:maxLength value="5"/>
        </xsd:restriction>
      </xsd:simpleType>
    </xsd:element>
    <xsd:element name="Year" ma:index="30" nillable="true" ma:displayName="Year" ma:format="Dropdown" ma:internalName="Yea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DF5B63-17CD-4474-9D31-C3B6D29AD18E}"/>
</file>

<file path=customXml/itemProps2.xml><?xml version="1.0" encoding="utf-8"?>
<ds:datastoreItem xmlns:ds="http://schemas.openxmlformats.org/officeDocument/2006/customXml" ds:itemID="{700AC81D-2AA3-4255-A58E-3E7E5385A691}">
  <ds:schemaRefs>
    <ds:schemaRef ds:uri="http://schemas.microsoft.com/office/2006/metadata/properties"/>
    <ds:schemaRef ds:uri="a83d3430-1be6-4e15-a9b1-3de0c03897b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bd0c8501-3c56-4d54-90a3-d99256ecb77a"/>
    <ds:schemaRef ds:uri="http://purl.org/dc/elements/1.1/"/>
    <ds:schemaRef ds:uri="243c8a55-98cb-4f54-8678-5ac13de98bf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A5DCB2-BE44-419C-A2F1-5BBC78D35E2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291CEF8-6391-491E-9555-EDAF36C59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c8a55-98cb-4f54-8678-5ac13de98bfe"/>
    <ds:schemaRef ds:uri="a83d3430-1be6-4e15-a9b1-3de0c03897b3"/>
    <ds:schemaRef ds:uri="bd0c8501-3c56-4d54-90a3-d99256ecb7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Aubrey ISMOR 40 - Collaboration - an ASTRID perspective</Template>
  <TotalTime>422</TotalTime>
  <Words>811</Words>
  <Application>Microsoft Office PowerPoint</Application>
  <PresentationFormat>Widescreen</PresentationFormat>
  <Paragraphs>161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Verdana</vt:lpstr>
      <vt:lpstr>ASTRID Theme</vt:lpstr>
      <vt:lpstr>Collaboration across boundaries – AN astrid perspective</vt:lpstr>
      <vt:lpstr>Contents</vt:lpstr>
      <vt:lpstr>Context – My experience</vt:lpstr>
      <vt:lpstr>Context - ASTRID</vt:lpstr>
      <vt:lpstr>Collaboration – the theory</vt:lpstr>
      <vt:lpstr>Ingredients for Successful Collaboration (1)</vt:lpstr>
      <vt:lpstr>Ingredients for Successful Collaboration (1)</vt:lpstr>
      <vt:lpstr>Ingredients for Successful Collaboration (2)</vt:lpstr>
      <vt:lpstr>Barriers to Successful Collaboration</vt:lpstr>
      <vt:lpstr>How ASTRID helps</vt:lpstr>
      <vt:lpstr>Some examples of good collaboration (1)</vt:lpstr>
      <vt:lpstr>Some examples of good collaboration (2)</vt:lpstr>
      <vt:lpstr>Summary</vt:lpstr>
      <vt:lpstr>PowerPoint Presentation</vt:lpstr>
    </vt:vector>
  </TitlesOfParts>
  <Company>Any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across boundaries – AN astrid perspective</dc:title>
  <dc:creator>Aubrey, Edward (CORDA) (UK)</dc:creator>
  <cp:keywords/>
  <dc:description/>
  <cp:lastModifiedBy>Aubrey, Edward (CORDA) (UK)</cp:lastModifiedBy>
  <cp:revision>30</cp:revision>
  <dcterms:created xsi:type="dcterms:W3CDTF">2023-07-06T12:46:11Z</dcterms:created>
  <dcterms:modified xsi:type="dcterms:W3CDTF">2023-07-17T07:35:53Z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0x010100117CBF798201164A84C49057D3691A37006681F84A7B640F4BA901D1F39204AFCF</vt:lpwstr>
  </property>
  <property fmtid="{D5CDD505-2E9C-101B-9397-08002B2CF9AE}" pid="3" name="_dlc_DocIdItemGuid">
    <vt:lpwstr>7f50e9a5-104d-4fa7-9a02-bddbc99dd307</vt:lpwstr>
  </property>
  <property fmtid="{D5CDD505-2E9C-101B-9397-08002B2CF9AE}" pid="4" name="TaxKeyword">
    <vt:lpwstr/>
  </property>
  <property fmtid="{D5CDD505-2E9C-101B-9397-08002B2CF9AE}" pid="5" name="Library Structure">
    <vt:lpwstr>144;#Bidding|e18cabda-f649-48ae-8969-e749719776be</vt:lpwstr>
  </property>
  <property fmtid="{D5CDD505-2E9C-101B-9397-08002B2CF9AE}" pid="6" name="ASC Library Structure">
    <vt:lpwstr>9;#Templates|28267258-24a2-48fc-a9e7-957e43ea67e7</vt:lpwstr>
  </property>
  <property fmtid="{D5CDD505-2E9C-101B-9397-08002B2CF9AE}" pid="7" name="Accounts Area">
    <vt:lpwstr/>
  </property>
  <property fmtid="{D5CDD505-2E9C-101B-9397-08002B2CF9AE}" pid="8" name="ASTRID PMO Library Structure">
    <vt:lpwstr>2;#Management Information|78ba8c1d-b1b1-4b17-b571-702a54f24222</vt:lpwstr>
  </property>
  <property fmtid="{D5CDD505-2E9C-101B-9397-08002B2CF9AE}" pid="9" name="TitusGUID">
    <vt:lpwstr>14475c9f-1209-4f52-b67c-0b617b24d66b</vt:lpwstr>
  </property>
  <property fmtid="{D5CDD505-2E9C-101B-9397-08002B2CF9AE}" pid="10" name="Originator">
    <vt:lpwstr>Third Party Only or Third Party &amp; BAE Systems Combined</vt:lpwstr>
  </property>
  <property fmtid="{D5CDD505-2E9C-101B-9397-08002B2CF9AE}" pid="11" name="urnbailsCompMarkingP1">
    <vt:lpwstr>Handle as BAE SYSTEMS PROPRIETARY</vt:lpwstr>
  </property>
  <property fmtid="{D5CDD505-2E9C-101B-9397-08002B2CF9AE}" pid="12" name="urnbailsExportControlMarkingP1">
    <vt:lpwstr>NO</vt:lpwstr>
  </property>
  <property fmtid="{D5CDD505-2E9C-101B-9397-08002B2CF9AE}" pid="13" name="urnbailsExportControlMarkingP2">
    <vt:lpwstr>NOT EXPORT CONTROLLED - UK / US / OTHER LOCAL</vt:lpwstr>
  </property>
  <property fmtid="{D5CDD505-2E9C-101B-9397-08002B2CF9AE}" pid="14" name="BaesClassificationComments">
    <vt:lpwstr/>
  </property>
  <property fmtid="{D5CDD505-2E9C-101B-9397-08002B2CF9AE}" pid="15" name="Order">
    <vt:r8>595100</vt:r8>
  </property>
  <property fmtid="{D5CDD505-2E9C-101B-9397-08002B2CF9AE}" pid="16" name="Record">
    <vt:lpwstr/>
  </property>
  <property fmtid="{D5CDD505-2E9C-101B-9397-08002B2CF9AE}" pid="17" name="Non-CORDA IP">
    <vt:bool>false</vt:bool>
  </property>
  <property fmtid="{D5CDD505-2E9C-101B-9397-08002B2CF9AE}" pid="18" name="Task Number">
    <vt:lpwstr>none</vt:lpwstr>
  </property>
  <property fmtid="{D5CDD505-2E9C-101B-9397-08002B2CF9AE}" pid="19" name="Year">
    <vt:lpwstr>2022</vt:lpwstr>
  </property>
  <property fmtid="{D5CDD505-2E9C-101B-9397-08002B2CF9AE}" pid="20" name="xd_ProgID">
    <vt:lpwstr/>
  </property>
  <property fmtid="{D5CDD505-2E9C-101B-9397-08002B2CF9AE}" pid="21" name="Month">
    <vt:lpwstr>January</vt:lpwstr>
  </property>
  <property fmtid="{D5CDD505-2E9C-101B-9397-08002B2CF9AE}" pid="22" name="ExportControlled2">
    <vt:lpwstr>NO</vt:lpwstr>
  </property>
  <property fmtid="{D5CDD505-2E9C-101B-9397-08002B2CF9AE}" pid="23" name="GovMarking">
    <vt:lpwstr>NOT APPLICABLE</vt:lpwstr>
  </property>
  <property fmtid="{D5CDD505-2E9C-101B-9397-08002B2CF9AE}" pid="24" name="RecordDeclaredFlag">
    <vt:bool>false</vt:bool>
  </property>
  <property fmtid="{D5CDD505-2E9C-101B-9397-08002B2CF9AE}" pid="25" name="BusinessGroupRefiners">
    <vt:lpwstr>1;#SHP2|0585b5fc-e969-45ec-af06-451699753f5e</vt:lpwstr>
  </property>
  <property fmtid="{D5CDD505-2E9C-101B-9397-08002B2CF9AE}" pid="26" name="TemplateUrl">
    <vt:lpwstr/>
  </property>
  <property fmtid="{D5CDD505-2E9C-101B-9397-08002B2CF9AE}" pid="27" name="IconOverlay">
    <vt:lpwstr/>
  </property>
  <property fmtid="{D5CDD505-2E9C-101B-9397-08002B2CF9AE}" pid="28" name="ECJurisdiction">
    <vt:lpwstr>NOT EXPORT CONTROLLED - UK / US / OTHER LOCAL</vt:lpwstr>
  </property>
  <property fmtid="{D5CDD505-2E9C-101B-9397-08002B2CF9AE}" pid="29" name="CompanyClassification2">
    <vt:lpwstr>NO COMPANY MARKING</vt:lpwstr>
  </property>
  <property fmtid="{D5CDD505-2E9C-101B-9397-08002B2CF9AE}" pid="30" name="URL">
    <vt:lpwstr/>
  </property>
  <property fmtid="{D5CDD505-2E9C-101B-9397-08002B2CF9AE}" pid="31" name="DocumentSubtype">
    <vt:lpwstr>Third Party Only</vt:lpwstr>
  </property>
  <property fmtid="{D5CDD505-2E9C-101B-9397-08002B2CF9AE}" pid="32" name="urnbailsNATSECMarkingP1">
    <vt:lpwstr>NOT APPLICABLE</vt:lpwstr>
  </property>
</Properties>
</file>