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5"/>
  </p:sldMasterIdLst>
  <p:notesMasterIdLst>
    <p:notesMasterId r:id="rId26"/>
  </p:notesMasterIdLst>
  <p:handoutMasterIdLst>
    <p:handoutMasterId r:id="rId27"/>
  </p:handoutMasterIdLst>
  <p:sldIdLst>
    <p:sldId id="275" r:id="rId6"/>
    <p:sldId id="315" r:id="rId7"/>
    <p:sldId id="277" r:id="rId8"/>
    <p:sldId id="290" r:id="rId9"/>
    <p:sldId id="286" r:id="rId10"/>
    <p:sldId id="291" r:id="rId11"/>
    <p:sldId id="283" r:id="rId12"/>
    <p:sldId id="314" r:id="rId13"/>
    <p:sldId id="263" r:id="rId14"/>
    <p:sldId id="316" r:id="rId15"/>
    <p:sldId id="298" r:id="rId16"/>
    <p:sldId id="272" r:id="rId17"/>
    <p:sldId id="308" r:id="rId18"/>
    <p:sldId id="309" r:id="rId19"/>
    <p:sldId id="310" r:id="rId20"/>
    <p:sldId id="312" r:id="rId21"/>
    <p:sldId id="305" r:id="rId22"/>
    <p:sldId id="273" r:id="rId23"/>
    <p:sldId id="274" r:id="rId24"/>
    <p:sldId id="258" r:id="rId25"/>
  </p:sldIdLst>
  <p:sldSz cx="9144000" cy="5143500" type="screen16x9"/>
  <p:notesSz cx="6797675" cy="9928225"/>
  <p:defaultTextStyle>
    <a:defPPr>
      <a:defRPr lang="en-GB"/>
    </a:defPPr>
    <a:lvl1pPr algn="l" defTabSz="851942" rtl="0" fontAlgn="base">
      <a:spcBef>
        <a:spcPct val="0"/>
      </a:spcBef>
      <a:spcAft>
        <a:spcPct val="0"/>
      </a:spcAft>
      <a:defRPr sz="1700" kern="1200">
        <a:solidFill>
          <a:schemeClr val="tx1"/>
        </a:solidFill>
        <a:latin typeface="Arial" charset="0"/>
        <a:ea typeface="+mn-ea"/>
        <a:cs typeface="+mn-cs"/>
      </a:defRPr>
    </a:lvl1pPr>
    <a:lvl2pPr marL="425178" indent="31731" algn="l" defTabSz="851942" rtl="0" fontAlgn="base">
      <a:spcBef>
        <a:spcPct val="0"/>
      </a:spcBef>
      <a:spcAft>
        <a:spcPct val="0"/>
      </a:spcAft>
      <a:defRPr sz="1700" kern="1200">
        <a:solidFill>
          <a:schemeClr val="tx1"/>
        </a:solidFill>
        <a:latin typeface="Arial" charset="0"/>
        <a:ea typeface="+mn-ea"/>
        <a:cs typeface="+mn-cs"/>
      </a:defRPr>
    </a:lvl2pPr>
    <a:lvl3pPr marL="851942" indent="61873" algn="l" defTabSz="851942" rtl="0" fontAlgn="base">
      <a:spcBef>
        <a:spcPct val="0"/>
      </a:spcBef>
      <a:spcAft>
        <a:spcPct val="0"/>
      </a:spcAft>
      <a:defRPr sz="1700" kern="1200">
        <a:solidFill>
          <a:schemeClr val="tx1"/>
        </a:solidFill>
        <a:latin typeface="Arial" charset="0"/>
        <a:ea typeface="+mn-ea"/>
        <a:cs typeface="+mn-cs"/>
      </a:defRPr>
    </a:lvl3pPr>
    <a:lvl4pPr marL="1278703" indent="92016" algn="l" defTabSz="851942" rtl="0" fontAlgn="base">
      <a:spcBef>
        <a:spcPct val="0"/>
      </a:spcBef>
      <a:spcAft>
        <a:spcPct val="0"/>
      </a:spcAft>
      <a:defRPr sz="1700" kern="1200">
        <a:solidFill>
          <a:schemeClr val="tx1"/>
        </a:solidFill>
        <a:latin typeface="Arial" charset="0"/>
        <a:ea typeface="+mn-ea"/>
        <a:cs typeface="+mn-cs"/>
      </a:defRPr>
    </a:lvl4pPr>
    <a:lvl5pPr marL="1705470" indent="122159" algn="l" defTabSz="851942" rtl="0" fontAlgn="base">
      <a:spcBef>
        <a:spcPct val="0"/>
      </a:spcBef>
      <a:spcAft>
        <a:spcPct val="0"/>
      </a:spcAft>
      <a:defRPr sz="1700" kern="1200">
        <a:solidFill>
          <a:schemeClr val="tx1"/>
        </a:solidFill>
        <a:latin typeface="Arial" charset="0"/>
        <a:ea typeface="+mn-ea"/>
        <a:cs typeface="+mn-cs"/>
      </a:defRPr>
    </a:lvl5pPr>
    <a:lvl6pPr marL="2284536" algn="l" defTabSz="913814" rtl="0" eaLnBrk="1" latinLnBrk="0" hangingPunct="1">
      <a:defRPr sz="1700" kern="1200">
        <a:solidFill>
          <a:schemeClr val="tx1"/>
        </a:solidFill>
        <a:latin typeface="Arial" charset="0"/>
        <a:ea typeface="+mn-ea"/>
        <a:cs typeface="+mn-cs"/>
      </a:defRPr>
    </a:lvl6pPr>
    <a:lvl7pPr marL="2741442" algn="l" defTabSz="913814" rtl="0" eaLnBrk="1" latinLnBrk="0" hangingPunct="1">
      <a:defRPr sz="1700" kern="1200">
        <a:solidFill>
          <a:schemeClr val="tx1"/>
        </a:solidFill>
        <a:latin typeface="Arial" charset="0"/>
        <a:ea typeface="+mn-ea"/>
        <a:cs typeface="+mn-cs"/>
      </a:defRPr>
    </a:lvl7pPr>
    <a:lvl8pPr marL="3198350" algn="l" defTabSz="913814" rtl="0" eaLnBrk="1" latinLnBrk="0" hangingPunct="1">
      <a:defRPr sz="1700" kern="1200">
        <a:solidFill>
          <a:schemeClr val="tx1"/>
        </a:solidFill>
        <a:latin typeface="Arial" charset="0"/>
        <a:ea typeface="+mn-ea"/>
        <a:cs typeface="+mn-cs"/>
      </a:defRPr>
    </a:lvl8pPr>
    <a:lvl9pPr marL="3655257" algn="l" defTabSz="913814" rtl="0" eaLnBrk="1" latinLnBrk="0" hangingPunct="1">
      <a:defRPr sz="17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58E52EB3-C8A1-45DD-8755-F92B7B5455BE}">
          <p14:sldIdLst>
            <p14:sldId id="275"/>
            <p14:sldId id="315"/>
            <p14:sldId id="277"/>
            <p14:sldId id="290"/>
            <p14:sldId id="286"/>
            <p14:sldId id="291"/>
            <p14:sldId id="283"/>
            <p14:sldId id="314"/>
            <p14:sldId id="263"/>
            <p14:sldId id="316"/>
            <p14:sldId id="298"/>
            <p14:sldId id="272"/>
            <p14:sldId id="308"/>
            <p14:sldId id="309"/>
            <p14:sldId id="310"/>
            <p14:sldId id="312"/>
            <p14:sldId id="305"/>
            <p14:sldId id="273"/>
            <p14:sldId id="274"/>
            <p14:sldId id="258"/>
          </p14:sldIdLst>
        </p14:section>
      </p14:sectionLst>
    </p:ext>
    <p:ext uri="{EFAFB233-063F-42B5-8137-9DF3F51BA10A}">
      <p15:sldGuideLst xmlns:p15="http://schemas.microsoft.com/office/powerpoint/2012/main">
        <p15:guide id="1" orient="horz" pos="2041" userDrawn="1">
          <p15:clr>
            <a:srgbClr val="A4A3A4"/>
          </p15:clr>
        </p15:guide>
        <p15:guide id="2" pos="2721" userDrawn="1">
          <p15:clr>
            <a:srgbClr val="A4A3A4"/>
          </p15:clr>
        </p15:guide>
        <p15:guide id="3" orient="horz" pos="1620" userDrawn="1">
          <p15:clr>
            <a:srgbClr val="A4A3A4"/>
          </p15:clr>
        </p15:guide>
        <p15:guide id="4" pos="2879"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A6A6A6"/>
    <a:srgbClr val="B2B2B2"/>
    <a:srgbClr val="000000"/>
    <a:srgbClr val="FDDD3E"/>
    <a:srgbClr val="13022D"/>
    <a:srgbClr val="120228"/>
    <a:srgbClr val="14022E"/>
    <a:srgbClr val="FFFFFF"/>
    <a:srgbClr val="CE22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95" autoAdjust="0"/>
    <p:restoredTop sz="85872" autoAdjust="0"/>
  </p:normalViewPr>
  <p:slideViewPr>
    <p:cSldViewPr snapToObjects="1">
      <p:cViewPr varScale="1">
        <p:scale>
          <a:sx n="99" d="100"/>
          <a:sy n="99" d="100"/>
        </p:scale>
        <p:origin x="254" y="96"/>
      </p:cViewPr>
      <p:guideLst>
        <p:guide orient="horz" pos="2041"/>
        <p:guide pos="2721"/>
        <p:guide orient="horz" pos="1620"/>
        <p:guide pos="2879"/>
      </p:guideLst>
    </p:cSldViewPr>
  </p:slideViewPr>
  <p:outlineViewPr>
    <p:cViewPr>
      <p:scale>
        <a:sx n="33" d="100"/>
        <a:sy n="33" d="100"/>
      </p:scale>
      <p:origin x="24"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49" d="100"/>
          <a:sy n="49" d="100"/>
        </p:scale>
        <p:origin x="2406" y="4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30" Type="http://schemas.openxmlformats.org/officeDocument/2006/relationships/theme" Target="theme/theme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defTabSz="853318" fontAlgn="auto">
              <a:spcBef>
                <a:spcPts val="0"/>
              </a:spcBef>
              <a:spcAft>
                <a:spcPts val="0"/>
              </a:spcAft>
              <a:defRPr sz="1200">
                <a:latin typeface="+mn-lt"/>
              </a:defRPr>
            </a:lvl1pPr>
          </a:lstStyle>
          <a:p>
            <a:pPr>
              <a:defRPr/>
            </a:pPr>
            <a:r>
              <a:rPr lang="en-GB"/>
              <a:t>Uncontrolled copy when printed</a:t>
            </a:r>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defTabSz="853318" fontAlgn="auto">
              <a:spcBef>
                <a:spcPts val="0"/>
              </a:spcBef>
              <a:spcAft>
                <a:spcPts val="0"/>
              </a:spcAft>
              <a:defRPr sz="1200">
                <a:latin typeface="+mn-lt"/>
              </a:defRPr>
            </a:lvl1pPr>
          </a:lstStyle>
          <a:p>
            <a:pPr>
              <a:defRPr/>
            </a:pPr>
            <a:fld id="{9EBD1747-407F-43EF-BC75-4B6CAFD225D7}" type="datetime1">
              <a:rPr lang="en-GB" smtClean="0"/>
              <a:t>14/07/2023</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defTabSz="853318" fontAlgn="auto">
              <a:spcBef>
                <a:spcPts val="0"/>
              </a:spcBef>
              <a:spcAft>
                <a:spcPts val="0"/>
              </a:spcAft>
              <a:defRPr sz="1200">
                <a:latin typeface="+mn-lt"/>
              </a:defRPr>
            </a:lvl1pPr>
          </a:lstStyle>
          <a:p>
            <a:pPr>
              <a:defRPr/>
            </a:pPr>
            <a:r>
              <a:rPr lang="en-GB" smtClean="0"/>
              <a:t>© Crown copyright 2020 Dstl</a:t>
            </a:r>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defTabSz="853318" fontAlgn="auto">
              <a:spcBef>
                <a:spcPts val="0"/>
              </a:spcBef>
              <a:spcAft>
                <a:spcPts val="0"/>
              </a:spcAft>
              <a:defRPr sz="1200">
                <a:latin typeface="+mn-lt"/>
              </a:defRPr>
            </a:lvl1pPr>
          </a:lstStyle>
          <a:p>
            <a:pPr>
              <a:defRPr/>
            </a:pPr>
            <a:fld id="{89AD9203-612B-4DA4-921D-5039DF7F7E0C}" type="slidenum">
              <a:rPr lang="en-GB"/>
              <a:pPr>
                <a:defRPr/>
              </a:pPr>
              <a:t>‹#›</a:t>
            </a:fld>
            <a:endParaRPr lang="en-GB"/>
          </a:p>
        </p:txBody>
      </p:sp>
    </p:spTree>
    <p:extLst>
      <p:ext uri="{BB962C8B-B14F-4D97-AF65-F5344CB8AC3E}">
        <p14:creationId xmlns:p14="http://schemas.microsoft.com/office/powerpoint/2010/main" val="32737911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defTabSz="853318" fontAlgn="auto">
              <a:spcBef>
                <a:spcPts val="0"/>
              </a:spcBef>
              <a:spcAft>
                <a:spcPts val="0"/>
              </a:spcAft>
              <a:defRPr sz="1200">
                <a:latin typeface="Arial" pitchFamily="34" charset="0"/>
                <a:cs typeface="Arial" pitchFamily="34" charset="0"/>
              </a:defRPr>
            </a:lvl1pPr>
          </a:lstStyle>
          <a:p>
            <a:pPr>
              <a:defRPr/>
            </a:pPr>
            <a:r>
              <a:rPr lang="en-GB"/>
              <a:t>Uncontrolled copy when printed</a:t>
            </a:r>
            <a:endParaRPr lang="en-GB"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defTabSz="853318" fontAlgn="auto">
              <a:spcBef>
                <a:spcPts val="0"/>
              </a:spcBef>
              <a:spcAft>
                <a:spcPts val="0"/>
              </a:spcAft>
              <a:defRPr sz="1200">
                <a:latin typeface="Arial" pitchFamily="34" charset="0"/>
                <a:cs typeface="Arial" pitchFamily="34" charset="0"/>
              </a:defRPr>
            </a:lvl1pPr>
          </a:lstStyle>
          <a:p>
            <a:pPr>
              <a:defRPr/>
            </a:pPr>
            <a:fld id="{63C7F269-31FF-49BB-A308-19E27FEE6816}" type="datetime1">
              <a:rPr lang="en-GB" smtClean="0"/>
              <a:t>14/07/2023</a:t>
            </a:fld>
            <a:endParaRPr lang="en-GB" dirty="0"/>
          </a:p>
        </p:txBody>
      </p:sp>
      <p:sp>
        <p:nvSpPr>
          <p:cNvPr id="4" name="Slide Image Placeholder 3"/>
          <p:cNvSpPr>
            <a:spLocks noGrp="1" noRot="1" noChangeAspect="1"/>
          </p:cNvSpPr>
          <p:nvPr>
            <p:ph type="sldImg" idx="2"/>
          </p:nvPr>
        </p:nvSpPr>
        <p:spPr>
          <a:xfrm>
            <a:off x="795338" y="742950"/>
            <a:ext cx="5207000" cy="2930525"/>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282575" y="3870325"/>
            <a:ext cx="6232525" cy="5313363"/>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defTabSz="853318" fontAlgn="auto">
              <a:spcBef>
                <a:spcPts val="0"/>
              </a:spcBef>
              <a:spcAft>
                <a:spcPts val="0"/>
              </a:spcAft>
              <a:defRPr sz="1200">
                <a:latin typeface="Arial" pitchFamily="34" charset="0"/>
                <a:cs typeface="Arial" pitchFamily="34" charset="0"/>
              </a:defRPr>
            </a:lvl1pPr>
          </a:lstStyle>
          <a:p>
            <a:pPr>
              <a:defRPr/>
            </a:pPr>
            <a:r>
              <a:rPr lang="en-GB" smtClean="0"/>
              <a:t>© Crown copyright 2020 Dstl</a:t>
            </a:r>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defTabSz="853318" fontAlgn="auto">
              <a:spcBef>
                <a:spcPts val="0"/>
              </a:spcBef>
              <a:spcAft>
                <a:spcPts val="0"/>
              </a:spcAft>
              <a:defRPr sz="1200">
                <a:latin typeface="Arial" pitchFamily="34" charset="0"/>
                <a:cs typeface="Arial" pitchFamily="34" charset="0"/>
              </a:defRPr>
            </a:lvl1pPr>
          </a:lstStyle>
          <a:p>
            <a:pPr>
              <a:defRPr/>
            </a:pPr>
            <a:fld id="{6AC03C9E-463D-47B2-8BF7-CCC2C082E4A8}" type="slidenum">
              <a:rPr lang="en-GB"/>
              <a:pPr>
                <a:defRPr/>
              </a:pPr>
              <a:t>‹#›</a:t>
            </a:fld>
            <a:endParaRPr lang="en-GB" dirty="0"/>
          </a:p>
        </p:txBody>
      </p:sp>
    </p:spTree>
    <p:extLst>
      <p:ext uri="{BB962C8B-B14F-4D97-AF65-F5344CB8AC3E}">
        <p14:creationId xmlns:p14="http://schemas.microsoft.com/office/powerpoint/2010/main" val="4078116230"/>
      </p:ext>
    </p:extLst>
  </p:cSld>
  <p:clrMap bg1="lt1" tx1="dk1" bg2="lt2" tx2="dk2" accent1="accent1" accent2="accent2" accent3="accent3" accent4="accent4" accent5="accent5" accent6="accent6" hlink="hlink" folHlink="folHlink"/>
  <p:hf/>
  <p:notesStyle>
    <a:lvl1pPr algn="l" defTabSz="851942" rtl="0" eaLnBrk="0" fontAlgn="base" hangingPunct="0">
      <a:spcBef>
        <a:spcPct val="30000"/>
      </a:spcBef>
      <a:spcAft>
        <a:spcPct val="0"/>
      </a:spcAft>
      <a:defRPr sz="1100" kern="1200">
        <a:solidFill>
          <a:schemeClr val="tx1"/>
        </a:solidFill>
        <a:latin typeface="Arial" pitchFamily="34" charset="0"/>
        <a:ea typeface="+mn-ea"/>
        <a:cs typeface="Arial" pitchFamily="34" charset="0"/>
      </a:defRPr>
    </a:lvl1pPr>
    <a:lvl2pPr marL="425178" algn="l" defTabSz="851942" rtl="0" eaLnBrk="0" fontAlgn="base" hangingPunct="0">
      <a:spcBef>
        <a:spcPct val="30000"/>
      </a:spcBef>
      <a:spcAft>
        <a:spcPct val="0"/>
      </a:spcAft>
      <a:defRPr sz="1100" kern="1200">
        <a:solidFill>
          <a:schemeClr val="tx1"/>
        </a:solidFill>
        <a:latin typeface="Arial" pitchFamily="34" charset="0"/>
        <a:ea typeface="+mn-ea"/>
        <a:cs typeface="Arial" pitchFamily="34" charset="0"/>
      </a:defRPr>
    </a:lvl2pPr>
    <a:lvl3pPr marL="851942" algn="l" defTabSz="851942" rtl="0" eaLnBrk="0" fontAlgn="base" hangingPunct="0">
      <a:spcBef>
        <a:spcPct val="30000"/>
      </a:spcBef>
      <a:spcAft>
        <a:spcPct val="0"/>
      </a:spcAft>
      <a:defRPr sz="1100" kern="1200">
        <a:solidFill>
          <a:schemeClr val="tx1"/>
        </a:solidFill>
        <a:latin typeface="Arial" pitchFamily="34" charset="0"/>
        <a:ea typeface="+mn-ea"/>
        <a:cs typeface="Arial" pitchFamily="34" charset="0"/>
      </a:defRPr>
    </a:lvl3pPr>
    <a:lvl4pPr marL="1278703" algn="l" defTabSz="851942" rtl="0" eaLnBrk="0" fontAlgn="base" hangingPunct="0">
      <a:spcBef>
        <a:spcPct val="30000"/>
      </a:spcBef>
      <a:spcAft>
        <a:spcPct val="0"/>
      </a:spcAft>
      <a:defRPr sz="1100" kern="1200">
        <a:solidFill>
          <a:schemeClr val="tx1"/>
        </a:solidFill>
        <a:latin typeface="Arial" pitchFamily="34" charset="0"/>
        <a:ea typeface="+mn-ea"/>
        <a:cs typeface="Arial" pitchFamily="34" charset="0"/>
      </a:defRPr>
    </a:lvl4pPr>
    <a:lvl5pPr marL="1705470" algn="l" defTabSz="851942" rtl="0" eaLnBrk="0" fontAlgn="base" hangingPunct="0">
      <a:spcBef>
        <a:spcPct val="30000"/>
      </a:spcBef>
      <a:spcAft>
        <a:spcPct val="0"/>
      </a:spcAft>
      <a:defRPr sz="1100" kern="1200">
        <a:solidFill>
          <a:schemeClr val="tx1"/>
        </a:solidFill>
        <a:latin typeface="Arial" pitchFamily="34" charset="0"/>
        <a:ea typeface="+mn-ea"/>
        <a:cs typeface="Arial" pitchFamily="34" charset="0"/>
      </a:defRPr>
    </a:lvl5pPr>
    <a:lvl6pPr marL="2131928" algn="l" defTabSz="852772" rtl="0" eaLnBrk="1" latinLnBrk="0" hangingPunct="1">
      <a:defRPr sz="1100" kern="1200">
        <a:solidFill>
          <a:schemeClr val="tx1"/>
        </a:solidFill>
        <a:latin typeface="+mn-lt"/>
        <a:ea typeface="+mn-ea"/>
        <a:cs typeface="+mn-cs"/>
      </a:defRPr>
    </a:lvl6pPr>
    <a:lvl7pPr marL="2558312" algn="l" defTabSz="852772" rtl="0" eaLnBrk="1" latinLnBrk="0" hangingPunct="1">
      <a:defRPr sz="1100" kern="1200">
        <a:solidFill>
          <a:schemeClr val="tx1"/>
        </a:solidFill>
        <a:latin typeface="+mn-lt"/>
        <a:ea typeface="+mn-ea"/>
        <a:cs typeface="+mn-cs"/>
      </a:defRPr>
    </a:lvl7pPr>
    <a:lvl8pPr marL="2984699" algn="l" defTabSz="852772" rtl="0" eaLnBrk="1" latinLnBrk="0" hangingPunct="1">
      <a:defRPr sz="1100" kern="1200">
        <a:solidFill>
          <a:schemeClr val="tx1"/>
        </a:solidFill>
        <a:latin typeface="+mn-lt"/>
        <a:ea typeface="+mn-ea"/>
        <a:cs typeface="+mn-cs"/>
      </a:defRPr>
    </a:lvl8pPr>
    <a:lvl9pPr marL="3411085" algn="l" defTabSz="852772"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Abstract</a:t>
            </a:r>
          </a:p>
          <a:p>
            <a:endParaRPr lang="en-GB" dirty="0" smtClean="0"/>
          </a:p>
          <a:p>
            <a:r>
              <a:rPr lang="en-GB" dirty="0" smtClean="0"/>
              <a:t>Military theorists have long grappled with offence versus defence, and the virtues of each posture.  Media coverage of the war in Ukraine, with scenes from </a:t>
            </a:r>
            <a:r>
              <a:rPr lang="en-GB" dirty="0" err="1" smtClean="0"/>
              <a:t>Bakhmut</a:t>
            </a:r>
            <a:r>
              <a:rPr lang="en-GB" dirty="0" smtClean="0"/>
              <a:t> reminiscent of the grinding attrition of the First World War, has generated a renewed appetite to look to history to identify what factors, if any, have featured in successful defensive operations. </a:t>
            </a:r>
            <a:r>
              <a:rPr lang="en-GB" baseline="0" dirty="0" smtClean="0"/>
              <a:t> </a:t>
            </a:r>
            <a:r>
              <a:rPr lang="en-GB" dirty="0" smtClean="0"/>
              <a:t>Combining qualitative analysis of the historical literature with quantitative analysis of 470 battles and campaigns from the updated Helmbold Land Battles Database revealed some surprising results.  Both methodological approaches identified consistent themes around training, morale, and leadership as being at least equally as important as logistics, the air situation, and ISTAR superiority. </a:t>
            </a:r>
            <a:r>
              <a:rPr lang="en-GB" baseline="0" dirty="0" smtClean="0"/>
              <a:t> </a:t>
            </a:r>
            <a:r>
              <a:rPr lang="en-GB" dirty="0" smtClean="0"/>
              <a:t>As revealing as these results were, so too was the implication that utilising blended methodological approaches to historical analysis increases analytical efficacy and confidence in the results.  Routinely, military historians seek ways to engage a wider audience in the historical conversation, and juxtaposing narrative with numbers may offer a better approach to achieving this. </a:t>
            </a:r>
            <a:endParaRPr lang="en-GB" dirty="0"/>
          </a:p>
        </p:txBody>
      </p:sp>
      <p:sp>
        <p:nvSpPr>
          <p:cNvPr id="4" name="Header Placeholder 3"/>
          <p:cNvSpPr>
            <a:spLocks noGrp="1"/>
          </p:cNvSpPr>
          <p:nvPr>
            <p:ph type="hdr" sz="quarter" idx="10"/>
          </p:nvPr>
        </p:nvSpPr>
        <p:spPr/>
        <p:txBody>
          <a:bodyPr/>
          <a:lstStyle/>
          <a:p>
            <a:pPr marL="0" marR="0" lvl="0" indent="0" algn="l" defTabSz="853318"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t>Uncontrolled copy when printed</a:t>
            </a:r>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5" name="Date Placeholder 4"/>
          <p:cNvSpPr>
            <a:spLocks noGrp="1"/>
          </p:cNvSpPr>
          <p:nvPr>
            <p:ph type="dt" idx="11"/>
          </p:nvPr>
        </p:nvSpPr>
        <p:spPr/>
        <p:txBody>
          <a:bodyPr/>
          <a:lstStyle/>
          <a:p>
            <a:pPr marL="0" marR="0" lvl="0" indent="0" algn="r" defTabSz="853318" rtl="0" eaLnBrk="1" fontAlgn="auto" latinLnBrk="0" hangingPunct="1">
              <a:lnSpc>
                <a:spcPct val="100000"/>
              </a:lnSpc>
              <a:spcBef>
                <a:spcPts val="0"/>
              </a:spcBef>
              <a:spcAft>
                <a:spcPts val="0"/>
              </a:spcAft>
              <a:buClrTx/>
              <a:buSzTx/>
              <a:buFontTx/>
              <a:buNone/>
              <a:tabLst/>
              <a:defRPr/>
            </a:pPr>
            <a:fld id="{9D8505F7-65F2-4DFB-A2FA-547E6160E02F}" type="datetime1">
              <a:rPr kumimoji="0" lang="en-GB" sz="12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853318" rtl="0" eaLnBrk="1" fontAlgn="auto" latinLnBrk="0" hangingPunct="1">
                <a:lnSpc>
                  <a:spcPct val="100000"/>
                </a:lnSpc>
                <a:spcBef>
                  <a:spcPts val="0"/>
                </a:spcBef>
                <a:spcAft>
                  <a:spcPts val="0"/>
                </a:spcAft>
                <a:buClrTx/>
                <a:buSzTx/>
                <a:buFontTx/>
                <a:buNone/>
                <a:tabLst/>
                <a:defRPr/>
              </a:pPr>
              <a:t>14/07/2023</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6" name="Footer Placeholder 5"/>
          <p:cNvSpPr>
            <a:spLocks noGrp="1"/>
          </p:cNvSpPr>
          <p:nvPr>
            <p:ph type="ftr" sz="quarter" idx="12"/>
          </p:nvPr>
        </p:nvSpPr>
        <p:spPr/>
        <p:txBody>
          <a:bodyPr/>
          <a:lstStyle/>
          <a:p>
            <a:pPr marL="0" marR="0" lvl="0" indent="0" algn="l" defTabSz="853318"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t>© Crown copyright 2020 Dstl</a:t>
            </a:r>
            <a:endParaRPr kumimoji="0" lang="en-GB" sz="12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7" name="Slide Number Placeholder 6"/>
          <p:cNvSpPr>
            <a:spLocks noGrp="1"/>
          </p:cNvSpPr>
          <p:nvPr>
            <p:ph type="sldNum" sz="quarter" idx="13"/>
          </p:nvPr>
        </p:nvSpPr>
        <p:spPr/>
        <p:txBody>
          <a:bodyPr/>
          <a:lstStyle/>
          <a:p>
            <a:pPr marL="0" marR="0" lvl="0" indent="0" algn="r" defTabSz="853318" rtl="0" eaLnBrk="1" fontAlgn="auto" latinLnBrk="0" hangingPunct="1">
              <a:lnSpc>
                <a:spcPct val="100000"/>
              </a:lnSpc>
              <a:spcBef>
                <a:spcPts val="0"/>
              </a:spcBef>
              <a:spcAft>
                <a:spcPts val="0"/>
              </a:spcAft>
              <a:buClrTx/>
              <a:buSzTx/>
              <a:buFontTx/>
              <a:buNone/>
              <a:tabLst/>
              <a:defRPr/>
            </a:pPr>
            <a:fld id="{6AC03C9E-463D-47B2-8BF7-CCC2C082E4A8}"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853318"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683512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a:defRPr/>
            </a:pPr>
            <a:r>
              <a:rPr lang="en-GB" smtClean="0"/>
              <a:t>Uncontrolled copy when printed</a:t>
            </a:r>
            <a:endParaRPr lang="en-GB" dirty="0"/>
          </a:p>
        </p:txBody>
      </p:sp>
      <p:sp>
        <p:nvSpPr>
          <p:cNvPr id="5" name="Date Placeholder 4"/>
          <p:cNvSpPr>
            <a:spLocks noGrp="1"/>
          </p:cNvSpPr>
          <p:nvPr>
            <p:ph type="dt" idx="11"/>
          </p:nvPr>
        </p:nvSpPr>
        <p:spPr/>
        <p:txBody>
          <a:bodyPr/>
          <a:lstStyle/>
          <a:p>
            <a:pPr>
              <a:defRPr/>
            </a:pPr>
            <a:fld id="{63C7F269-31FF-49BB-A308-19E27FEE6816}" type="datetime1">
              <a:rPr lang="en-GB" smtClean="0"/>
              <a:t>14/07/2023</a:t>
            </a:fld>
            <a:endParaRPr lang="en-GB" dirty="0"/>
          </a:p>
        </p:txBody>
      </p:sp>
      <p:sp>
        <p:nvSpPr>
          <p:cNvPr id="6" name="Footer Placeholder 5"/>
          <p:cNvSpPr>
            <a:spLocks noGrp="1"/>
          </p:cNvSpPr>
          <p:nvPr>
            <p:ph type="ftr" sz="quarter" idx="12"/>
          </p:nvPr>
        </p:nvSpPr>
        <p:spPr/>
        <p:txBody>
          <a:bodyPr/>
          <a:lstStyle/>
          <a:p>
            <a:pPr>
              <a:defRPr/>
            </a:pPr>
            <a:r>
              <a:rPr lang="en-GB" smtClean="0"/>
              <a:t>© Crown copyright 2020 Dstl</a:t>
            </a:r>
            <a:endParaRPr lang="en-GB"/>
          </a:p>
        </p:txBody>
      </p:sp>
      <p:sp>
        <p:nvSpPr>
          <p:cNvPr id="7" name="Slide Number Placeholder 6"/>
          <p:cNvSpPr>
            <a:spLocks noGrp="1"/>
          </p:cNvSpPr>
          <p:nvPr>
            <p:ph type="sldNum" sz="quarter" idx="13"/>
          </p:nvPr>
        </p:nvSpPr>
        <p:spPr/>
        <p:txBody>
          <a:bodyPr/>
          <a:lstStyle/>
          <a:p>
            <a:pPr>
              <a:defRPr/>
            </a:pPr>
            <a:fld id="{6AC03C9E-463D-47B2-8BF7-CCC2C082E4A8}" type="slidenum">
              <a:rPr lang="en-GB" smtClean="0"/>
              <a:pPr>
                <a:defRPr/>
              </a:pPr>
              <a:t>16</a:t>
            </a:fld>
            <a:endParaRPr lang="en-GB" dirty="0"/>
          </a:p>
        </p:txBody>
      </p:sp>
    </p:spTree>
    <p:extLst>
      <p:ext uri="{BB962C8B-B14F-4D97-AF65-F5344CB8AC3E}">
        <p14:creationId xmlns:p14="http://schemas.microsoft.com/office/powerpoint/2010/main" val="1435651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Explanation in commentary: since there is also the ‘draw’ result, the factors</a:t>
            </a:r>
            <a:r>
              <a:rPr lang="en-GB" baseline="0" dirty="0" smtClean="0"/>
              <a:t> that correlate with attacker advantage don’t exactly mirror those that correlate with defender disadvantage.  Air superiority, for example, appears to be more important for attackers than </a:t>
            </a:r>
            <a:r>
              <a:rPr lang="en-GB" baseline="0" smtClean="0"/>
              <a:t>for defenders.  </a:t>
            </a:r>
            <a:endParaRPr lang="en-GB" dirty="0"/>
          </a:p>
        </p:txBody>
      </p:sp>
      <p:sp>
        <p:nvSpPr>
          <p:cNvPr id="4" name="Header Placeholder 3"/>
          <p:cNvSpPr>
            <a:spLocks noGrp="1"/>
          </p:cNvSpPr>
          <p:nvPr>
            <p:ph type="hdr" sz="quarter" idx="10"/>
          </p:nvPr>
        </p:nvSpPr>
        <p:spPr/>
        <p:txBody>
          <a:bodyPr/>
          <a:lstStyle/>
          <a:p>
            <a:pPr>
              <a:defRPr/>
            </a:pPr>
            <a:r>
              <a:rPr lang="en-GB" smtClean="0"/>
              <a:t>Uncontrolled copy when printed</a:t>
            </a:r>
            <a:endParaRPr lang="en-GB" dirty="0"/>
          </a:p>
        </p:txBody>
      </p:sp>
      <p:sp>
        <p:nvSpPr>
          <p:cNvPr id="5" name="Date Placeholder 4"/>
          <p:cNvSpPr>
            <a:spLocks noGrp="1"/>
          </p:cNvSpPr>
          <p:nvPr>
            <p:ph type="dt" idx="11"/>
          </p:nvPr>
        </p:nvSpPr>
        <p:spPr/>
        <p:txBody>
          <a:bodyPr/>
          <a:lstStyle/>
          <a:p>
            <a:pPr>
              <a:defRPr/>
            </a:pPr>
            <a:fld id="{63C7F269-31FF-49BB-A308-19E27FEE6816}" type="datetime1">
              <a:rPr lang="en-GB" smtClean="0"/>
              <a:t>14/07/2023</a:t>
            </a:fld>
            <a:endParaRPr lang="en-GB" dirty="0"/>
          </a:p>
        </p:txBody>
      </p:sp>
      <p:sp>
        <p:nvSpPr>
          <p:cNvPr id="6" name="Footer Placeholder 5"/>
          <p:cNvSpPr>
            <a:spLocks noGrp="1"/>
          </p:cNvSpPr>
          <p:nvPr>
            <p:ph type="ftr" sz="quarter" idx="12"/>
          </p:nvPr>
        </p:nvSpPr>
        <p:spPr/>
        <p:txBody>
          <a:bodyPr/>
          <a:lstStyle/>
          <a:p>
            <a:pPr>
              <a:defRPr/>
            </a:pPr>
            <a:r>
              <a:rPr lang="en-GB" smtClean="0"/>
              <a:t>© Crown copyright 2020 Dstl</a:t>
            </a:r>
            <a:endParaRPr lang="en-GB"/>
          </a:p>
        </p:txBody>
      </p:sp>
      <p:sp>
        <p:nvSpPr>
          <p:cNvPr id="7" name="Slide Number Placeholder 6"/>
          <p:cNvSpPr>
            <a:spLocks noGrp="1"/>
          </p:cNvSpPr>
          <p:nvPr>
            <p:ph type="sldNum" sz="quarter" idx="13"/>
          </p:nvPr>
        </p:nvSpPr>
        <p:spPr/>
        <p:txBody>
          <a:bodyPr/>
          <a:lstStyle/>
          <a:p>
            <a:pPr>
              <a:defRPr/>
            </a:pPr>
            <a:fld id="{6AC03C9E-463D-47B2-8BF7-CCC2C082E4A8}" type="slidenum">
              <a:rPr lang="en-GB" smtClean="0"/>
              <a:pPr>
                <a:defRPr/>
              </a:pPr>
              <a:t>17</a:t>
            </a:fld>
            <a:endParaRPr lang="en-GB" dirty="0"/>
          </a:p>
        </p:txBody>
      </p:sp>
    </p:spTree>
    <p:extLst>
      <p:ext uri="{BB962C8B-B14F-4D97-AF65-F5344CB8AC3E}">
        <p14:creationId xmlns:p14="http://schemas.microsoft.com/office/powerpoint/2010/main" val="3737612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51942" rtl="0" eaLnBrk="0" fontAlgn="base" latinLnBrk="0" hangingPunct="0">
              <a:lnSpc>
                <a:spcPct val="100000"/>
              </a:lnSpc>
              <a:spcBef>
                <a:spcPct val="30000"/>
              </a:spcBef>
              <a:spcAft>
                <a:spcPct val="0"/>
              </a:spcAft>
              <a:buClrTx/>
              <a:buSzTx/>
              <a:buFontTx/>
              <a:buNone/>
              <a:tabLst/>
              <a:defRPr/>
            </a:pPr>
            <a:r>
              <a:rPr lang="en-GB" dirty="0" smtClean="0"/>
              <a:t>The Finnish Mannerheim Line, 1939 (Wiki Commons)</a:t>
            </a:r>
          </a:p>
        </p:txBody>
      </p:sp>
      <p:sp>
        <p:nvSpPr>
          <p:cNvPr id="4" name="Header Placeholder 3"/>
          <p:cNvSpPr>
            <a:spLocks noGrp="1"/>
          </p:cNvSpPr>
          <p:nvPr>
            <p:ph type="hdr" sz="quarter" idx="10"/>
          </p:nvPr>
        </p:nvSpPr>
        <p:spPr/>
        <p:txBody>
          <a:bodyPr/>
          <a:lstStyle/>
          <a:p>
            <a:pPr>
              <a:defRPr/>
            </a:pPr>
            <a:r>
              <a:rPr lang="en-GB" smtClean="0"/>
              <a:t>Uncontrolled copy when printed</a:t>
            </a:r>
            <a:endParaRPr lang="en-GB" dirty="0"/>
          </a:p>
        </p:txBody>
      </p:sp>
      <p:sp>
        <p:nvSpPr>
          <p:cNvPr id="5" name="Date Placeholder 4"/>
          <p:cNvSpPr>
            <a:spLocks noGrp="1"/>
          </p:cNvSpPr>
          <p:nvPr>
            <p:ph type="dt" idx="11"/>
          </p:nvPr>
        </p:nvSpPr>
        <p:spPr/>
        <p:txBody>
          <a:bodyPr/>
          <a:lstStyle/>
          <a:p>
            <a:pPr>
              <a:defRPr/>
            </a:pPr>
            <a:fld id="{63C7F269-31FF-49BB-A308-19E27FEE6816}" type="datetime1">
              <a:rPr lang="en-GB" smtClean="0"/>
              <a:t>14/07/2023</a:t>
            </a:fld>
            <a:endParaRPr lang="en-GB" dirty="0"/>
          </a:p>
        </p:txBody>
      </p:sp>
      <p:sp>
        <p:nvSpPr>
          <p:cNvPr id="6" name="Footer Placeholder 5"/>
          <p:cNvSpPr>
            <a:spLocks noGrp="1"/>
          </p:cNvSpPr>
          <p:nvPr>
            <p:ph type="ftr" sz="quarter" idx="12"/>
          </p:nvPr>
        </p:nvSpPr>
        <p:spPr/>
        <p:txBody>
          <a:bodyPr/>
          <a:lstStyle/>
          <a:p>
            <a:pPr>
              <a:defRPr/>
            </a:pPr>
            <a:r>
              <a:rPr lang="en-GB" smtClean="0"/>
              <a:t>© Crown copyright 2020 Dstl</a:t>
            </a:r>
            <a:endParaRPr lang="en-GB"/>
          </a:p>
        </p:txBody>
      </p:sp>
      <p:sp>
        <p:nvSpPr>
          <p:cNvPr id="7" name="Slide Number Placeholder 6"/>
          <p:cNvSpPr>
            <a:spLocks noGrp="1"/>
          </p:cNvSpPr>
          <p:nvPr>
            <p:ph type="sldNum" sz="quarter" idx="13"/>
          </p:nvPr>
        </p:nvSpPr>
        <p:spPr/>
        <p:txBody>
          <a:bodyPr/>
          <a:lstStyle/>
          <a:p>
            <a:pPr>
              <a:defRPr/>
            </a:pPr>
            <a:fld id="{6AC03C9E-463D-47B2-8BF7-CCC2C082E4A8}" type="slidenum">
              <a:rPr lang="en-GB" smtClean="0"/>
              <a:pPr>
                <a:defRPr/>
              </a:pPr>
              <a:t>19</a:t>
            </a:fld>
            <a:endParaRPr lang="en-GB" dirty="0"/>
          </a:p>
        </p:txBody>
      </p:sp>
    </p:spTree>
    <p:extLst>
      <p:ext uri="{BB962C8B-B14F-4D97-AF65-F5344CB8AC3E}">
        <p14:creationId xmlns:p14="http://schemas.microsoft.com/office/powerpoint/2010/main" val="1148631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GB" smtClean="0"/>
              <a:t>Uncontrolled copy when printed</a:t>
            </a:r>
            <a:endParaRPr lang="en-GB" dirty="0"/>
          </a:p>
        </p:txBody>
      </p:sp>
      <p:sp>
        <p:nvSpPr>
          <p:cNvPr id="5" name="Date Placeholder 4"/>
          <p:cNvSpPr>
            <a:spLocks noGrp="1"/>
          </p:cNvSpPr>
          <p:nvPr>
            <p:ph type="dt" idx="11"/>
          </p:nvPr>
        </p:nvSpPr>
        <p:spPr/>
        <p:txBody>
          <a:bodyPr/>
          <a:lstStyle/>
          <a:p>
            <a:pPr>
              <a:defRPr/>
            </a:pPr>
            <a:fld id="{D65CC634-661D-48D9-B6C7-CE0787AC0D64}" type="datetime1">
              <a:rPr lang="en-GB" smtClean="0"/>
              <a:t>14/07/2023</a:t>
            </a:fld>
            <a:endParaRPr lang="en-GB" dirty="0"/>
          </a:p>
        </p:txBody>
      </p:sp>
      <p:sp>
        <p:nvSpPr>
          <p:cNvPr id="6" name="Footer Placeholder 5"/>
          <p:cNvSpPr>
            <a:spLocks noGrp="1"/>
          </p:cNvSpPr>
          <p:nvPr>
            <p:ph type="ftr" sz="quarter" idx="12"/>
          </p:nvPr>
        </p:nvSpPr>
        <p:spPr/>
        <p:txBody>
          <a:bodyPr/>
          <a:lstStyle/>
          <a:p>
            <a:pPr>
              <a:defRPr/>
            </a:pPr>
            <a:r>
              <a:rPr lang="en-GB" smtClean="0"/>
              <a:t>© Crown copyright 2020 Dstl</a:t>
            </a:r>
            <a:endParaRPr lang="en-GB"/>
          </a:p>
        </p:txBody>
      </p:sp>
      <p:sp>
        <p:nvSpPr>
          <p:cNvPr id="7" name="Slide Number Placeholder 6"/>
          <p:cNvSpPr>
            <a:spLocks noGrp="1"/>
          </p:cNvSpPr>
          <p:nvPr>
            <p:ph type="sldNum" sz="quarter" idx="13"/>
          </p:nvPr>
        </p:nvSpPr>
        <p:spPr/>
        <p:txBody>
          <a:bodyPr/>
          <a:lstStyle/>
          <a:p>
            <a:pPr>
              <a:defRPr/>
            </a:pPr>
            <a:fld id="{6AC03C9E-463D-47B2-8BF7-CCC2C082E4A8}" type="slidenum">
              <a:rPr lang="en-GB" smtClean="0"/>
              <a:pPr>
                <a:defRPr/>
              </a:pPr>
              <a:t>20</a:t>
            </a:fld>
            <a:endParaRPr lang="en-GB" dirty="0"/>
          </a:p>
        </p:txBody>
      </p:sp>
    </p:spTree>
    <p:extLst>
      <p:ext uri="{BB962C8B-B14F-4D97-AF65-F5344CB8AC3E}">
        <p14:creationId xmlns:p14="http://schemas.microsoft.com/office/powerpoint/2010/main" val="4072519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51942" rtl="0" eaLnBrk="0" fontAlgn="base" latinLnBrk="0" hangingPunct="0">
              <a:lnSpc>
                <a:spcPct val="100000"/>
              </a:lnSpc>
              <a:spcBef>
                <a:spcPct val="30000"/>
              </a:spcBef>
              <a:spcAft>
                <a:spcPct val="0"/>
              </a:spcAft>
              <a:buClrTx/>
              <a:buSzTx/>
              <a:buFontTx/>
              <a:buNone/>
              <a:tabLst/>
              <a:defRPr/>
            </a:pPr>
            <a:r>
              <a:rPr lang="en-GB" dirty="0" smtClean="0"/>
              <a:t>The Finnish Mannerheim Line, 1939 (Wiki Commons)</a:t>
            </a:r>
          </a:p>
        </p:txBody>
      </p:sp>
      <p:sp>
        <p:nvSpPr>
          <p:cNvPr id="4" name="Header Placeholder 3"/>
          <p:cNvSpPr>
            <a:spLocks noGrp="1"/>
          </p:cNvSpPr>
          <p:nvPr>
            <p:ph type="hdr" sz="quarter" idx="10"/>
          </p:nvPr>
        </p:nvSpPr>
        <p:spPr/>
        <p:txBody>
          <a:bodyPr/>
          <a:lstStyle/>
          <a:p>
            <a:pPr>
              <a:defRPr/>
            </a:pPr>
            <a:r>
              <a:rPr lang="en-GB" dirty="0" smtClean="0"/>
              <a:t>Uncontrolled copy when printed</a:t>
            </a:r>
            <a:endParaRPr lang="en-GB" dirty="0"/>
          </a:p>
        </p:txBody>
      </p:sp>
      <p:sp>
        <p:nvSpPr>
          <p:cNvPr id="5" name="Date Placeholder 4"/>
          <p:cNvSpPr>
            <a:spLocks noGrp="1"/>
          </p:cNvSpPr>
          <p:nvPr>
            <p:ph type="dt" idx="11"/>
          </p:nvPr>
        </p:nvSpPr>
        <p:spPr/>
        <p:txBody>
          <a:bodyPr/>
          <a:lstStyle/>
          <a:p>
            <a:pPr>
              <a:defRPr/>
            </a:pPr>
            <a:fld id="{63C7F269-31FF-49BB-A308-19E27FEE6816}" type="datetime1">
              <a:rPr lang="en-GB" smtClean="0"/>
              <a:t>14/07/2023</a:t>
            </a:fld>
            <a:endParaRPr lang="en-GB" dirty="0"/>
          </a:p>
        </p:txBody>
      </p:sp>
      <p:sp>
        <p:nvSpPr>
          <p:cNvPr id="6" name="Footer Placeholder 5"/>
          <p:cNvSpPr>
            <a:spLocks noGrp="1"/>
          </p:cNvSpPr>
          <p:nvPr>
            <p:ph type="ftr" sz="quarter" idx="12"/>
          </p:nvPr>
        </p:nvSpPr>
        <p:spPr/>
        <p:txBody>
          <a:bodyPr/>
          <a:lstStyle/>
          <a:p>
            <a:pPr>
              <a:defRPr/>
            </a:pPr>
            <a:r>
              <a:rPr lang="en-GB" dirty="0" smtClean="0"/>
              <a:t>© Crown copyright 2020 Dstl</a:t>
            </a:r>
            <a:endParaRPr lang="en-GB" dirty="0"/>
          </a:p>
        </p:txBody>
      </p:sp>
      <p:sp>
        <p:nvSpPr>
          <p:cNvPr id="7" name="Slide Number Placeholder 6"/>
          <p:cNvSpPr>
            <a:spLocks noGrp="1"/>
          </p:cNvSpPr>
          <p:nvPr>
            <p:ph type="sldNum" sz="quarter" idx="13"/>
          </p:nvPr>
        </p:nvSpPr>
        <p:spPr/>
        <p:txBody>
          <a:bodyPr/>
          <a:lstStyle/>
          <a:p>
            <a:pPr>
              <a:defRPr/>
            </a:pPr>
            <a:fld id="{6AC03C9E-463D-47B2-8BF7-CCC2C082E4A8}" type="slidenum">
              <a:rPr lang="en-GB" smtClean="0"/>
              <a:pPr>
                <a:defRPr/>
              </a:pPr>
              <a:t>2</a:t>
            </a:fld>
            <a:endParaRPr lang="en-GB" dirty="0"/>
          </a:p>
        </p:txBody>
      </p:sp>
    </p:spTree>
    <p:extLst>
      <p:ext uri="{BB962C8B-B14F-4D97-AF65-F5344CB8AC3E}">
        <p14:creationId xmlns:p14="http://schemas.microsoft.com/office/powerpoint/2010/main" val="3574138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GB" smtClean="0"/>
              <a:t>Uncontrolled copy when printed</a:t>
            </a:r>
            <a:endParaRPr lang="en-GB" dirty="0"/>
          </a:p>
        </p:txBody>
      </p:sp>
      <p:sp>
        <p:nvSpPr>
          <p:cNvPr id="5" name="Date Placeholder 4"/>
          <p:cNvSpPr>
            <a:spLocks noGrp="1"/>
          </p:cNvSpPr>
          <p:nvPr>
            <p:ph type="dt" idx="11"/>
          </p:nvPr>
        </p:nvSpPr>
        <p:spPr/>
        <p:txBody>
          <a:bodyPr/>
          <a:lstStyle/>
          <a:p>
            <a:pPr>
              <a:defRPr/>
            </a:pPr>
            <a:fld id="{9D8505F7-65F2-4DFB-A2FA-547E6160E02F}" type="datetime1">
              <a:rPr lang="en-GB" smtClean="0"/>
              <a:t>14/07/2023</a:t>
            </a:fld>
            <a:endParaRPr lang="en-GB" dirty="0"/>
          </a:p>
        </p:txBody>
      </p:sp>
      <p:sp>
        <p:nvSpPr>
          <p:cNvPr id="6" name="Footer Placeholder 5"/>
          <p:cNvSpPr>
            <a:spLocks noGrp="1"/>
          </p:cNvSpPr>
          <p:nvPr>
            <p:ph type="ftr" sz="quarter" idx="12"/>
          </p:nvPr>
        </p:nvSpPr>
        <p:spPr/>
        <p:txBody>
          <a:bodyPr/>
          <a:lstStyle/>
          <a:p>
            <a:pPr>
              <a:defRPr/>
            </a:pPr>
            <a:r>
              <a:rPr lang="en-GB" smtClean="0"/>
              <a:t>© Crown copyright 2020 Dstl</a:t>
            </a:r>
            <a:endParaRPr lang="en-GB"/>
          </a:p>
        </p:txBody>
      </p:sp>
      <p:sp>
        <p:nvSpPr>
          <p:cNvPr id="7" name="Slide Number Placeholder 6"/>
          <p:cNvSpPr>
            <a:spLocks noGrp="1"/>
          </p:cNvSpPr>
          <p:nvPr>
            <p:ph type="sldNum" sz="quarter" idx="13"/>
          </p:nvPr>
        </p:nvSpPr>
        <p:spPr/>
        <p:txBody>
          <a:bodyPr/>
          <a:lstStyle/>
          <a:p>
            <a:pPr>
              <a:defRPr/>
            </a:pPr>
            <a:fld id="{6AC03C9E-463D-47B2-8BF7-CCC2C082E4A8}" type="slidenum">
              <a:rPr lang="en-GB" smtClean="0"/>
              <a:pPr>
                <a:defRPr/>
              </a:pPr>
              <a:t>9</a:t>
            </a:fld>
            <a:endParaRPr lang="en-GB" dirty="0"/>
          </a:p>
        </p:txBody>
      </p:sp>
    </p:spTree>
    <p:extLst>
      <p:ext uri="{BB962C8B-B14F-4D97-AF65-F5344CB8AC3E}">
        <p14:creationId xmlns:p14="http://schemas.microsoft.com/office/powerpoint/2010/main" val="2574565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51942" rtl="0" eaLnBrk="0" fontAlgn="base" latinLnBrk="0" hangingPunct="0">
              <a:lnSpc>
                <a:spcPct val="100000"/>
              </a:lnSpc>
              <a:spcBef>
                <a:spcPct val="30000"/>
              </a:spcBef>
              <a:spcAft>
                <a:spcPct val="0"/>
              </a:spcAft>
              <a:buClrTx/>
              <a:buSzTx/>
              <a:buFontTx/>
              <a:buNone/>
              <a:tabLst/>
              <a:defRPr/>
            </a:pPr>
            <a:r>
              <a:rPr lang="en-GB" dirty="0" smtClean="0"/>
              <a:t>Assembling</a:t>
            </a:r>
            <a:r>
              <a:rPr lang="en-GB" baseline="0" dirty="0" smtClean="0"/>
              <a:t> and cleaning the data was described by Syms (2022) at 39 ISMOR.</a:t>
            </a:r>
            <a:endParaRPr lang="en-GB" dirty="0" smtClean="0"/>
          </a:p>
        </p:txBody>
      </p:sp>
      <p:sp>
        <p:nvSpPr>
          <p:cNvPr id="4" name="Header Placeholder 3"/>
          <p:cNvSpPr>
            <a:spLocks noGrp="1"/>
          </p:cNvSpPr>
          <p:nvPr>
            <p:ph type="hdr" sz="quarter" idx="10"/>
          </p:nvPr>
        </p:nvSpPr>
        <p:spPr/>
        <p:txBody>
          <a:bodyPr/>
          <a:lstStyle/>
          <a:p>
            <a:pPr>
              <a:defRPr/>
            </a:pPr>
            <a:r>
              <a:rPr lang="en-GB" dirty="0" smtClean="0"/>
              <a:t>Uncontrolled copy when printed</a:t>
            </a:r>
            <a:endParaRPr lang="en-GB" dirty="0"/>
          </a:p>
        </p:txBody>
      </p:sp>
      <p:sp>
        <p:nvSpPr>
          <p:cNvPr id="5" name="Date Placeholder 4"/>
          <p:cNvSpPr>
            <a:spLocks noGrp="1"/>
          </p:cNvSpPr>
          <p:nvPr>
            <p:ph type="dt" idx="11"/>
          </p:nvPr>
        </p:nvSpPr>
        <p:spPr/>
        <p:txBody>
          <a:bodyPr/>
          <a:lstStyle/>
          <a:p>
            <a:pPr>
              <a:defRPr/>
            </a:pPr>
            <a:fld id="{63C7F269-31FF-49BB-A308-19E27FEE6816}" type="datetime1">
              <a:rPr lang="en-GB" smtClean="0"/>
              <a:t>14/07/2023</a:t>
            </a:fld>
            <a:endParaRPr lang="en-GB" dirty="0"/>
          </a:p>
        </p:txBody>
      </p:sp>
      <p:sp>
        <p:nvSpPr>
          <p:cNvPr id="6" name="Footer Placeholder 5"/>
          <p:cNvSpPr>
            <a:spLocks noGrp="1"/>
          </p:cNvSpPr>
          <p:nvPr>
            <p:ph type="ftr" sz="quarter" idx="12"/>
          </p:nvPr>
        </p:nvSpPr>
        <p:spPr/>
        <p:txBody>
          <a:bodyPr/>
          <a:lstStyle/>
          <a:p>
            <a:pPr>
              <a:defRPr/>
            </a:pPr>
            <a:r>
              <a:rPr lang="en-GB" dirty="0" smtClean="0"/>
              <a:t>© Crown copyright 2020 Dstl</a:t>
            </a:r>
            <a:endParaRPr lang="en-GB" dirty="0"/>
          </a:p>
        </p:txBody>
      </p:sp>
      <p:sp>
        <p:nvSpPr>
          <p:cNvPr id="7" name="Slide Number Placeholder 6"/>
          <p:cNvSpPr>
            <a:spLocks noGrp="1"/>
          </p:cNvSpPr>
          <p:nvPr>
            <p:ph type="sldNum" sz="quarter" idx="13"/>
          </p:nvPr>
        </p:nvSpPr>
        <p:spPr/>
        <p:txBody>
          <a:bodyPr/>
          <a:lstStyle/>
          <a:p>
            <a:pPr>
              <a:defRPr/>
            </a:pPr>
            <a:fld id="{6AC03C9E-463D-47B2-8BF7-CCC2C082E4A8}" type="slidenum">
              <a:rPr lang="en-GB" smtClean="0"/>
              <a:pPr>
                <a:defRPr/>
              </a:pPr>
              <a:t>10</a:t>
            </a:fld>
            <a:endParaRPr lang="en-GB" dirty="0"/>
          </a:p>
        </p:txBody>
      </p:sp>
    </p:spTree>
    <p:extLst>
      <p:ext uri="{BB962C8B-B14F-4D97-AF65-F5344CB8AC3E}">
        <p14:creationId xmlns:p14="http://schemas.microsoft.com/office/powerpoint/2010/main" val="3614197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p>
        </p:txBody>
      </p:sp>
      <p:sp>
        <p:nvSpPr>
          <p:cNvPr id="4" name="Header Placeholder 3"/>
          <p:cNvSpPr>
            <a:spLocks noGrp="1"/>
          </p:cNvSpPr>
          <p:nvPr>
            <p:ph type="hdr" sz="quarter" idx="10"/>
          </p:nvPr>
        </p:nvSpPr>
        <p:spPr/>
        <p:txBody>
          <a:bodyPr/>
          <a:lstStyle/>
          <a:p>
            <a:pPr marL="0" marR="0" lvl="0" indent="0" algn="l" defTabSz="853318"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t>Uncontrolled copy when printed</a:t>
            </a:r>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5" name="Date Placeholder 4"/>
          <p:cNvSpPr>
            <a:spLocks noGrp="1"/>
          </p:cNvSpPr>
          <p:nvPr>
            <p:ph type="dt" idx="11"/>
          </p:nvPr>
        </p:nvSpPr>
        <p:spPr/>
        <p:txBody>
          <a:bodyPr/>
          <a:lstStyle/>
          <a:p>
            <a:pPr marL="0" marR="0" lvl="0" indent="0" algn="r" defTabSz="853318" rtl="0" eaLnBrk="1" fontAlgn="auto" latinLnBrk="0" hangingPunct="1">
              <a:lnSpc>
                <a:spcPct val="100000"/>
              </a:lnSpc>
              <a:spcBef>
                <a:spcPts val="0"/>
              </a:spcBef>
              <a:spcAft>
                <a:spcPts val="0"/>
              </a:spcAft>
              <a:buClrTx/>
              <a:buSzTx/>
              <a:buFontTx/>
              <a:buNone/>
              <a:tabLst/>
              <a:defRPr/>
            </a:pPr>
            <a:fld id="{63C7F269-31FF-49BB-A308-19E27FEE6816}" type="datetime1">
              <a:rPr kumimoji="0" lang="en-GB" sz="12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853318" rtl="0" eaLnBrk="1" fontAlgn="auto" latinLnBrk="0" hangingPunct="1">
                <a:lnSpc>
                  <a:spcPct val="100000"/>
                </a:lnSpc>
                <a:spcBef>
                  <a:spcPts val="0"/>
                </a:spcBef>
                <a:spcAft>
                  <a:spcPts val="0"/>
                </a:spcAft>
                <a:buClrTx/>
                <a:buSzTx/>
                <a:buFontTx/>
                <a:buNone/>
                <a:tabLst/>
                <a:defRPr/>
              </a:pPr>
              <a:t>14/07/2023</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6" name="Footer Placeholder 5"/>
          <p:cNvSpPr>
            <a:spLocks noGrp="1"/>
          </p:cNvSpPr>
          <p:nvPr>
            <p:ph type="ftr" sz="quarter" idx="12"/>
          </p:nvPr>
        </p:nvSpPr>
        <p:spPr/>
        <p:txBody>
          <a:bodyPr/>
          <a:lstStyle/>
          <a:p>
            <a:pPr marL="0" marR="0" lvl="0" indent="0" algn="l" defTabSz="853318"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t>© Crown copyright 2020 Dstl</a:t>
            </a:r>
            <a:endParaRPr kumimoji="0" lang="en-GB" sz="12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7" name="Slide Number Placeholder 6"/>
          <p:cNvSpPr>
            <a:spLocks noGrp="1"/>
          </p:cNvSpPr>
          <p:nvPr>
            <p:ph type="sldNum" sz="quarter" idx="13"/>
          </p:nvPr>
        </p:nvSpPr>
        <p:spPr/>
        <p:txBody>
          <a:bodyPr/>
          <a:lstStyle/>
          <a:p>
            <a:pPr marL="0" marR="0" lvl="0" indent="0" algn="r" defTabSz="853318" rtl="0" eaLnBrk="1" fontAlgn="auto" latinLnBrk="0" hangingPunct="1">
              <a:lnSpc>
                <a:spcPct val="100000"/>
              </a:lnSpc>
              <a:spcBef>
                <a:spcPts val="0"/>
              </a:spcBef>
              <a:spcAft>
                <a:spcPts val="0"/>
              </a:spcAft>
              <a:buClrTx/>
              <a:buSzTx/>
              <a:buFontTx/>
              <a:buNone/>
              <a:tabLst/>
              <a:defRPr/>
            </a:pPr>
            <a:fld id="{6AC03C9E-463D-47B2-8BF7-CCC2C082E4A8}"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853318"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160763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a:defRPr/>
            </a:pPr>
            <a:r>
              <a:rPr lang="en-GB" smtClean="0"/>
              <a:t>Uncontrolled copy when printed</a:t>
            </a:r>
            <a:endParaRPr lang="en-GB" dirty="0"/>
          </a:p>
        </p:txBody>
      </p:sp>
      <p:sp>
        <p:nvSpPr>
          <p:cNvPr id="5" name="Date Placeholder 4"/>
          <p:cNvSpPr>
            <a:spLocks noGrp="1"/>
          </p:cNvSpPr>
          <p:nvPr>
            <p:ph type="dt" idx="11"/>
          </p:nvPr>
        </p:nvSpPr>
        <p:spPr/>
        <p:txBody>
          <a:bodyPr/>
          <a:lstStyle/>
          <a:p>
            <a:pPr>
              <a:defRPr/>
            </a:pPr>
            <a:fld id="{63C7F269-31FF-49BB-A308-19E27FEE6816}" type="datetime1">
              <a:rPr lang="en-GB" smtClean="0"/>
              <a:t>14/07/2023</a:t>
            </a:fld>
            <a:endParaRPr lang="en-GB" dirty="0"/>
          </a:p>
        </p:txBody>
      </p:sp>
      <p:sp>
        <p:nvSpPr>
          <p:cNvPr id="6" name="Footer Placeholder 5"/>
          <p:cNvSpPr>
            <a:spLocks noGrp="1"/>
          </p:cNvSpPr>
          <p:nvPr>
            <p:ph type="ftr" sz="quarter" idx="12"/>
          </p:nvPr>
        </p:nvSpPr>
        <p:spPr/>
        <p:txBody>
          <a:bodyPr/>
          <a:lstStyle/>
          <a:p>
            <a:pPr>
              <a:defRPr/>
            </a:pPr>
            <a:r>
              <a:rPr lang="en-GB" smtClean="0"/>
              <a:t>© Crown copyright 2020 Dstl</a:t>
            </a:r>
            <a:endParaRPr lang="en-GB"/>
          </a:p>
        </p:txBody>
      </p:sp>
      <p:sp>
        <p:nvSpPr>
          <p:cNvPr id="7" name="Slide Number Placeholder 6"/>
          <p:cNvSpPr>
            <a:spLocks noGrp="1"/>
          </p:cNvSpPr>
          <p:nvPr>
            <p:ph type="sldNum" sz="quarter" idx="13"/>
          </p:nvPr>
        </p:nvSpPr>
        <p:spPr/>
        <p:txBody>
          <a:bodyPr/>
          <a:lstStyle/>
          <a:p>
            <a:pPr>
              <a:defRPr/>
            </a:pPr>
            <a:fld id="{6AC03C9E-463D-47B2-8BF7-CCC2C082E4A8}" type="slidenum">
              <a:rPr lang="en-GB" smtClean="0"/>
              <a:pPr>
                <a:defRPr/>
              </a:pPr>
              <a:t>12</a:t>
            </a:fld>
            <a:endParaRPr lang="en-GB" dirty="0"/>
          </a:p>
        </p:txBody>
      </p:sp>
    </p:spTree>
    <p:extLst>
      <p:ext uri="{BB962C8B-B14F-4D97-AF65-F5344CB8AC3E}">
        <p14:creationId xmlns:p14="http://schemas.microsoft.com/office/powerpoint/2010/main" val="3350556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First explain the range.</a:t>
            </a:r>
          </a:p>
          <a:p>
            <a:endParaRPr lang="en-GB" b="1" dirty="0" smtClean="0"/>
          </a:p>
          <a:p>
            <a:r>
              <a:rPr lang="en-GB" b="0" dirty="0" smtClean="0"/>
              <a:t>The</a:t>
            </a:r>
            <a:r>
              <a:rPr lang="en-GB" b="0" baseline="0" dirty="0" smtClean="0"/>
              <a:t> range of percentages indicate the probability of Defender Victory when it has a significant disadvantage to when it has a significant advantage in a given factor.</a:t>
            </a:r>
          </a:p>
          <a:p>
            <a:endParaRPr lang="en-GB" b="0" baseline="0" dirty="0" smtClean="0"/>
          </a:p>
          <a:p>
            <a:r>
              <a:rPr lang="en-GB" b="1" baseline="0" dirty="0" smtClean="0"/>
              <a:t>Other observations:</a:t>
            </a:r>
          </a:p>
          <a:p>
            <a:endParaRPr lang="en-GB" b="0" baseline="0" dirty="0" smtClean="0"/>
          </a:p>
          <a:p>
            <a:r>
              <a:rPr lang="en-GB" b="0" baseline="0" dirty="0" smtClean="0"/>
              <a:t>Across all DPs, the Probability of Defender Victory actually decreases if the Tank Ratio is in favour of the Defender.</a:t>
            </a:r>
          </a:p>
          <a:p>
            <a:pPr marL="171450" indent="-171450">
              <a:buFont typeface="Arial" panose="020B0604020202020204" pitchFamily="34" charset="0"/>
              <a:buChar char="•"/>
            </a:pPr>
            <a:r>
              <a:rPr lang="en-GB" b="0" baseline="0" dirty="0" smtClean="0"/>
              <a:t>Perhaps this reaffirms the notion that tanks are an offensive weapon used to seize ground, rather than to hold it.</a:t>
            </a:r>
          </a:p>
          <a:p>
            <a:pPr marL="171450" indent="-171450">
              <a:buFont typeface="Arial" panose="020B0604020202020204" pitchFamily="34" charset="0"/>
              <a:buChar char="•"/>
            </a:pPr>
            <a:endParaRPr lang="en-GB" b="0" baseline="0" dirty="0" smtClean="0"/>
          </a:p>
          <a:p>
            <a:pPr marL="0" indent="0">
              <a:buFont typeface="Arial" panose="020B0604020202020204" pitchFamily="34" charset="0"/>
              <a:buNone/>
            </a:pPr>
            <a:r>
              <a:rPr lang="en-GB" b="0" baseline="0" dirty="0" smtClean="0"/>
              <a:t>The factors which make the smallest contribution to Defender Victory more or less make sense within the context of that Defence Posture.</a:t>
            </a:r>
          </a:p>
          <a:p>
            <a:pPr marL="171450" indent="-171450">
              <a:buFont typeface="Arial" panose="020B0604020202020204" pitchFamily="34" charset="0"/>
              <a:buChar char="•"/>
            </a:pPr>
            <a:r>
              <a:rPr lang="en-GB" b="0" baseline="0" dirty="0" smtClean="0"/>
              <a:t>ISTAR contributes little to Defender Victory in a Fortified Defence, given that the Defender has forfeited the initiative by being fixed in place, and as such, is not in a position to affect the situation even with intelligence of the enemy’s strengths and dispositions.</a:t>
            </a:r>
            <a:endParaRPr lang="en-GB" b="0" dirty="0"/>
          </a:p>
        </p:txBody>
      </p:sp>
      <p:sp>
        <p:nvSpPr>
          <p:cNvPr id="4" name="Header Placeholder 3"/>
          <p:cNvSpPr>
            <a:spLocks noGrp="1"/>
          </p:cNvSpPr>
          <p:nvPr>
            <p:ph type="hdr" sz="quarter" idx="10"/>
          </p:nvPr>
        </p:nvSpPr>
        <p:spPr/>
        <p:txBody>
          <a:bodyPr/>
          <a:lstStyle/>
          <a:p>
            <a:pPr>
              <a:defRPr/>
            </a:pPr>
            <a:r>
              <a:rPr lang="en-GB" smtClean="0"/>
              <a:t>Uncontrolled copy when printed</a:t>
            </a:r>
            <a:endParaRPr lang="en-GB" dirty="0"/>
          </a:p>
        </p:txBody>
      </p:sp>
      <p:sp>
        <p:nvSpPr>
          <p:cNvPr id="5" name="Date Placeholder 4"/>
          <p:cNvSpPr>
            <a:spLocks noGrp="1"/>
          </p:cNvSpPr>
          <p:nvPr>
            <p:ph type="dt" idx="11"/>
          </p:nvPr>
        </p:nvSpPr>
        <p:spPr/>
        <p:txBody>
          <a:bodyPr/>
          <a:lstStyle/>
          <a:p>
            <a:pPr>
              <a:defRPr/>
            </a:pPr>
            <a:fld id="{63C7F269-31FF-49BB-A308-19E27FEE6816}" type="datetime1">
              <a:rPr lang="en-GB" smtClean="0"/>
              <a:t>14/07/2023</a:t>
            </a:fld>
            <a:endParaRPr lang="en-GB" dirty="0"/>
          </a:p>
        </p:txBody>
      </p:sp>
      <p:sp>
        <p:nvSpPr>
          <p:cNvPr id="6" name="Footer Placeholder 5"/>
          <p:cNvSpPr>
            <a:spLocks noGrp="1"/>
          </p:cNvSpPr>
          <p:nvPr>
            <p:ph type="ftr" sz="quarter" idx="12"/>
          </p:nvPr>
        </p:nvSpPr>
        <p:spPr/>
        <p:txBody>
          <a:bodyPr/>
          <a:lstStyle/>
          <a:p>
            <a:pPr>
              <a:defRPr/>
            </a:pPr>
            <a:r>
              <a:rPr lang="en-GB" smtClean="0"/>
              <a:t>© Crown copyright 2020 Dstl</a:t>
            </a:r>
            <a:endParaRPr lang="en-GB"/>
          </a:p>
        </p:txBody>
      </p:sp>
      <p:sp>
        <p:nvSpPr>
          <p:cNvPr id="7" name="Slide Number Placeholder 6"/>
          <p:cNvSpPr>
            <a:spLocks noGrp="1"/>
          </p:cNvSpPr>
          <p:nvPr>
            <p:ph type="sldNum" sz="quarter" idx="13"/>
          </p:nvPr>
        </p:nvSpPr>
        <p:spPr/>
        <p:txBody>
          <a:bodyPr/>
          <a:lstStyle/>
          <a:p>
            <a:pPr>
              <a:defRPr/>
            </a:pPr>
            <a:fld id="{6AC03C9E-463D-47B2-8BF7-CCC2C082E4A8}" type="slidenum">
              <a:rPr lang="en-GB" smtClean="0"/>
              <a:pPr>
                <a:defRPr/>
              </a:pPr>
              <a:t>13</a:t>
            </a:fld>
            <a:endParaRPr lang="en-GB" dirty="0"/>
          </a:p>
        </p:txBody>
      </p:sp>
    </p:spTree>
    <p:extLst>
      <p:ext uri="{BB962C8B-B14F-4D97-AF65-F5344CB8AC3E}">
        <p14:creationId xmlns:p14="http://schemas.microsoft.com/office/powerpoint/2010/main" val="1039535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fact that defending</a:t>
            </a:r>
            <a:r>
              <a:rPr lang="en-GB" baseline="0" dirty="0" smtClean="0"/>
              <a:t> in urban areas makes the smallest contribution to victory aligns with the finding that FIBUA does not favour the Defender.</a:t>
            </a:r>
          </a:p>
          <a:p>
            <a:pPr marL="171450" indent="-171450">
              <a:buFont typeface="Arial" panose="020B0604020202020204" pitchFamily="34" charset="0"/>
              <a:buChar char="•"/>
            </a:pPr>
            <a:r>
              <a:rPr lang="en-GB" baseline="0" dirty="0" smtClean="0"/>
              <a:t>Greater overall surface area in urban terrain means there’s more ground for the Defender to cover.</a:t>
            </a:r>
          </a:p>
          <a:p>
            <a:pPr marL="171450" indent="-171450">
              <a:buFont typeface="Arial" panose="020B0604020202020204" pitchFamily="34" charset="0"/>
              <a:buChar char="•"/>
            </a:pPr>
            <a:r>
              <a:rPr lang="en-GB" baseline="0" dirty="0" smtClean="0"/>
              <a:t>Urban terrain hinders </a:t>
            </a:r>
            <a:r>
              <a:rPr lang="en-GB" baseline="0" dirty="0" err="1" smtClean="0"/>
              <a:t>LoS</a:t>
            </a:r>
            <a:r>
              <a:rPr lang="en-GB" baseline="0" dirty="0" smtClean="0"/>
              <a:t> and compartmentalises the Defender in certain strongholds, leaving them vulnerable to isolation and envelopment.</a:t>
            </a:r>
          </a:p>
        </p:txBody>
      </p:sp>
      <p:sp>
        <p:nvSpPr>
          <p:cNvPr id="4" name="Header Placeholder 3"/>
          <p:cNvSpPr>
            <a:spLocks noGrp="1"/>
          </p:cNvSpPr>
          <p:nvPr>
            <p:ph type="hdr" sz="quarter" idx="10"/>
          </p:nvPr>
        </p:nvSpPr>
        <p:spPr/>
        <p:txBody>
          <a:bodyPr/>
          <a:lstStyle/>
          <a:p>
            <a:pPr>
              <a:defRPr/>
            </a:pPr>
            <a:r>
              <a:rPr lang="en-GB" smtClean="0"/>
              <a:t>Uncontrolled copy when printed</a:t>
            </a:r>
            <a:endParaRPr lang="en-GB" dirty="0"/>
          </a:p>
        </p:txBody>
      </p:sp>
      <p:sp>
        <p:nvSpPr>
          <p:cNvPr id="5" name="Date Placeholder 4"/>
          <p:cNvSpPr>
            <a:spLocks noGrp="1"/>
          </p:cNvSpPr>
          <p:nvPr>
            <p:ph type="dt" idx="11"/>
          </p:nvPr>
        </p:nvSpPr>
        <p:spPr/>
        <p:txBody>
          <a:bodyPr/>
          <a:lstStyle/>
          <a:p>
            <a:pPr>
              <a:defRPr/>
            </a:pPr>
            <a:fld id="{63C7F269-31FF-49BB-A308-19E27FEE6816}" type="datetime1">
              <a:rPr lang="en-GB" smtClean="0"/>
              <a:t>14/07/2023</a:t>
            </a:fld>
            <a:endParaRPr lang="en-GB" dirty="0"/>
          </a:p>
        </p:txBody>
      </p:sp>
      <p:sp>
        <p:nvSpPr>
          <p:cNvPr id="6" name="Footer Placeholder 5"/>
          <p:cNvSpPr>
            <a:spLocks noGrp="1"/>
          </p:cNvSpPr>
          <p:nvPr>
            <p:ph type="ftr" sz="quarter" idx="12"/>
          </p:nvPr>
        </p:nvSpPr>
        <p:spPr/>
        <p:txBody>
          <a:bodyPr/>
          <a:lstStyle/>
          <a:p>
            <a:pPr>
              <a:defRPr/>
            </a:pPr>
            <a:r>
              <a:rPr lang="en-GB" smtClean="0"/>
              <a:t>© Crown copyright 2020 Dstl</a:t>
            </a:r>
            <a:endParaRPr lang="en-GB"/>
          </a:p>
        </p:txBody>
      </p:sp>
      <p:sp>
        <p:nvSpPr>
          <p:cNvPr id="7" name="Slide Number Placeholder 6"/>
          <p:cNvSpPr>
            <a:spLocks noGrp="1"/>
          </p:cNvSpPr>
          <p:nvPr>
            <p:ph type="sldNum" sz="quarter" idx="13"/>
          </p:nvPr>
        </p:nvSpPr>
        <p:spPr/>
        <p:txBody>
          <a:bodyPr/>
          <a:lstStyle/>
          <a:p>
            <a:pPr>
              <a:defRPr/>
            </a:pPr>
            <a:fld id="{6AC03C9E-463D-47B2-8BF7-CCC2C082E4A8}" type="slidenum">
              <a:rPr lang="en-GB" smtClean="0"/>
              <a:pPr>
                <a:defRPr/>
              </a:pPr>
              <a:t>14</a:t>
            </a:fld>
            <a:endParaRPr lang="en-GB" dirty="0"/>
          </a:p>
        </p:txBody>
      </p:sp>
    </p:spTree>
    <p:extLst>
      <p:ext uri="{BB962C8B-B14F-4D97-AF65-F5344CB8AC3E}">
        <p14:creationId xmlns:p14="http://schemas.microsoft.com/office/powerpoint/2010/main" val="4202952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Header Placeholder 3"/>
          <p:cNvSpPr>
            <a:spLocks noGrp="1"/>
          </p:cNvSpPr>
          <p:nvPr>
            <p:ph type="hdr" sz="quarter" idx="10"/>
          </p:nvPr>
        </p:nvSpPr>
        <p:spPr/>
        <p:txBody>
          <a:bodyPr/>
          <a:lstStyle/>
          <a:p>
            <a:pPr>
              <a:defRPr/>
            </a:pPr>
            <a:r>
              <a:rPr lang="en-GB" smtClean="0"/>
              <a:t>Uncontrolled copy when printed</a:t>
            </a:r>
            <a:endParaRPr lang="en-GB" dirty="0"/>
          </a:p>
        </p:txBody>
      </p:sp>
      <p:sp>
        <p:nvSpPr>
          <p:cNvPr id="5" name="Date Placeholder 4"/>
          <p:cNvSpPr>
            <a:spLocks noGrp="1"/>
          </p:cNvSpPr>
          <p:nvPr>
            <p:ph type="dt" idx="11"/>
          </p:nvPr>
        </p:nvSpPr>
        <p:spPr/>
        <p:txBody>
          <a:bodyPr/>
          <a:lstStyle/>
          <a:p>
            <a:pPr>
              <a:defRPr/>
            </a:pPr>
            <a:fld id="{63C7F269-31FF-49BB-A308-19E27FEE6816}" type="datetime1">
              <a:rPr lang="en-GB" smtClean="0"/>
              <a:t>14/07/2023</a:t>
            </a:fld>
            <a:endParaRPr lang="en-GB" dirty="0"/>
          </a:p>
        </p:txBody>
      </p:sp>
      <p:sp>
        <p:nvSpPr>
          <p:cNvPr id="6" name="Footer Placeholder 5"/>
          <p:cNvSpPr>
            <a:spLocks noGrp="1"/>
          </p:cNvSpPr>
          <p:nvPr>
            <p:ph type="ftr" sz="quarter" idx="12"/>
          </p:nvPr>
        </p:nvSpPr>
        <p:spPr/>
        <p:txBody>
          <a:bodyPr/>
          <a:lstStyle/>
          <a:p>
            <a:pPr>
              <a:defRPr/>
            </a:pPr>
            <a:r>
              <a:rPr lang="en-GB" smtClean="0"/>
              <a:t>© Crown copyright 2020 Dstl</a:t>
            </a:r>
            <a:endParaRPr lang="en-GB"/>
          </a:p>
        </p:txBody>
      </p:sp>
      <p:sp>
        <p:nvSpPr>
          <p:cNvPr id="7" name="Slide Number Placeholder 6"/>
          <p:cNvSpPr>
            <a:spLocks noGrp="1"/>
          </p:cNvSpPr>
          <p:nvPr>
            <p:ph type="sldNum" sz="quarter" idx="13"/>
          </p:nvPr>
        </p:nvSpPr>
        <p:spPr/>
        <p:txBody>
          <a:bodyPr/>
          <a:lstStyle/>
          <a:p>
            <a:pPr>
              <a:defRPr/>
            </a:pPr>
            <a:fld id="{6AC03C9E-463D-47B2-8BF7-CCC2C082E4A8}" type="slidenum">
              <a:rPr lang="en-GB" smtClean="0"/>
              <a:pPr>
                <a:defRPr/>
              </a:pPr>
              <a:t>15</a:t>
            </a:fld>
            <a:endParaRPr lang="en-GB" dirty="0"/>
          </a:p>
        </p:txBody>
      </p:sp>
    </p:spTree>
    <p:extLst>
      <p:ext uri="{BB962C8B-B14F-4D97-AF65-F5344CB8AC3E}">
        <p14:creationId xmlns:p14="http://schemas.microsoft.com/office/powerpoint/2010/main" val="33543979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hyperlink" Target="https://www.facebook.com/dstlmod/" TargetMode="External"/><Relationship Id="rId3" Type="http://schemas.openxmlformats.org/officeDocument/2006/relationships/hyperlink" Target="https://github.com/dstl" TargetMode="External"/><Relationship Id="rId7" Type="http://schemas.openxmlformats.org/officeDocument/2006/relationships/hyperlink" Target="https://www.linkedin.com/company/dstl/" TargetMode="External"/><Relationship Id="rId12" Type="http://schemas.openxmlformats.org/officeDocument/2006/relationships/image" Target="../media/image7.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4.emf"/><Relationship Id="rId11" Type="http://schemas.openxmlformats.org/officeDocument/2006/relationships/hyperlink" Target="https://www.instagram.com/dstlmod" TargetMode="External"/><Relationship Id="rId5" Type="http://schemas.openxmlformats.org/officeDocument/2006/relationships/hyperlink" Target="https://twitter.com/dstlmod" TargetMode="External"/><Relationship Id="rId10" Type="http://schemas.openxmlformats.org/officeDocument/2006/relationships/image" Target="../media/image6.emf"/><Relationship Id="rId4" Type="http://schemas.openxmlformats.org/officeDocument/2006/relationships/image" Target="../media/image3.png"/><Relationship Id="rId9" Type="http://schemas.openxmlformats.org/officeDocument/2006/relationships/hyperlink" Target="https://www.gov.uk/government/organisations/defence-science-and-technology-laboratory" TargetMode="External"/><Relationship Id="rId14" Type="http://schemas.openxmlformats.org/officeDocument/2006/relationships/image" Target="../media/image8.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bg>
      <p:bgRef idx="1001">
        <a:schemeClr val="bg2"/>
      </p:bgRef>
    </p:bg>
    <p:spTree>
      <p:nvGrpSpPr>
        <p:cNvPr id="1" name=""/>
        <p:cNvGrpSpPr/>
        <p:nvPr/>
      </p:nvGrpSpPr>
      <p:grpSpPr>
        <a:xfrm>
          <a:off x="0" y="0"/>
          <a:ext cx="0" cy="0"/>
          <a:chOff x="0" y="0"/>
          <a:chExt cx="0" cy="0"/>
        </a:xfrm>
      </p:grpSpPr>
      <p:cxnSp>
        <p:nvCxnSpPr>
          <p:cNvPr id="5" name="Straight Connector 4"/>
          <p:cNvCxnSpPr/>
          <p:nvPr userDrawn="1"/>
        </p:nvCxnSpPr>
        <p:spPr>
          <a:xfrm>
            <a:off x="4159990" y="2715394"/>
            <a:ext cx="82402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Subtitle 2"/>
          <p:cNvSpPr>
            <a:spLocks noGrp="1"/>
          </p:cNvSpPr>
          <p:nvPr>
            <p:ph type="subTitle" idx="1"/>
          </p:nvPr>
        </p:nvSpPr>
        <p:spPr>
          <a:xfrm>
            <a:off x="-3967" y="2931790"/>
            <a:ext cx="9144000" cy="682352"/>
          </a:xfrm>
          <a:noFill/>
          <a:ln w="9525">
            <a:noFill/>
            <a:miter lim="800000"/>
            <a:headEnd/>
            <a:tailEnd/>
          </a:ln>
        </p:spPr>
        <p:txBody>
          <a:bodyPr vert="horz" wrap="square" lIns="180000" tIns="42639" rIns="180000" bIns="42639" numCol="1" rtlCol="0" anchor="t" anchorCtr="0" compatLnSpc="1">
            <a:prstTxWarp prst="textNoShape">
              <a:avLst/>
            </a:prstTxWarp>
            <a:normAutofit/>
          </a:bodyPr>
          <a:lstStyle>
            <a:lvl1pPr marL="0" indent="0" algn="ctr">
              <a:buNone/>
              <a:defRPr lang="en-GB" sz="1400" spc="38" baseline="0" dirty="0">
                <a:solidFill>
                  <a:schemeClr val="tx1"/>
                </a:solidFill>
              </a:defRPr>
            </a:lvl1pPr>
          </a:lstStyle>
          <a:p>
            <a:pPr marL="171450" lvl="0" indent="-171450" algn="ctr" defTabSz="638957" fontAlgn="base">
              <a:lnSpc>
                <a:spcPct val="120000"/>
              </a:lnSpc>
              <a:spcBef>
                <a:spcPts val="225"/>
              </a:spcBef>
              <a:spcAft>
                <a:spcPct val="0"/>
              </a:spcAft>
              <a:buClr>
                <a:srgbClr val="C00000"/>
              </a:buClr>
            </a:pPr>
            <a:r>
              <a:rPr lang="en-US" smtClean="0"/>
              <a:t>Click to edit Master subtitle style</a:t>
            </a:r>
            <a:endParaRPr lang="en-GB" dirty="0"/>
          </a:p>
        </p:txBody>
      </p:sp>
      <p:pic>
        <p:nvPicPr>
          <p:cNvPr id="9" name="Picture 3" descr="The Ministry of Defence logo." title="The Ministry of Defence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black">
          <a:xfrm>
            <a:off x="251520" y="4297483"/>
            <a:ext cx="720080" cy="57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Connector 9"/>
          <p:cNvCxnSpPr/>
          <p:nvPr userDrawn="1"/>
        </p:nvCxnSpPr>
        <p:spPr>
          <a:xfrm>
            <a:off x="8460433" y="4299942"/>
            <a:ext cx="372881" cy="0"/>
          </a:xfrm>
          <a:prstGeom prst="line">
            <a:avLst/>
          </a:prstGeom>
          <a:ln w="12700">
            <a:solidFill>
              <a:srgbClr val="CE2256"/>
            </a:solidFill>
          </a:ln>
        </p:spPr>
        <p:style>
          <a:lnRef idx="1">
            <a:schemeClr val="accent1"/>
          </a:lnRef>
          <a:fillRef idx="0">
            <a:schemeClr val="accent1"/>
          </a:fillRef>
          <a:effectRef idx="0">
            <a:schemeClr val="accent1"/>
          </a:effectRef>
          <a:fontRef idx="minor">
            <a:schemeClr val="tx1"/>
          </a:fontRef>
        </p:style>
      </p:cxnSp>
      <p:pic>
        <p:nvPicPr>
          <p:cNvPr id="11" name="Picture 3" descr="The DSTL logo. DSTL - the science inside." title="The DSTL logo"/>
          <p:cNvPicPr>
            <a:picLocks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black">
          <a:xfrm>
            <a:off x="3347866" y="987574"/>
            <a:ext cx="2448270" cy="434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bwMode="black">
          <a:xfrm>
            <a:off x="0" y="1638837"/>
            <a:ext cx="9144000" cy="916512"/>
          </a:xfrm>
        </p:spPr>
        <p:txBody>
          <a:bodyPr tIns="43200" rIns="360000" bIns="43200" anchor="b" anchorCtr="0">
            <a:normAutofit/>
          </a:bodyPr>
          <a:lstStyle>
            <a:lvl1pPr algn="ctr">
              <a:defRPr sz="3000">
                <a:solidFill>
                  <a:schemeClr val="tx1"/>
                </a:solidFill>
              </a:defRPr>
            </a:lvl1pPr>
          </a:lstStyle>
          <a:p>
            <a:r>
              <a:rPr lang="en-US" smtClean="0"/>
              <a:t>Click to edit Master title style</a:t>
            </a:r>
            <a:endParaRPr lang="en-GB" dirty="0"/>
          </a:p>
        </p:txBody>
      </p:sp>
      <p:sp>
        <p:nvSpPr>
          <p:cNvPr id="7" name="Rectangle 6"/>
          <p:cNvSpPr/>
          <p:nvPr userDrawn="1"/>
        </p:nvSpPr>
        <p:spPr bwMode="white">
          <a:xfrm>
            <a:off x="6804248" y="51542"/>
            <a:ext cx="2268000" cy="648000"/>
          </a:xfrm>
          <a:prstGeom prst="rect">
            <a:avLst/>
          </a:prstGeom>
          <a:solidFill>
            <a:srgbClr val="130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20228"/>
              </a:solidFill>
            </a:endParaRPr>
          </a:p>
        </p:txBody>
      </p:sp>
      <p:sp>
        <p:nvSpPr>
          <p:cNvPr id="2" name="Footer Placeholder 1"/>
          <p:cNvSpPr>
            <a:spLocks noGrp="1"/>
          </p:cNvSpPr>
          <p:nvPr>
            <p:ph type="ftr" sz="quarter" idx="10"/>
          </p:nvPr>
        </p:nvSpPr>
        <p:spPr/>
        <p:txBody>
          <a:bodyPr/>
          <a:lstStyle/>
          <a:p>
            <a:r>
              <a:rPr lang="en-GB" smtClean="0"/>
              <a:t>CLASSIFICATION</a:t>
            </a:r>
            <a:endParaRPr lang="en-GB" dirty="0"/>
          </a:p>
        </p:txBody>
      </p:sp>
      <p:sp>
        <p:nvSpPr>
          <p:cNvPr id="12" name="Slide Number Placeholder 3"/>
          <p:cNvSpPr>
            <a:spLocks noGrp="1"/>
          </p:cNvSpPr>
          <p:nvPr>
            <p:ph type="sldNum" sz="quarter" idx="11"/>
          </p:nvPr>
        </p:nvSpPr>
        <p:spPr>
          <a:xfrm>
            <a:off x="6810154" y="4895733"/>
            <a:ext cx="2057400" cy="211757"/>
          </a:xfrm>
        </p:spPr>
        <p:txBody>
          <a:bodyPr/>
          <a:lstStyle/>
          <a:p>
            <a:fld id="{41D5E06E-8463-49C0-8B6A-3B9E03BCC454}" type="slidenum">
              <a:rPr lang="en-GB" smtClean="0"/>
              <a:pPr/>
              <a:t>‹#›</a:t>
            </a:fld>
            <a:endParaRPr lang="en-GB" dirty="0"/>
          </a:p>
        </p:txBody>
      </p:sp>
      <p:sp>
        <p:nvSpPr>
          <p:cNvPr id="13" name="Date Placeholder 5"/>
          <p:cNvSpPr>
            <a:spLocks noGrp="1"/>
          </p:cNvSpPr>
          <p:nvPr>
            <p:ph type="dt" sz="half" idx="2"/>
          </p:nvPr>
        </p:nvSpPr>
        <p:spPr>
          <a:xfrm>
            <a:off x="6300192" y="4313337"/>
            <a:ext cx="2671600" cy="274637"/>
          </a:xfrm>
          <a:prstGeom prst="rect">
            <a:avLst/>
          </a:prstGeom>
        </p:spPr>
        <p:txBody>
          <a:bodyPr vert="horz" lIns="91440" tIns="45720" rIns="91440" bIns="45720" rtlCol="0" anchor="ctr"/>
          <a:lstStyle>
            <a:lvl1pPr algn="l">
              <a:defRPr sz="1000">
                <a:solidFill>
                  <a:schemeClr val="tx1">
                    <a:tint val="75000"/>
                  </a:schemeClr>
                </a:solidFill>
              </a:defRPr>
            </a:lvl1pPr>
          </a:lstStyle>
          <a:p>
            <a:pPr algn="r"/>
            <a:fld id="{1B9E6D04-37F6-4D9D-99BF-58FDA71A092A}" type="datetime1">
              <a:rPr lang="en-GB" smtClean="0"/>
              <a:t>14/07/2023</a:t>
            </a:fld>
            <a:r>
              <a:rPr lang="en-GB" smtClean="0"/>
              <a:t>  </a:t>
            </a:r>
            <a:r>
              <a:rPr lang="en-GB" dirty="0" smtClean="0">
                <a:solidFill>
                  <a:srgbClr val="CE2256"/>
                </a:solidFill>
              </a:rPr>
              <a:t>/  </a:t>
            </a:r>
            <a:r>
              <a:rPr lang="en-GB" dirty="0" smtClean="0"/>
              <a:t>© Crown copyright  2020  Dstl</a:t>
            </a:r>
            <a:endParaRPr lang="en-GB" dirty="0"/>
          </a:p>
        </p:txBody>
      </p:sp>
    </p:spTree>
    <p:extLst>
      <p:ext uri="{BB962C8B-B14F-4D97-AF65-F5344CB8AC3E}">
        <p14:creationId xmlns:p14="http://schemas.microsoft.com/office/powerpoint/2010/main" val="334344276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ad Chart (Single Quadrant)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smtClean="0"/>
              <a:t>CLASSIFICATION</a:t>
            </a:r>
            <a:endParaRPr lang="en-GB" dirty="0"/>
          </a:p>
        </p:txBody>
      </p:sp>
      <p:sp>
        <p:nvSpPr>
          <p:cNvPr id="9" name="Content Placeholder 8"/>
          <p:cNvSpPr>
            <a:spLocks noGrp="1"/>
          </p:cNvSpPr>
          <p:nvPr>
            <p:ph sz="quarter" idx="11"/>
          </p:nvPr>
        </p:nvSpPr>
        <p:spPr>
          <a:xfrm>
            <a:off x="734400" y="1131590"/>
            <a:ext cx="7675200" cy="3243428"/>
          </a:xfrm>
          <a:noFill/>
          <a:ln w="9525">
            <a:noFill/>
            <a:miter lim="800000"/>
            <a:headEnd/>
            <a:tailEnd/>
          </a:ln>
        </p:spPr>
        <p:txBody>
          <a:bodyPr vert="horz" wrap="square" lIns="85278" tIns="42639" rIns="85278" bIns="42639" numCol="1" anchor="t" anchorCtr="0" compatLnSpc="1">
            <a:prstTxWarp prst="textNoShape">
              <a:avLst/>
            </a:prstTxWarp>
            <a:norm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itle 7"/>
          <p:cNvSpPr>
            <a:spLocks noGrp="1"/>
          </p:cNvSpPr>
          <p:nvPr>
            <p:ph type="title"/>
          </p:nvPr>
        </p:nvSpPr>
        <p:spPr/>
        <p:txBody>
          <a:bodyPr/>
          <a:lstStyle/>
          <a:p>
            <a:r>
              <a:rPr lang="en-US" smtClean="0"/>
              <a:t>Click to edit Master title style</a:t>
            </a:r>
            <a:endParaRPr lang="en-GB"/>
          </a:p>
        </p:txBody>
      </p:sp>
      <p:sp>
        <p:nvSpPr>
          <p:cNvPr id="2" name="Slide Number Placeholder 1"/>
          <p:cNvSpPr>
            <a:spLocks noGrp="1"/>
          </p:cNvSpPr>
          <p:nvPr>
            <p:ph type="sldNum" sz="quarter" idx="12"/>
          </p:nvPr>
        </p:nvSpPr>
        <p:spPr/>
        <p:txBody>
          <a:bodyPr/>
          <a:lstStyle/>
          <a:p>
            <a:fld id="{41D5E06E-8463-49C0-8B6A-3B9E03BCC454}" type="slidenum">
              <a:rPr lang="en-GB" smtClean="0"/>
              <a:t>‹#›</a:t>
            </a:fld>
            <a:endParaRPr lang="en-GB"/>
          </a:p>
        </p:txBody>
      </p:sp>
    </p:spTree>
    <p:extLst>
      <p:ext uri="{BB962C8B-B14F-4D97-AF65-F5344CB8AC3E}">
        <p14:creationId xmlns:p14="http://schemas.microsoft.com/office/powerpoint/2010/main" val="217846008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2"/>
      </p:bgRef>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smtClean="0"/>
              <a:t>CLASSIFICATION</a:t>
            </a:r>
            <a:endParaRPr lang="en-GB" dirty="0"/>
          </a:p>
        </p:txBody>
      </p:sp>
      <p:pic>
        <p:nvPicPr>
          <p:cNvPr id="4" name="Picture 3" descr="The DSTL logo. DSTL - the science inside." title="The DSTL logo"/>
          <p:cNvPicPr>
            <a:picLocks noChangeArrowheads="1"/>
          </p:cNvPicPr>
          <p:nvPr userDrawn="1"/>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black">
          <a:xfrm>
            <a:off x="2915816" y="1754082"/>
            <a:ext cx="3312368" cy="5883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userDrawn="1"/>
        </p:nvSpPr>
        <p:spPr>
          <a:xfrm>
            <a:off x="3556647" y="2865521"/>
            <a:ext cx="2030707" cy="269304"/>
          </a:xfrm>
          <a:prstGeom prst="rect">
            <a:avLst/>
          </a:prstGeom>
          <a:noFill/>
        </p:spPr>
        <p:txBody>
          <a:bodyPr wrap="square" lIns="0" tIns="0" rIns="0" bIns="0" rtlCol="0">
            <a:spAutoFit/>
          </a:bodyPr>
          <a:lstStyle/>
          <a:p>
            <a:pPr marL="0" marR="0" lvl="0" indent="0" algn="ctr" defTabSz="638957" rtl="0" eaLnBrk="1" fontAlgn="base" latinLnBrk="0" hangingPunct="1">
              <a:lnSpc>
                <a:spcPts val="2138"/>
              </a:lnSpc>
              <a:spcBef>
                <a:spcPts val="1800"/>
              </a:spcBef>
              <a:spcAft>
                <a:spcPct val="0"/>
              </a:spcAft>
              <a:buClrTx/>
              <a:buSzTx/>
              <a:buFontTx/>
              <a:buNone/>
              <a:tabLst/>
              <a:defRPr/>
            </a:pPr>
            <a:r>
              <a:rPr lang="en-US" sz="900" dirty="0" smtClean="0">
                <a:solidFill>
                  <a:schemeClr val="tx1"/>
                </a:solidFill>
              </a:rPr>
              <a:t>Discover more</a:t>
            </a:r>
            <a:endParaRPr lang="en-GB" sz="900" dirty="0" smtClean="0">
              <a:solidFill>
                <a:schemeClr val="tx1"/>
              </a:solidFill>
            </a:endParaRPr>
          </a:p>
        </p:txBody>
      </p:sp>
      <p:grpSp>
        <p:nvGrpSpPr>
          <p:cNvPr id="12" name="Group 11" descr="GitHub logo linking to DSTL's GitHub page" title="GitHub logo"/>
          <p:cNvGrpSpPr/>
          <p:nvPr userDrawn="1"/>
        </p:nvGrpSpPr>
        <p:grpSpPr>
          <a:xfrm>
            <a:off x="5466051" y="3312422"/>
            <a:ext cx="339448" cy="339448"/>
            <a:chOff x="5466051" y="3312422"/>
            <a:chExt cx="339448" cy="339448"/>
          </a:xfrm>
        </p:grpSpPr>
        <p:sp>
          <p:nvSpPr>
            <p:cNvPr id="21" name="Oval 20">
              <a:hlinkClick r:id="rId3"/>
            </p:cNvPr>
            <p:cNvSpPr/>
            <p:nvPr userDrawn="1"/>
          </p:nvSpPr>
          <p:spPr bwMode="black">
            <a:xfrm>
              <a:off x="5466051" y="3312422"/>
              <a:ext cx="339448" cy="339448"/>
            </a:xfrm>
            <a:prstGeom prst="ellipse">
              <a:avLst/>
            </a:prstGeom>
            <a:solidFill>
              <a:srgbClr val="000000">
                <a:alpha val="10196"/>
              </a:srgbClr>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75"/>
            </a:p>
          </p:txBody>
        </p:sp>
        <p:pic>
          <p:nvPicPr>
            <p:cNvPr id="22" name="Picture 21">
              <a:hlinkClick r:id="rId3"/>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black">
            <a:xfrm>
              <a:off x="5544397" y="3400843"/>
              <a:ext cx="175331" cy="175331"/>
            </a:xfrm>
            <a:prstGeom prst="rect">
              <a:avLst/>
            </a:prstGeom>
          </p:spPr>
        </p:pic>
      </p:grpSp>
      <p:sp>
        <p:nvSpPr>
          <p:cNvPr id="26" name="Rectangle 25"/>
          <p:cNvSpPr/>
          <p:nvPr userDrawn="1"/>
        </p:nvSpPr>
        <p:spPr bwMode="white">
          <a:xfrm>
            <a:off x="6804248" y="51542"/>
            <a:ext cx="2268000" cy="648000"/>
          </a:xfrm>
          <a:prstGeom prst="rect">
            <a:avLst/>
          </a:prstGeom>
          <a:solidFill>
            <a:srgbClr val="130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20228"/>
              </a:solidFill>
            </a:endParaRPr>
          </a:p>
        </p:txBody>
      </p:sp>
      <p:grpSp>
        <p:nvGrpSpPr>
          <p:cNvPr id="2" name="Group 1" descr="Twitter logo linking to DSTL's Twitter page" title="Twitter Logo"/>
          <p:cNvGrpSpPr/>
          <p:nvPr userDrawn="1"/>
        </p:nvGrpSpPr>
        <p:grpSpPr>
          <a:xfrm>
            <a:off x="3347864" y="3309248"/>
            <a:ext cx="339448" cy="339448"/>
            <a:chOff x="3347864" y="3309248"/>
            <a:chExt cx="339448" cy="339448"/>
          </a:xfrm>
        </p:grpSpPr>
        <p:sp>
          <p:nvSpPr>
            <p:cNvPr id="13" name="Oval 12">
              <a:hlinkClick r:id="rId5"/>
            </p:cNvPr>
            <p:cNvSpPr/>
            <p:nvPr userDrawn="1"/>
          </p:nvSpPr>
          <p:spPr bwMode="black">
            <a:xfrm>
              <a:off x="3347864" y="3309248"/>
              <a:ext cx="339448" cy="339448"/>
            </a:xfrm>
            <a:prstGeom prst="ellipse">
              <a:avLst/>
            </a:prstGeom>
            <a:solidFill>
              <a:srgbClr val="000000">
                <a:alpha val="10196"/>
              </a:srgbClr>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75"/>
            </a:p>
          </p:txBody>
        </p:sp>
        <p:pic>
          <p:nvPicPr>
            <p:cNvPr id="24" name="Picture 23">
              <a:hlinkClick r:id="rId5"/>
            </p:cNvPr>
            <p:cNvPicPr>
              <a:picLocks noChangeAspect="1"/>
            </p:cNvPicPr>
            <p:nvPr userDrawn="1"/>
          </p:nvPicPr>
          <p:blipFill>
            <a:blip r:embed="rId6"/>
            <a:stretch>
              <a:fillRect/>
            </a:stretch>
          </p:blipFill>
          <p:spPr>
            <a:xfrm>
              <a:off x="3453784" y="3420734"/>
              <a:ext cx="149048" cy="125201"/>
            </a:xfrm>
            <a:prstGeom prst="rect">
              <a:avLst/>
            </a:prstGeom>
          </p:spPr>
        </p:pic>
      </p:grpSp>
      <p:grpSp>
        <p:nvGrpSpPr>
          <p:cNvPr id="6" name="Group 5" descr="LinkedIn logo linking to DSTL's LinkedIn page" title="LinkedIn logo"/>
          <p:cNvGrpSpPr/>
          <p:nvPr userDrawn="1"/>
        </p:nvGrpSpPr>
        <p:grpSpPr>
          <a:xfrm>
            <a:off x="3770679" y="3312422"/>
            <a:ext cx="339448" cy="339448"/>
            <a:chOff x="3770679" y="3312422"/>
            <a:chExt cx="339448" cy="339448"/>
          </a:xfrm>
        </p:grpSpPr>
        <p:sp>
          <p:nvSpPr>
            <p:cNvPr id="19" name="Oval 18">
              <a:hlinkClick r:id="rId7"/>
            </p:cNvPr>
            <p:cNvSpPr/>
            <p:nvPr userDrawn="1"/>
          </p:nvSpPr>
          <p:spPr bwMode="black">
            <a:xfrm>
              <a:off x="3770679" y="3312422"/>
              <a:ext cx="339448" cy="339448"/>
            </a:xfrm>
            <a:prstGeom prst="ellipse">
              <a:avLst/>
            </a:prstGeom>
            <a:solidFill>
              <a:srgbClr val="000000">
                <a:alpha val="10196"/>
              </a:srgbClr>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75"/>
            </a:p>
          </p:txBody>
        </p:sp>
        <p:pic>
          <p:nvPicPr>
            <p:cNvPr id="27" name="Picture 26">
              <a:hlinkClick r:id="rId7"/>
            </p:cNvPr>
            <p:cNvPicPr>
              <a:picLocks noChangeAspect="1"/>
            </p:cNvPicPr>
            <p:nvPr userDrawn="1"/>
          </p:nvPicPr>
          <p:blipFill>
            <a:blip r:embed="rId8"/>
            <a:stretch>
              <a:fillRect/>
            </a:stretch>
          </p:blipFill>
          <p:spPr>
            <a:xfrm>
              <a:off x="3879656" y="3401599"/>
              <a:ext cx="135334" cy="140973"/>
            </a:xfrm>
            <a:prstGeom prst="rect">
              <a:avLst/>
            </a:prstGeom>
          </p:spPr>
        </p:pic>
      </p:grpSp>
      <p:grpSp>
        <p:nvGrpSpPr>
          <p:cNvPr id="11" name="Group 10" descr="Gov.UK logo linking to DSTL's Gov.UK page" title="Gov.UK logo"/>
          <p:cNvGrpSpPr/>
          <p:nvPr userDrawn="1"/>
        </p:nvGrpSpPr>
        <p:grpSpPr>
          <a:xfrm>
            <a:off x="5039123" y="3312422"/>
            <a:ext cx="339448" cy="339448"/>
            <a:chOff x="5039123" y="3312422"/>
            <a:chExt cx="339448" cy="339448"/>
          </a:xfrm>
        </p:grpSpPr>
        <p:sp>
          <p:nvSpPr>
            <p:cNvPr id="16" name="Oval 15">
              <a:hlinkClick r:id="rId9"/>
            </p:cNvPr>
            <p:cNvSpPr/>
            <p:nvPr userDrawn="1"/>
          </p:nvSpPr>
          <p:spPr bwMode="black">
            <a:xfrm>
              <a:off x="5039123" y="3312422"/>
              <a:ext cx="339448" cy="339448"/>
            </a:xfrm>
            <a:prstGeom prst="ellipse">
              <a:avLst/>
            </a:prstGeom>
            <a:solidFill>
              <a:srgbClr val="000000">
                <a:alpha val="10196"/>
              </a:srgbClr>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75"/>
            </a:p>
          </p:txBody>
        </p:sp>
        <p:pic>
          <p:nvPicPr>
            <p:cNvPr id="42" name="Picture 41">
              <a:hlinkClick r:id="rId9"/>
            </p:cNvPr>
            <p:cNvPicPr>
              <a:picLocks noChangeAspect="1"/>
            </p:cNvPicPr>
            <p:nvPr userDrawn="1"/>
          </p:nvPicPr>
          <p:blipFill>
            <a:blip r:embed="rId10"/>
            <a:stretch>
              <a:fillRect/>
            </a:stretch>
          </p:blipFill>
          <p:spPr>
            <a:xfrm>
              <a:off x="5118452" y="3417109"/>
              <a:ext cx="180789" cy="142797"/>
            </a:xfrm>
            <a:prstGeom prst="rect">
              <a:avLst/>
            </a:prstGeom>
          </p:spPr>
        </p:pic>
      </p:grpSp>
      <p:grpSp>
        <p:nvGrpSpPr>
          <p:cNvPr id="9" name="Group 8" descr="Instagram logo linking to DSTL's Instagram page" title="Instagram logo"/>
          <p:cNvGrpSpPr/>
          <p:nvPr userDrawn="1"/>
        </p:nvGrpSpPr>
        <p:grpSpPr>
          <a:xfrm>
            <a:off x="4616309" y="3312422"/>
            <a:ext cx="339448" cy="339448"/>
            <a:chOff x="4616309" y="3312422"/>
            <a:chExt cx="339448" cy="339448"/>
          </a:xfrm>
        </p:grpSpPr>
        <p:sp>
          <p:nvSpPr>
            <p:cNvPr id="7" name="Oval 6">
              <a:hlinkClick r:id="rId11"/>
            </p:cNvPr>
            <p:cNvSpPr/>
            <p:nvPr userDrawn="1"/>
          </p:nvSpPr>
          <p:spPr bwMode="black">
            <a:xfrm>
              <a:off x="4616309" y="3312422"/>
              <a:ext cx="339448" cy="339448"/>
            </a:xfrm>
            <a:prstGeom prst="ellipse">
              <a:avLst/>
            </a:prstGeom>
            <a:solidFill>
              <a:srgbClr val="000000">
                <a:alpha val="10196"/>
              </a:srgbClr>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75"/>
            </a:p>
          </p:txBody>
        </p:sp>
        <p:pic>
          <p:nvPicPr>
            <p:cNvPr id="44" name="Picture 43">
              <a:hlinkClick r:id="rId11"/>
            </p:cNvPr>
            <p:cNvPicPr>
              <a:picLocks noChangeAspect="1"/>
            </p:cNvPicPr>
            <p:nvPr userDrawn="1"/>
          </p:nvPicPr>
          <p:blipFill>
            <a:blip r:embed="rId12"/>
            <a:stretch>
              <a:fillRect/>
            </a:stretch>
          </p:blipFill>
          <p:spPr>
            <a:xfrm>
              <a:off x="4699348" y="3398350"/>
              <a:ext cx="175071" cy="172258"/>
            </a:xfrm>
            <a:prstGeom prst="rect">
              <a:avLst/>
            </a:prstGeom>
          </p:spPr>
        </p:pic>
      </p:grpSp>
      <p:grpSp>
        <p:nvGrpSpPr>
          <p:cNvPr id="8" name="Group 7" descr="Facebook logo linking to DSTL's Facebook page" title="Facebook logo"/>
          <p:cNvGrpSpPr/>
          <p:nvPr userDrawn="1"/>
        </p:nvGrpSpPr>
        <p:grpSpPr>
          <a:xfrm>
            <a:off x="4193495" y="3312422"/>
            <a:ext cx="339448" cy="339448"/>
            <a:chOff x="4193495" y="3312422"/>
            <a:chExt cx="339448" cy="339448"/>
          </a:xfrm>
        </p:grpSpPr>
        <p:sp>
          <p:nvSpPr>
            <p:cNvPr id="10" name="Oval 9">
              <a:hlinkClick r:id="rId13"/>
            </p:cNvPr>
            <p:cNvSpPr/>
            <p:nvPr userDrawn="1"/>
          </p:nvSpPr>
          <p:spPr bwMode="black">
            <a:xfrm>
              <a:off x="4193495" y="3312422"/>
              <a:ext cx="339448" cy="339448"/>
            </a:xfrm>
            <a:prstGeom prst="ellipse">
              <a:avLst/>
            </a:prstGeom>
            <a:solidFill>
              <a:srgbClr val="000000">
                <a:alpha val="10196"/>
              </a:srgbClr>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75"/>
            </a:p>
          </p:txBody>
        </p:sp>
        <p:pic>
          <p:nvPicPr>
            <p:cNvPr id="46" name="Picture 45">
              <a:hlinkClick r:id="rId13"/>
            </p:cNvPr>
            <p:cNvPicPr>
              <a:picLocks noChangeAspect="1"/>
            </p:cNvPicPr>
            <p:nvPr userDrawn="1"/>
          </p:nvPicPr>
          <p:blipFill>
            <a:blip r:embed="rId14"/>
            <a:stretch>
              <a:fillRect/>
            </a:stretch>
          </p:blipFill>
          <p:spPr>
            <a:xfrm>
              <a:off x="4318695" y="3401144"/>
              <a:ext cx="85889" cy="158276"/>
            </a:xfrm>
            <a:prstGeom prst="rect">
              <a:avLst/>
            </a:prstGeom>
          </p:spPr>
        </p:pic>
      </p:grpSp>
      <p:sp>
        <p:nvSpPr>
          <p:cNvPr id="25" name="Slide Number Placeholder 3"/>
          <p:cNvSpPr>
            <a:spLocks noGrp="1"/>
          </p:cNvSpPr>
          <p:nvPr>
            <p:ph type="sldNum" sz="quarter" idx="11"/>
          </p:nvPr>
        </p:nvSpPr>
        <p:spPr>
          <a:xfrm>
            <a:off x="6821710" y="4375018"/>
            <a:ext cx="2057400" cy="211757"/>
          </a:xfrm>
        </p:spPr>
        <p:txBody>
          <a:bodyPr/>
          <a:lstStyle/>
          <a:p>
            <a:fld id="{41D5E06E-8463-49C0-8B6A-3B9E03BCC454}" type="slidenum">
              <a:rPr lang="en-GB" smtClean="0"/>
              <a:t>‹#›</a:t>
            </a:fld>
            <a:endParaRPr lang="en-GB"/>
          </a:p>
        </p:txBody>
      </p:sp>
    </p:spTree>
    <p:extLst>
      <p:ext uri="{BB962C8B-B14F-4D97-AF65-F5344CB8AC3E}">
        <p14:creationId xmlns:p14="http://schemas.microsoft.com/office/powerpoint/2010/main" val="263288326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2"/>
      </p:bgRef>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GB" smtClean="0"/>
              <a:t>CLASSIFICATION</a:t>
            </a:r>
            <a:endParaRPr lang="en-GB" dirty="0"/>
          </a:p>
        </p:txBody>
      </p:sp>
      <p:sp>
        <p:nvSpPr>
          <p:cNvPr id="3" name="Title 2"/>
          <p:cNvSpPr>
            <a:spLocks noGrp="1"/>
          </p:cNvSpPr>
          <p:nvPr>
            <p:ph type="title"/>
          </p:nvPr>
        </p:nvSpPr>
        <p:spPr/>
        <p:txBody>
          <a:bodyPr/>
          <a:lstStyle>
            <a:lvl1pPr>
              <a:defRPr>
                <a:solidFill>
                  <a:schemeClr val="tx1"/>
                </a:solidFill>
              </a:defRPr>
            </a:lvl1pPr>
          </a:lstStyle>
          <a:p>
            <a:r>
              <a:rPr lang="en-US" smtClean="0"/>
              <a:t>Click to edit Master title style</a:t>
            </a:r>
            <a:endParaRPr lang="en-GB"/>
          </a:p>
        </p:txBody>
      </p:sp>
      <p:sp>
        <p:nvSpPr>
          <p:cNvPr id="4" name="Slide Number Placeholder 3"/>
          <p:cNvSpPr>
            <a:spLocks noGrp="1"/>
          </p:cNvSpPr>
          <p:nvPr>
            <p:ph type="sldNum" sz="quarter" idx="11"/>
          </p:nvPr>
        </p:nvSpPr>
        <p:spPr>
          <a:xfrm>
            <a:off x="6821710" y="4375018"/>
            <a:ext cx="2057400" cy="211757"/>
          </a:xfrm>
        </p:spPr>
        <p:txBody>
          <a:bodyPr/>
          <a:lstStyle/>
          <a:p>
            <a:fld id="{41D5E06E-8463-49C0-8B6A-3B9E03BCC454}" type="slidenum">
              <a:rPr lang="en-GB" smtClean="0"/>
              <a:t>‹#›</a:t>
            </a:fld>
            <a:endParaRPr lang="en-GB"/>
          </a:p>
        </p:txBody>
      </p:sp>
    </p:spTree>
    <p:extLst>
      <p:ext uri="{BB962C8B-B14F-4D97-AF65-F5344CB8AC3E}">
        <p14:creationId xmlns:p14="http://schemas.microsoft.com/office/powerpoint/2010/main" val="38016121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Column Layou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1521" y="1131591"/>
            <a:ext cx="3867151" cy="3239389"/>
          </a:xfrm>
          <a:noFill/>
          <a:ln w="9525">
            <a:noFill/>
            <a:miter lim="800000"/>
            <a:headEnd/>
            <a:tailEnd/>
          </a:ln>
        </p:spPr>
        <p:txBody>
          <a:bodyPr vert="horz" wrap="square" lIns="85278" tIns="42639" rIns="85278" bIns="42639" numCol="1" anchor="t" anchorCtr="0" compatLnSpc="1">
            <a:prstTxWarp prst="textNoShape">
              <a:avLst/>
            </a:prstTxWarp>
            <a:norm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p:nvPr>
        </p:nvSpPr>
        <p:spPr/>
        <p:txBody>
          <a:bodyPr>
            <a:normAutofit/>
          </a:bodyPr>
          <a:lstStyle>
            <a:lvl1pPr>
              <a:defRPr sz="2000"/>
            </a:lvl1pPr>
          </a:lstStyle>
          <a:p>
            <a:r>
              <a:rPr lang="en-US" smtClean="0"/>
              <a:t>Click to edit Master title style</a:t>
            </a:r>
            <a:endParaRPr lang="en-GB" dirty="0"/>
          </a:p>
        </p:txBody>
      </p:sp>
      <p:sp>
        <p:nvSpPr>
          <p:cNvPr id="4" name="Slide Number Placeholder 3"/>
          <p:cNvSpPr>
            <a:spLocks noGrp="1"/>
          </p:cNvSpPr>
          <p:nvPr>
            <p:ph type="sldNum" sz="quarter" idx="11"/>
          </p:nvPr>
        </p:nvSpPr>
        <p:spPr/>
        <p:txBody>
          <a:bodyPr/>
          <a:lstStyle/>
          <a:p>
            <a:fld id="{41D5E06E-8463-49C0-8B6A-3B9E03BCC454}" type="slidenum">
              <a:rPr lang="en-GB" smtClean="0"/>
              <a:t>‹#›</a:t>
            </a:fld>
            <a:endParaRPr lang="en-GB"/>
          </a:p>
        </p:txBody>
      </p:sp>
      <p:sp>
        <p:nvSpPr>
          <p:cNvPr id="5" name="Footer Placeholder 4"/>
          <p:cNvSpPr>
            <a:spLocks noGrp="1"/>
          </p:cNvSpPr>
          <p:nvPr>
            <p:ph type="ftr" sz="quarter" idx="12"/>
          </p:nvPr>
        </p:nvSpPr>
        <p:spPr/>
        <p:txBody>
          <a:bodyPr/>
          <a:lstStyle/>
          <a:p>
            <a:r>
              <a:rPr lang="en-GB" smtClean="0"/>
              <a:t>CLASSIFICATION</a:t>
            </a:r>
            <a:endParaRPr lang="en-GB" dirty="0"/>
          </a:p>
        </p:txBody>
      </p:sp>
    </p:spTree>
    <p:extLst>
      <p:ext uri="{BB962C8B-B14F-4D97-AF65-F5344CB8AC3E}">
        <p14:creationId xmlns:p14="http://schemas.microsoft.com/office/powerpoint/2010/main" val="17455008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1620" userDrawn="1">
          <p15:clr>
            <a:srgbClr val="FBAE40"/>
          </p15:clr>
        </p15:guide>
        <p15:guide id="2" pos="20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Layou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1" y="1131591"/>
            <a:ext cx="8630716" cy="3240000"/>
          </a:xfrm>
          <a:noFill/>
          <a:ln w="9525">
            <a:noFill/>
            <a:miter lim="800000"/>
            <a:headEnd/>
            <a:tailEnd/>
          </a:ln>
        </p:spPr>
        <p:txBody>
          <a:bodyPr vert="horz" wrap="square" lIns="85278" tIns="42639" rIns="85278" bIns="42639" numCol="1" anchor="t" anchorCtr="0" compatLnSpc="1">
            <a:prstTxWarp prst="textNoShape">
              <a:avLst/>
            </a:prstTxWarp>
            <a:norm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Title 1"/>
          <p:cNvSpPr>
            <a:spLocks noGrp="1"/>
          </p:cNvSpPr>
          <p:nvPr>
            <p:ph type="title"/>
          </p:nvPr>
        </p:nvSpPr>
        <p:spPr/>
        <p:txBody>
          <a:bodyPr/>
          <a:lstStyle/>
          <a:p>
            <a:r>
              <a:rPr lang="en-US" smtClean="0"/>
              <a:t>Click to edit Master title style</a:t>
            </a:r>
            <a:endParaRPr lang="en-GB"/>
          </a:p>
        </p:txBody>
      </p:sp>
      <p:sp>
        <p:nvSpPr>
          <p:cNvPr id="4" name="Slide Number Placeholder 3"/>
          <p:cNvSpPr>
            <a:spLocks noGrp="1"/>
          </p:cNvSpPr>
          <p:nvPr>
            <p:ph type="sldNum" sz="quarter" idx="11"/>
          </p:nvPr>
        </p:nvSpPr>
        <p:spPr/>
        <p:txBody>
          <a:bodyPr/>
          <a:lstStyle/>
          <a:p>
            <a:fld id="{41D5E06E-8463-49C0-8B6A-3B9E03BCC454}" type="slidenum">
              <a:rPr lang="en-GB" smtClean="0"/>
              <a:t>‹#›</a:t>
            </a:fld>
            <a:endParaRPr lang="en-GB"/>
          </a:p>
        </p:txBody>
      </p:sp>
      <p:sp>
        <p:nvSpPr>
          <p:cNvPr id="5" name="Footer Placeholder 4"/>
          <p:cNvSpPr>
            <a:spLocks noGrp="1"/>
          </p:cNvSpPr>
          <p:nvPr>
            <p:ph type="ftr" sz="quarter" idx="12"/>
          </p:nvPr>
        </p:nvSpPr>
        <p:spPr/>
        <p:txBody>
          <a:bodyPr/>
          <a:lstStyle/>
          <a:p>
            <a:r>
              <a:rPr lang="en-GB" smtClean="0"/>
              <a:t>CLASSIFICATION</a:t>
            </a:r>
            <a:endParaRPr lang="en-GB" dirty="0"/>
          </a:p>
        </p:txBody>
      </p:sp>
    </p:spTree>
    <p:extLst>
      <p:ext uri="{BB962C8B-B14F-4D97-AF65-F5344CB8AC3E}">
        <p14:creationId xmlns:p14="http://schemas.microsoft.com/office/powerpoint/2010/main" val="370294390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Content Layou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1520" y="1131590"/>
            <a:ext cx="4140000" cy="3240000"/>
          </a:xfrm>
          <a:noFill/>
          <a:ln w="9525">
            <a:noFill/>
            <a:miter lim="800000"/>
            <a:headEnd/>
            <a:tailEnd/>
          </a:ln>
        </p:spPr>
        <p:txBody>
          <a:bodyPr vert="horz" wrap="square" lIns="85278" tIns="42639" rIns="85278" bIns="42639" numCol="1" anchor="t" anchorCtr="0" compatLnSpc="1">
            <a:prstTxWarp prst="textNoShape">
              <a:avLst/>
            </a:prstTxWarp>
            <a:norm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742236" y="1131590"/>
            <a:ext cx="4140000" cy="3240000"/>
          </a:xfrm>
          <a:noFill/>
          <a:ln w="9525">
            <a:noFill/>
            <a:miter lim="800000"/>
            <a:headEnd/>
            <a:tailEnd/>
          </a:ln>
        </p:spPr>
        <p:txBody>
          <a:bodyPr vert="horz" wrap="square" lIns="85278" tIns="42639" rIns="85278" bIns="42639" numCol="1" anchor="t" anchorCtr="0" compatLnSpc="1">
            <a:prstTxWarp prst="textNoShape">
              <a:avLst/>
            </a:prstTxWarp>
            <a:norm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sz="quarter" idx="11"/>
          </p:nvPr>
        </p:nvSpPr>
        <p:spPr/>
        <p:txBody>
          <a:bodyPr/>
          <a:lstStyle/>
          <a:p>
            <a:fld id="{41D5E06E-8463-49C0-8B6A-3B9E03BCC454}" type="slidenum">
              <a:rPr lang="en-GB" smtClean="0"/>
              <a:t>‹#›</a:t>
            </a:fld>
            <a:endParaRPr lang="en-GB"/>
          </a:p>
        </p:txBody>
      </p:sp>
      <p:sp>
        <p:nvSpPr>
          <p:cNvPr id="6" name="Footer Placeholder 5"/>
          <p:cNvSpPr>
            <a:spLocks noGrp="1"/>
          </p:cNvSpPr>
          <p:nvPr>
            <p:ph type="ftr" sz="quarter" idx="12"/>
          </p:nvPr>
        </p:nvSpPr>
        <p:spPr/>
        <p:txBody>
          <a:bodyPr/>
          <a:lstStyle/>
          <a:p>
            <a:r>
              <a:rPr lang="en-GB" smtClean="0"/>
              <a:t>CLASSIFICATION</a:t>
            </a:r>
            <a:endParaRPr lang="en-GB" dirty="0"/>
          </a:p>
        </p:txBody>
      </p:sp>
    </p:spTree>
    <p:extLst>
      <p:ext uri="{BB962C8B-B14F-4D97-AF65-F5344CB8AC3E}">
        <p14:creationId xmlns:p14="http://schemas.microsoft.com/office/powerpoint/2010/main" val="42892523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Layout">
    <p:bg>
      <p:bgRef idx="1001">
        <a:schemeClr val="bg1"/>
      </p:bgRef>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742236" y="1131589"/>
            <a:ext cx="4140000" cy="3240000"/>
          </a:xfrm>
        </p:spPr>
        <p:txBody>
          <a:bodyPr/>
          <a:lstStyle>
            <a:lvl1pPr marL="0" indent="0" algn="ctr">
              <a:buNone/>
              <a:defRPr sz="10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GB" dirty="0"/>
          </a:p>
        </p:txBody>
      </p:sp>
      <p:sp>
        <p:nvSpPr>
          <p:cNvPr id="22" name="Content Placeholder 2"/>
          <p:cNvSpPr>
            <a:spLocks noGrp="1"/>
          </p:cNvSpPr>
          <p:nvPr>
            <p:ph sz="half" idx="11"/>
          </p:nvPr>
        </p:nvSpPr>
        <p:spPr>
          <a:xfrm>
            <a:off x="251520" y="1131589"/>
            <a:ext cx="4140000" cy="3240000"/>
          </a:xfrm>
          <a:noFill/>
          <a:ln w="9525">
            <a:noFill/>
            <a:miter lim="800000"/>
            <a:headEnd/>
            <a:tailEnd/>
          </a:ln>
        </p:spPr>
        <p:txBody>
          <a:bodyPr vert="horz" wrap="square" lIns="85278" tIns="42639" rIns="85278" bIns="42639" numCol="1" anchor="t" anchorCtr="0" compatLnSpc="1">
            <a:prstTxWarp prst="textNoShape">
              <a:avLst/>
            </a:prstTxWarp>
            <a:norm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
        <p:nvSpPr>
          <p:cNvPr id="4" name="Slide Number Placeholder 3"/>
          <p:cNvSpPr>
            <a:spLocks noGrp="1"/>
          </p:cNvSpPr>
          <p:nvPr>
            <p:ph type="sldNum" sz="quarter" idx="12"/>
          </p:nvPr>
        </p:nvSpPr>
        <p:spPr/>
        <p:txBody>
          <a:bodyPr/>
          <a:lstStyle/>
          <a:p>
            <a:fld id="{41D5E06E-8463-49C0-8B6A-3B9E03BCC454}" type="slidenum">
              <a:rPr lang="en-GB" smtClean="0"/>
              <a:t>‹#›</a:t>
            </a:fld>
            <a:endParaRPr lang="en-GB"/>
          </a:p>
        </p:txBody>
      </p:sp>
      <p:sp>
        <p:nvSpPr>
          <p:cNvPr id="5" name="Footer Placeholder 4"/>
          <p:cNvSpPr>
            <a:spLocks noGrp="1"/>
          </p:cNvSpPr>
          <p:nvPr>
            <p:ph type="ftr" sz="quarter" idx="13"/>
          </p:nvPr>
        </p:nvSpPr>
        <p:spPr/>
        <p:txBody>
          <a:bodyPr/>
          <a:lstStyle/>
          <a:p>
            <a:r>
              <a:rPr lang="en-GB" smtClean="0"/>
              <a:t>CLASSIFICATION</a:t>
            </a:r>
            <a:endParaRPr lang="en-GB" dirty="0"/>
          </a:p>
        </p:txBody>
      </p:sp>
    </p:spTree>
    <p:extLst>
      <p:ext uri="{BB962C8B-B14F-4D97-AF65-F5344CB8AC3E}">
        <p14:creationId xmlns:p14="http://schemas.microsoft.com/office/powerpoint/2010/main" val="29918992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1"/>
          </p:nvPr>
        </p:nvSpPr>
        <p:spPr/>
        <p:txBody>
          <a:bodyPr/>
          <a:lstStyle/>
          <a:p>
            <a:fld id="{41D5E06E-8463-49C0-8B6A-3B9E03BCC454}" type="slidenum">
              <a:rPr lang="en-GB" smtClean="0"/>
              <a:t>‹#›</a:t>
            </a:fld>
            <a:endParaRPr lang="en-GB"/>
          </a:p>
        </p:txBody>
      </p:sp>
      <p:sp>
        <p:nvSpPr>
          <p:cNvPr id="4" name="Footer Placeholder 3"/>
          <p:cNvSpPr>
            <a:spLocks noGrp="1"/>
          </p:cNvSpPr>
          <p:nvPr>
            <p:ph type="ftr" sz="quarter" idx="12"/>
          </p:nvPr>
        </p:nvSpPr>
        <p:spPr/>
        <p:txBody>
          <a:bodyPr/>
          <a:lstStyle/>
          <a:p>
            <a:r>
              <a:rPr lang="en-GB" smtClean="0"/>
              <a:t>CLASSIFICATION</a:t>
            </a:r>
            <a:endParaRPr lang="en-GB" dirty="0"/>
          </a:p>
        </p:txBody>
      </p:sp>
    </p:spTree>
    <p:extLst>
      <p:ext uri="{BB962C8B-B14F-4D97-AF65-F5344CB8AC3E}">
        <p14:creationId xmlns:p14="http://schemas.microsoft.com/office/powerpoint/2010/main" val="256966216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smtClean="0"/>
              <a:t>CLASSIFICATION</a:t>
            </a:r>
            <a:endParaRPr lang="en-GB"/>
          </a:p>
        </p:txBody>
      </p:sp>
      <p:sp>
        <p:nvSpPr>
          <p:cNvPr id="8" name="Picture Placeholder 2"/>
          <p:cNvSpPr>
            <a:spLocks noGrp="1"/>
          </p:cNvSpPr>
          <p:nvPr>
            <p:ph type="pic" idx="1" hasCustomPrompt="1"/>
          </p:nvPr>
        </p:nvSpPr>
        <p:spPr>
          <a:xfrm>
            <a:off x="0" y="758655"/>
            <a:ext cx="9144000" cy="4384843"/>
          </a:xfrm>
        </p:spPr>
        <p:txBody>
          <a:bodyPr rtlCol="0" anchor="t">
            <a:normAutofit/>
          </a:bodyPr>
          <a:lstStyle>
            <a:lvl1pPr marL="0" indent="0" algn="ctr">
              <a:lnSpc>
                <a:spcPct val="150000"/>
              </a:lnSpc>
              <a:spcBef>
                <a:spcPts val="0"/>
              </a:spcBef>
              <a:buNone/>
              <a:defRPr sz="900">
                <a:solidFill>
                  <a:schemeClr val="tx1"/>
                </a:solidFill>
              </a:defRPr>
            </a:lvl1pPr>
            <a:lvl2pPr marL="319789" indent="0">
              <a:buNone/>
              <a:defRPr sz="1950"/>
            </a:lvl2pPr>
            <a:lvl3pPr marL="639579" indent="0">
              <a:buNone/>
              <a:defRPr sz="1650"/>
            </a:lvl3pPr>
            <a:lvl4pPr marL="959368" indent="0">
              <a:buNone/>
              <a:defRPr sz="1425"/>
            </a:lvl4pPr>
            <a:lvl5pPr marL="1279157" indent="0">
              <a:buNone/>
              <a:defRPr sz="1425"/>
            </a:lvl5pPr>
            <a:lvl6pPr marL="1598946" indent="0">
              <a:buNone/>
              <a:defRPr sz="1425"/>
            </a:lvl6pPr>
            <a:lvl7pPr marL="1918734" indent="0">
              <a:buNone/>
              <a:defRPr sz="1425"/>
            </a:lvl7pPr>
            <a:lvl8pPr marL="2238524" indent="0">
              <a:buNone/>
              <a:defRPr sz="1425"/>
            </a:lvl8pPr>
            <a:lvl9pPr marL="2558314" indent="0">
              <a:buNone/>
              <a:defRPr sz="1425"/>
            </a:lvl9pPr>
          </a:lstStyle>
          <a:p>
            <a:pPr lvl="0"/>
            <a:r>
              <a:rPr lang="en-US" noProof="0" dirty="0" smtClean="0"/>
              <a:t/>
            </a:r>
            <a:br>
              <a:rPr lang="en-US" noProof="0" dirty="0" smtClean="0"/>
            </a:br>
            <a:r>
              <a:rPr lang="en-US" noProof="0" dirty="0" smtClean="0"/>
              <a:t/>
            </a:r>
            <a:br>
              <a:rPr lang="en-US" noProof="0" dirty="0" smtClean="0"/>
            </a:br>
            <a:r>
              <a:rPr lang="en-US" noProof="0" dirty="0" smtClean="0"/>
              <a:t/>
            </a:r>
            <a:br>
              <a:rPr lang="en-US" noProof="0" dirty="0" smtClean="0"/>
            </a:br>
            <a:r>
              <a:rPr lang="en-US" noProof="0" dirty="0" smtClean="0"/>
              <a:t/>
            </a:r>
            <a:br>
              <a:rPr lang="en-US" noProof="0" dirty="0" smtClean="0"/>
            </a:br>
            <a:r>
              <a:rPr lang="en-US" noProof="0" dirty="0" smtClean="0"/>
              <a:t/>
            </a:r>
            <a:br>
              <a:rPr lang="en-US" noProof="0" dirty="0" smtClean="0"/>
            </a:br>
            <a:r>
              <a:rPr lang="en-US" noProof="0" dirty="0" smtClean="0"/>
              <a:t/>
            </a:r>
            <a:br>
              <a:rPr lang="en-US" noProof="0" dirty="0" smtClean="0"/>
            </a:br>
            <a:r>
              <a:rPr lang="en-US" noProof="0" dirty="0" smtClean="0"/>
              <a:t>Click icon to add picture</a:t>
            </a:r>
            <a:endParaRPr lang="en-GB" noProof="0" dirty="0"/>
          </a:p>
        </p:txBody>
      </p:sp>
      <p:sp>
        <p:nvSpPr>
          <p:cNvPr id="13" name="Text Placeholder 12"/>
          <p:cNvSpPr>
            <a:spLocks noGrp="1"/>
          </p:cNvSpPr>
          <p:nvPr>
            <p:ph type="body" sz="quarter" idx="20" hasCustomPrompt="1"/>
          </p:nvPr>
        </p:nvSpPr>
        <p:spPr>
          <a:xfrm>
            <a:off x="251177" y="4396588"/>
            <a:ext cx="3384551" cy="193899"/>
          </a:xfrm>
        </p:spPr>
        <p:txBody>
          <a:bodyPr lIns="0" tIns="0" rIns="0" bIns="0" anchor="b" anchorCtr="0">
            <a:spAutoFit/>
          </a:bodyPr>
          <a:lstStyle>
            <a:lvl1pPr marL="162000" indent="-162000">
              <a:spcBef>
                <a:spcPts val="0"/>
              </a:spcBef>
              <a:buClr>
                <a:srgbClr val="C00000"/>
              </a:buClr>
              <a:buFont typeface="Wingdings" panose="05000000000000000000" pitchFamily="2" charset="2"/>
              <a:buChar char="§"/>
              <a:defRPr sz="1400">
                <a:solidFill>
                  <a:schemeClr val="tx1"/>
                </a:solidFill>
              </a:defRPr>
            </a:lvl1pPr>
          </a:lstStyle>
          <a:p>
            <a:pPr lvl="0"/>
            <a:r>
              <a:rPr lang="en-US" dirty="0" smtClean="0"/>
              <a:t>Enter picture caption here</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
        <p:nvSpPr>
          <p:cNvPr id="4" name="Slide Number Placeholder 3"/>
          <p:cNvSpPr>
            <a:spLocks noGrp="1"/>
          </p:cNvSpPr>
          <p:nvPr>
            <p:ph type="sldNum" sz="quarter" idx="21"/>
          </p:nvPr>
        </p:nvSpPr>
        <p:spPr/>
        <p:txBody>
          <a:bodyPr/>
          <a:lstStyle/>
          <a:p>
            <a:fld id="{41D5E06E-8463-49C0-8B6A-3B9E03BCC454}" type="slidenum">
              <a:rPr lang="en-GB" smtClean="0"/>
              <a:t>‹#›</a:t>
            </a:fld>
            <a:endParaRPr lang="en-GB"/>
          </a:p>
        </p:txBody>
      </p:sp>
    </p:spTree>
    <p:extLst>
      <p:ext uri="{BB962C8B-B14F-4D97-AF65-F5344CB8AC3E}">
        <p14:creationId xmlns:p14="http://schemas.microsoft.com/office/powerpoint/2010/main" val="192196930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ad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smtClean="0"/>
              <a:t>CLASSIFICATION</a:t>
            </a:r>
            <a:endParaRPr lang="en-GB" dirty="0"/>
          </a:p>
        </p:txBody>
      </p:sp>
      <p:sp>
        <p:nvSpPr>
          <p:cNvPr id="8" name="Content Placeholder 8"/>
          <p:cNvSpPr>
            <a:spLocks noGrp="1"/>
          </p:cNvSpPr>
          <p:nvPr>
            <p:ph sz="quarter" idx="11"/>
          </p:nvPr>
        </p:nvSpPr>
        <p:spPr>
          <a:xfrm>
            <a:off x="251520" y="1117160"/>
            <a:ext cx="4320480" cy="1620000"/>
          </a:xfrm>
          <a:noFill/>
          <a:ln w="9525">
            <a:noFill/>
            <a:miter lim="800000"/>
            <a:headEnd/>
            <a:tailEnd/>
          </a:ln>
        </p:spPr>
        <p:txBody>
          <a:bodyPr vert="horz" wrap="square" lIns="85278" tIns="42639" rIns="85278" bIns="42639" numCol="1" anchor="t" anchorCtr="0" compatLnSpc="1">
            <a:prstTxWarp prst="textNoShape">
              <a:avLst/>
            </a:prstTxWarp>
            <a:norm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Content Placeholder 8"/>
          <p:cNvSpPr>
            <a:spLocks noGrp="1"/>
          </p:cNvSpPr>
          <p:nvPr>
            <p:ph sz="quarter" idx="12"/>
          </p:nvPr>
        </p:nvSpPr>
        <p:spPr>
          <a:xfrm>
            <a:off x="4573523" y="1117160"/>
            <a:ext cx="4320480" cy="1620000"/>
          </a:xfrm>
          <a:noFill/>
          <a:ln w="9525">
            <a:noFill/>
            <a:miter lim="800000"/>
            <a:headEnd/>
            <a:tailEnd/>
          </a:ln>
        </p:spPr>
        <p:txBody>
          <a:bodyPr vert="horz" wrap="square" lIns="85278" tIns="42639" rIns="85278" bIns="42639" numCol="1" anchor="t" anchorCtr="0" compatLnSpc="1">
            <a:prstTxWarp prst="textNoShape">
              <a:avLst/>
            </a:prstTxWarp>
            <a:norm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8"/>
          <p:cNvSpPr>
            <a:spLocks noGrp="1"/>
          </p:cNvSpPr>
          <p:nvPr>
            <p:ph sz="quarter" idx="13"/>
          </p:nvPr>
        </p:nvSpPr>
        <p:spPr>
          <a:xfrm>
            <a:off x="4573523" y="2740208"/>
            <a:ext cx="4320480" cy="1620000"/>
          </a:xfrm>
          <a:noFill/>
          <a:ln w="9525">
            <a:noFill/>
            <a:miter lim="800000"/>
            <a:headEnd/>
            <a:tailEnd/>
          </a:ln>
        </p:spPr>
        <p:txBody>
          <a:bodyPr vert="horz" wrap="square" lIns="85278" tIns="42639" rIns="85278" bIns="42639" numCol="1" anchor="t" anchorCtr="0" compatLnSpc="1">
            <a:prstTxWarp prst="textNoShape">
              <a:avLst/>
            </a:prstTxWarp>
            <a:norm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Content Placeholder 8"/>
          <p:cNvSpPr>
            <a:spLocks noGrp="1"/>
          </p:cNvSpPr>
          <p:nvPr>
            <p:ph sz="quarter" idx="14"/>
          </p:nvPr>
        </p:nvSpPr>
        <p:spPr>
          <a:xfrm>
            <a:off x="251520" y="2740208"/>
            <a:ext cx="4320480" cy="1620000"/>
          </a:xfrm>
          <a:noFill/>
          <a:ln w="9525">
            <a:noFill/>
            <a:miter lim="800000"/>
            <a:headEnd/>
            <a:tailEnd/>
          </a:ln>
        </p:spPr>
        <p:txBody>
          <a:bodyPr vert="horz" wrap="square" lIns="85278" tIns="42639" rIns="85278" bIns="42639" numCol="1" anchor="t" anchorCtr="0" compatLnSpc="1">
            <a:prstTxWarp prst="textNoShape">
              <a:avLst/>
            </a:prstTxWarp>
            <a:norm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p:nvPr>
        </p:nvSpPr>
        <p:spPr/>
        <p:txBody>
          <a:bodyPr/>
          <a:lstStyle/>
          <a:p>
            <a:r>
              <a:rPr lang="en-US" smtClean="0"/>
              <a:t>Click to edit Master title style</a:t>
            </a:r>
            <a:endParaRPr lang="en-GB" dirty="0"/>
          </a:p>
        </p:txBody>
      </p:sp>
      <p:sp>
        <p:nvSpPr>
          <p:cNvPr id="4" name="Slide Number Placeholder 3"/>
          <p:cNvSpPr>
            <a:spLocks noGrp="1"/>
          </p:cNvSpPr>
          <p:nvPr>
            <p:ph type="sldNum" sz="quarter" idx="15"/>
          </p:nvPr>
        </p:nvSpPr>
        <p:spPr/>
        <p:txBody>
          <a:bodyPr/>
          <a:lstStyle/>
          <a:p>
            <a:fld id="{41D5E06E-8463-49C0-8B6A-3B9E03BCC454}" type="slidenum">
              <a:rPr lang="en-GB" smtClean="0"/>
              <a:t>‹#›</a:t>
            </a:fld>
            <a:endParaRPr lang="en-GB"/>
          </a:p>
        </p:txBody>
      </p:sp>
    </p:spTree>
    <p:extLst>
      <p:ext uri="{BB962C8B-B14F-4D97-AF65-F5344CB8AC3E}">
        <p14:creationId xmlns:p14="http://schemas.microsoft.com/office/powerpoint/2010/main" val="6818491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age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smtClean="0"/>
              <a:t>CLASSIFICATION</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
        <p:nvSpPr>
          <p:cNvPr id="4" name="Slide Number Placeholder 3"/>
          <p:cNvSpPr>
            <a:spLocks noGrp="1"/>
          </p:cNvSpPr>
          <p:nvPr>
            <p:ph type="sldNum" sz="quarter" idx="11"/>
          </p:nvPr>
        </p:nvSpPr>
        <p:spPr/>
        <p:txBody>
          <a:bodyPr/>
          <a:lstStyle/>
          <a:p>
            <a:fld id="{41D5E06E-8463-49C0-8B6A-3B9E03BCC454}" type="slidenum">
              <a:rPr lang="en-GB" smtClean="0"/>
              <a:t>‹#›</a:t>
            </a:fld>
            <a:endParaRPr lang="en-GB"/>
          </a:p>
        </p:txBody>
      </p:sp>
    </p:spTree>
    <p:extLst>
      <p:ext uri="{BB962C8B-B14F-4D97-AF65-F5344CB8AC3E}">
        <p14:creationId xmlns:p14="http://schemas.microsoft.com/office/powerpoint/2010/main" val="429485138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1" y="1370015"/>
            <a:ext cx="7886700" cy="2857921"/>
          </a:xfrm>
          <a:prstGeom prst="rect">
            <a:avLst/>
          </a:prstGeom>
          <a:noFill/>
          <a:ln w="9525">
            <a:noFill/>
            <a:miter lim="800000"/>
            <a:headEnd/>
            <a:tailEnd/>
          </a:ln>
        </p:spPr>
        <p:txBody>
          <a:bodyPr vert="horz" wrap="square" lIns="85278" tIns="42639" rIns="85278" bIns="42639" numCol="1" anchor="t" anchorCtr="0" compatLnSpc="1">
            <a:prstTxWarp prst="textNoShape">
              <a:avLst/>
            </a:prstTxWarp>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descr="Text Box containing the classification of the presentation" title="Classification"/>
          <p:cNvSpPr>
            <a:spLocks noGrp="1"/>
          </p:cNvSpPr>
          <p:nvPr>
            <p:ph type="ftr" sz="quarter" idx="3"/>
          </p:nvPr>
        </p:nvSpPr>
        <p:spPr>
          <a:xfrm>
            <a:off x="1403649" y="4601371"/>
            <a:ext cx="7478588" cy="274637"/>
          </a:xfrm>
          <a:prstGeom prst="rect">
            <a:avLst/>
          </a:prstGeom>
        </p:spPr>
        <p:txBody>
          <a:bodyPr vert="horz" wrap="square" lIns="91440" tIns="45720" rIns="36000" bIns="45720" rtlCol="0" anchor="ctr">
            <a:normAutofit/>
          </a:bodyPr>
          <a:lstStyle>
            <a:lvl1pPr algn="r">
              <a:defRPr sz="1200" b="1">
                <a:solidFill>
                  <a:schemeClr val="tx1">
                    <a:tint val="75000"/>
                  </a:schemeClr>
                </a:solidFill>
              </a:defRPr>
            </a:lvl1pPr>
          </a:lstStyle>
          <a:p>
            <a:r>
              <a:rPr lang="en-GB" smtClean="0"/>
              <a:t>CLASSIFICATION</a:t>
            </a:r>
            <a:endParaRPr lang="en-GB" dirty="0"/>
          </a:p>
        </p:txBody>
      </p:sp>
      <p:sp>
        <p:nvSpPr>
          <p:cNvPr id="9" name="Rectangle 8"/>
          <p:cNvSpPr/>
          <p:nvPr userDrawn="1"/>
        </p:nvSpPr>
        <p:spPr bwMode="hidden">
          <a:xfrm>
            <a:off x="0" y="-672"/>
            <a:ext cx="9144000" cy="755175"/>
          </a:xfrm>
          <a:prstGeom prst="rect">
            <a:avLst/>
          </a:prstGeom>
          <a:solidFill>
            <a:srgbClr val="13022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normAutofit/>
          </a:bodyPr>
          <a:lstStyle/>
          <a:p>
            <a:pPr algn="ctr"/>
            <a:endParaRPr lang="en-GB" sz="1275"/>
          </a:p>
        </p:txBody>
      </p:sp>
      <p:pic>
        <p:nvPicPr>
          <p:cNvPr id="10" name="Picture 3"/>
          <p:cNvPicPr>
            <a:picLocks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black">
          <a:xfrm>
            <a:off x="7308305" y="246113"/>
            <a:ext cx="1587841" cy="28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Placeholder 3"/>
          <p:cNvSpPr>
            <a:spLocks noGrp="1"/>
          </p:cNvSpPr>
          <p:nvPr userDrawn="1">
            <p:ph type="title"/>
          </p:nvPr>
        </p:nvSpPr>
        <p:spPr bwMode="black">
          <a:xfrm>
            <a:off x="36256" y="50535"/>
            <a:ext cx="6840000" cy="649007"/>
          </a:xfrm>
          <a:prstGeom prst="rect">
            <a:avLst/>
          </a:prstGeom>
          <a:ln>
            <a:noFill/>
          </a:ln>
        </p:spPr>
        <p:txBody>
          <a:bodyPr vert="horz" lIns="360000" tIns="45720" rIns="91440" bIns="45720" rtlCol="0" anchor="ctr">
            <a:normAutofit/>
          </a:bodyPr>
          <a:lstStyle/>
          <a:p>
            <a:r>
              <a:rPr lang="en-US" smtClean="0"/>
              <a:t>Click to edit Master title style</a:t>
            </a:r>
            <a:endParaRPr lang="en-GB" dirty="0"/>
          </a:p>
        </p:txBody>
      </p:sp>
      <p:sp>
        <p:nvSpPr>
          <p:cNvPr id="2" name="Slide Number Placeholder 1"/>
          <p:cNvSpPr>
            <a:spLocks noGrp="1"/>
          </p:cNvSpPr>
          <p:nvPr>
            <p:ph type="sldNum" sz="quarter" idx="4"/>
          </p:nvPr>
        </p:nvSpPr>
        <p:spPr>
          <a:xfrm>
            <a:off x="6821710" y="4375018"/>
            <a:ext cx="2057400" cy="211757"/>
          </a:xfrm>
          <a:prstGeom prst="rect">
            <a:avLst/>
          </a:prstGeom>
        </p:spPr>
        <p:txBody>
          <a:bodyPr vert="horz" lIns="91440" tIns="45720" rIns="91440" bIns="45720" rtlCol="0" anchor="ctr"/>
          <a:lstStyle>
            <a:lvl1pPr algn="r">
              <a:defRPr sz="1200">
                <a:solidFill>
                  <a:schemeClr val="tx1">
                    <a:tint val="75000"/>
                  </a:schemeClr>
                </a:solidFill>
              </a:defRPr>
            </a:lvl1pPr>
          </a:lstStyle>
          <a:p>
            <a:fld id="{41D5E06E-8463-49C0-8B6A-3B9E03BCC454}" type="slidenum">
              <a:rPr lang="en-GB" smtClean="0"/>
              <a:t>‹#›</a:t>
            </a:fld>
            <a:endParaRPr lang="en-GB"/>
          </a:p>
        </p:txBody>
      </p:sp>
    </p:spTree>
    <p:extLst>
      <p:ext uri="{BB962C8B-B14F-4D97-AF65-F5344CB8AC3E}">
        <p14:creationId xmlns:p14="http://schemas.microsoft.com/office/powerpoint/2010/main" val="789725373"/>
      </p:ext>
    </p:extLst>
  </p:cSld>
  <p:clrMap bg1="lt1" tx1="dk1" bg2="lt2" tx2="dk2" accent1="accent1" accent2="accent2" accent3="accent3" accent4="accent4" accent5="accent5" accent6="accent6" hlink="hlink" folHlink="folHlink"/>
  <p:sldLayoutIdLst>
    <p:sldLayoutId id="2147483718" r:id="rId1"/>
    <p:sldLayoutId id="2147483711" r:id="rId2"/>
    <p:sldLayoutId id="2147483699" r:id="rId3"/>
    <p:sldLayoutId id="2147483701" r:id="rId4"/>
    <p:sldLayoutId id="2147483706" r:id="rId5"/>
    <p:sldLayoutId id="2147483703" r:id="rId6"/>
    <p:sldLayoutId id="2147483710" r:id="rId7"/>
    <p:sldLayoutId id="2147483720" r:id="rId8"/>
    <p:sldLayoutId id="2147483719" r:id="rId9"/>
    <p:sldLayoutId id="2147483715" r:id="rId10"/>
    <p:sldLayoutId id="2147483716" r:id="rId11"/>
    <p:sldLayoutId id="2147483717" r:id="rId12"/>
  </p:sldLayoutIdLst>
  <p:timing>
    <p:tnLst>
      <p:par>
        <p:cTn id="1" dur="indefinite" restart="never" nodeType="tmRoot"/>
      </p:par>
    </p:tnLst>
  </p:timing>
  <p:hf hdr="0" dt="0"/>
  <p:txStyles>
    <p:titleStyle>
      <a:lvl1pPr algn="l" defTabSz="685800" rtl="0" eaLnBrk="1" latinLnBrk="0" hangingPunct="1">
        <a:lnSpc>
          <a:spcPct val="90000"/>
        </a:lnSpc>
        <a:spcBef>
          <a:spcPct val="0"/>
        </a:spcBef>
        <a:buNone/>
        <a:defRPr lang="en-GB" sz="2000" kern="1200" dirty="0">
          <a:solidFill>
            <a:schemeClr val="bg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chemeClr val="accent1"/>
        </a:buClr>
        <a:buSzPct val="110000"/>
        <a:buFont typeface="Wingdings" panose="05000000000000000000" pitchFamily="2" charset="2"/>
        <a:buChar char="§"/>
        <a:defRPr lang="en-US" sz="2000" kern="1200" smtClean="0">
          <a:solidFill>
            <a:schemeClr val="tx1"/>
          </a:solidFill>
          <a:latin typeface="Arial" pitchFamily="34" charset="0"/>
          <a:ea typeface="+mn-ea"/>
          <a:cs typeface="Arial" pitchFamily="34" charset="0"/>
        </a:defRPr>
      </a:lvl1pPr>
      <a:lvl2pPr marL="534386" indent="-214313" algn="l" defTabSz="685800" rtl="0" eaLnBrk="1" latinLnBrk="0" hangingPunct="1">
        <a:lnSpc>
          <a:spcPct val="90000"/>
        </a:lnSpc>
        <a:spcBef>
          <a:spcPts val="375"/>
        </a:spcBef>
        <a:buClr>
          <a:schemeClr val="accent1"/>
        </a:buClr>
        <a:buSzPct val="110000"/>
        <a:buFont typeface="Arial" panose="020B0604020202020204" pitchFamily="34" charset="0"/>
        <a:buChar char="–"/>
        <a:defRPr lang="en-US" sz="1800" kern="1200" smtClean="0">
          <a:solidFill>
            <a:schemeClr val="tx1"/>
          </a:solidFill>
          <a:latin typeface="Arial" pitchFamily="34" charset="0"/>
          <a:ea typeface="+mn-ea"/>
          <a:cs typeface="Arial" pitchFamily="34" charset="0"/>
        </a:defRPr>
      </a:lvl2pPr>
      <a:lvl3pPr marL="857250" indent="-171450" algn="l" defTabSz="685800" rtl="0" eaLnBrk="1" latinLnBrk="0" hangingPunct="1">
        <a:lnSpc>
          <a:spcPct val="90000"/>
        </a:lnSpc>
        <a:spcBef>
          <a:spcPts val="375"/>
        </a:spcBef>
        <a:buClr>
          <a:schemeClr val="accent1"/>
        </a:buClr>
        <a:buSzPct val="110000"/>
        <a:buFont typeface="Arial" panose="020B0604020202020204" pitchFamily="34" charset="0"/>
        <a:buChar char="•"/>
        <a:defRPr lang="en-US" sz="1800" kern="1200" smtClean="0">
          <a:solidFill>
            <a:schemeClr val="tx1"/>
          </a:solidFill>
          <a:latin typeface="Arial" pitchFamily="34" charset="0"/>
          <a:ea typeface="+mn-ea"/>
          <a:cs typeface="Arial" pitchFamily="34" charset="0"/>
        </a:defRPr>
      </a:lvl3pPr>
      <a:lvl4pPr marL="1200150" indent="-171450" algn="l" defTabSz="685800" rtl="0" eaLnBrk="1" latinLnBrk="0" hangingPunct="1">
        <a:lnSpc>
          <a:spcPct val="90000"/>
        </a:lnSpc>
        <a:spcBef>
          <a:spcPts val="375"/>
        </a:spcBef>
        <a:buClr>
          <a:schemeClr val="accent1"/>
        </a:buClr>
        <a:buSzPct val="110000"/>
        <a:buFont typeface="Arial" panose="020B0604020202020204" pitchFamily="34" charset="0"/>
        <a:buChar char="–"/>
        <a:defRPr lang="en-US" sz="1400" kern="1200" smtClean="0">
          <a:solidFill>
            <a:schemeClr val="tx1"/>
          </a:solidFill>
          <a:latin typeface="Arial" pitchFamily="34" charset="0"/>
          <a:ea typeface="+mn-ea"/>
          <a:cs typeface="Arial" pitchFamily="34" charset="0"/>
        </a:defRPr>
      </a:lvl4pPr>
      <a:lvl5pPr marL="1543050" indent="-171450" algn="l" defTabSz="685800" rtl="0" eaLnBrk="1" latinLnBrk="0" hangingPunct="1">
        <a:lnSpc>
          <a:spcPct val="90000"/>
        </a:lnSpc>
        <a:spcBef>
          <a:spcPts val="375"/>
        </a:spcBef>
        <a:buClr>
          <a:schemeClr val="accent1"/>
        </a:buClr>
        <a:buSzPct val="110000"/>
        <a:buFont typeface="Arial" panose="020B0604020202020204" pitchFamily="34" charset="0"/>
        <a:buChar char="»"/>
        <a:defRPr lang="en-GB" sz="1100" kern="1200">
          <a:solidFill>
            <a:schemeClr val="tx1"/>
          </a:solidFill>
          <a:latin typeface="Arial" pitchFamily="34" charset="0"/>
          <a:ea typeface="+mn-ea"/>
          <a:cs typeface="Arial"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marL="0" marR="0" lvl="0" indent="0" algn="r" defTabSz="851942"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smtClean="0">
                <a:ln>
                  <a:noFill/>
                </a:ln>
                <a:solidFill>
                  <a:prstClr val="white">
                    <a:tint val="75000"/>
                  </a:prstClr>
                </a:solidFill>
                <a:effectLst/>
                <a:uLnTx/>
                <a:uFillTx/>
                <a:latin typeface="Arial" charset="0"/>
                <a:ea typeface="+mn-ea"/>
                <a:cs typeface="+mn-cs"/>
              </a:rPr>
              <a:t>UK  OFFICIAL </a:t>
            </a:r>
            <a:endParaRPr kumimoji="0" lang="en-GB" sz="1200" b="1" i="0" u="none" strike="noStrike" kern="1200" cap="none" spc="0" normalizeH="0" baseline="0" noProof="0" dirty="0">
              <a:ln>
                <a:noFill/>
              </a:ln>
              <a:solidFill>
                <a:prstClr val="white">
                  <a:tint val="75000"/>
                </a:prstClr>
              </a:solidFill>
              <a:effectLst/>
              <a:uLnTx/>
              <a:uFillTx/>
              <a:latin typeface="Arial" charset="0"/>
              <a:ea typeface="+mn-ea"/>
              <a:cs typeface="+mn-cs"/>
            </a:endParaRPr>
          </a:p>
        </p:txBody>
      </p:sp>
      <p:sp>
        <p:nvSpPr>
          <p:cNvPr id="2" name="Slide Number Placeholder 1"/>
          <p:cNvSpPr>
            <a:spLocks noGrp="1"/>
          </p:cNvSpPr>
          <p:nvPr>
            <p:ph type="sldNum" sz="quarter" idx="11"/>
          </p:nvPr>
        </p:nvSpPr>
        <p:spPr/>
        <p:txBody>
          <a:bodyPr/>
          <a:lstStyle/>
          <a:p>
            <a:pPr marL="0" marR="0" lvl="0" indent="0" algn="r" defTabSz="851942" rtl="0" eaLnBrk="1" fontAlgn="base" latinLnBrk="0" hangingPunct="1">
              <a:lnSpc>
                <a:spcPct val="100000"/>
              </a:lnSpc>
              <a:spcBef>
                <a:spcPct val="0"/>
              </a:spcBef>
              <a:spcAft>
                <a:spcPct val="0"/>
              </a:spcAft>
              <a:buClrTx/>
              <a:buSzTx/>
              <a:buFontTx/>
              <a:buNone/>
              <a:tabLst/>
              <a:defRPr/>
            </a:pPr>
            <a:fld id="{41D5E06E-8463-49C0-8B6A-3B9E03BCC454}" type="slidenum">
              <a:rPr kumimoji="0" lang="en-GB" sz="1200" b="0" i="0" u="none" strike="noStrike" kern="1200" cap="none" spc="0" normalizeH="0" baseline="0" noProof="0" smtClean="0">
                <a:ln>
                  <a:noFill/>
                </a:ln>
                <a:solidFill>
                  <a:prstClr val="white">
                    <a:tint val="75000"/>
                  </a:prstClr>
                </a:solidFill>
                <a:effectLst/>
                <a:uLnTx/>
                <a:uFillTx/>
                <a:latin typeface="Arial" charset="0"/>
                <a:ea typeface="+mn-ea"/>
                <a:cs typeface="+mn-cs"/>
              </a:rPr>
              <a:pPr marL="0" marR="0" lvl="0" indent="0" algn="r" defTabSz="851942" rtl="0" eaLnBrk="1" fontAlgn="base" latinLnBrk="0" hangingPunct="1">
                <a:lnSpc>
                  <a:spcPct val="100000"/>
                </a:lnSpc>
                <a:spcBef>
                  <a:spcPct val="0"/>
                </a:spcBef>
                <a:spcAft>
                  <a:spcPct val="0"/>
                </a:spcAft>
                <a:buClrTx/>
                <a:buSzTx/>
                <a:buFontTx/>
                <a:buNone/>
                <a:tabLst/>
                <a:defRPr/>
              </a:pPr>
              <a:t>1</a:t>
            </a:fld>
            <a:endParaRPr kumimoji="0" lang="en-GB" sz="1200" b="0" i="0" u="none" strike="noStrike" kern="1200" cap="none" spc="0" normalizeH="0" baseline="0" noProof="0" dirty="0">
              <a:ln>
                <a:noFill/>
              </a:ln>
              <a:solidFill>
                <a:prstClr val="white">
                  <a:tint val="75000"/>
                </a:prstClr>
              </a:solidFill>
              <a:effectLst/>
              <a:uLnTx/>
              <a:uFillTx/>
              <a:latin typeface="Arial" charset="0"/>
              <a:ea typeface="+mn-ea"/>
              <a:cs typeface="+mn-cs"/>
            </a:endParaRPr>
          </a:p>
        </p:txBody>
      </p:sp>
      <p:sp>
        <p:nvSpPr>
          <p:cNvPr id="4" name="Date Placeholder 3"/>
          <p:cNvSpPr>
            <a:spLocks noGrp="1"/>
          </p:cNvSpPr>
          <p:nvPr>
            <p:ph type="dt" sz="half" idx="2"/>
          </p:nvPr>
        </p:nvSpPr>
        <p:spPr/>
        <p:txBody>
          <a:bodyPr/>
          <a:lstStyle/>
          <a:p>
            <a:pPr marL="0" marR="0" lvl="0" indent="0" algn="r" defTabSz="851942" rtl="0" eaLnBrk="1" fontAlgn="base" latinLnBrk="0" hangingPunct="1">
              <a:lnSpc>
                <a:spcPct val="100000"/>
              </a:lnSpc>
              <a:spcBef>
                <a:spcPct val="0"/>
              </a:spcBef>
              <a:spcAft>
                <a:spcPct val="0"/>
              </a:spcAft>
              <a:buClrTx/>
              <a:buSzTx/>
              <a:buFontTx/>
              <a:buNone/>
              <a:tabLst/>
              <a:defRPr/>
            </a:pPr>
            <a:r>
              <a:rPr lang="en-GB" dirty="0" smtClean="0">
                <a:solidFill>
                  <a:prstClr val="white">
                    <a:tint val="75000"/>
                  </a:prstClr>
                </a:solidFill>
              </a:rPr>
              <a:t>20</a:t>
            </a:r>
            <a:r>
              <a:rPr kumimoji="0" lang="en-GB" sz="1000" b="0" i="0" u="none" strike="noStrike" kern="1200" cap="none" spc="0" normalizeH="0" baseline="0" noProof="0" dirty="0" smtClean="0">
                <a:ln>
                  <a:noFill/>
                </a:ln>
                <a:solidFill>
                  <a:prstClr val="white">
                    <a:tint val="75000"/>
                  </a:prstClr>
                </a:solidFill>
                <a:effectLst/>
                <a:uLnTx/>
                <a:uFillTx/>
                <a:latin typeface="Arial" charset="0"/>
                <a:ea typeface="+mn-ea"/>
                <a:cs typeface="+mn-cs"/>
              </a:rPr>
              <a:t>/07/2023  </a:t>
            </a:r>
            <a:r>
              <a:rPr kumimoji="0" lang="en-GB" sz="1000" b="0" i="0" u="none" strike="noStrike" kern="1200" cap="none" spc="0" normalizeH="0" baseline="0" noProof="0" dirty="0" smtClean="0">
                <a:ln>
                  <a:noFill/>
                </a:ln>
                <a:solidFill>
                  <a:srgbClr val="CE2256"/>
                </a:solidFill>
                <a:effectLst/>
                <a:uLnTx/>
                <a:uFillTx/>
                <a:latin typeface="Arial" charset="0"/>
                <a:ea typeface="+mn-ea"/>
                <a:cs typeface="+mn-cs"/>
              </a:rPr>
              <a:t>/  </a:t>
            </a:r>
            <a:r>
              <a:rPr kumimoji="0" lang="en-GB" sz="1000" b="0" i="0" u="none" strike="noStrike" kern="1200" cap="none" spc="0" normalizeH="0" baseline="0" noProof="0" dirty="0" smtClean="0">
                <a:ln>
                  <a:noFill/>
                </a:ln>
                <a:solidFill>
                  <a:prstClr val="white">
                    <a:tint val="75000"/>
                  </a:prstClr>
                </a:solidFill>
                <a:effectLst/>
                <a:uLnTx/>
                <a:uFillTx/>
                <a:latin typeface="Arial" charset="0"/>
                <a:ea typeface="+mn-ea"/>
                <a:cs typeface="+mn-cs"/>
              </a:rPr>
              <a:t>© Crown copyright  2023  Dstl</a:t>
            </a:r>
            <a:endParaRPr kumimoji="0" lang="en-GB" sz="1000" b="0" i="0" u="none" strike="noStrike" kern="1200" cap="none" spc="0" normalizeH="0" baseline="0" noProof="0" dirty="0">
              <a:ln>
                <a:noFill/>
              </a:ln>
              <a:solidFill>
                <a:prstClr val="white">
                  <a:tint val="75000"/>
                </a:prstClr>
              </a:solidFill>
              <a:effectLst/>
              <a:uLnTx/>
              <a:uFillTx/>
              <a:latin typeface="Arial" charset="0"/>
              <a:ea typeface="+mn-ea"/>
              <a:cs typeface="+mn-cs"/>
            </a:endParaRPr>
          </a:p>
        </p:txBody>
      </p:sp>
      <p:sp>
        <p:nvSpPr>
          <p:cNvPr id="8" name="Title 5"/>
          <p:cNvSpPr>
            <a:spLocks noGrp="1"/>
          </p:cNvSpPr>
          <p:nvPr>
            <p:ph type="title"/>
          </p:nvPr>
        </p:nvSpPr>
        <p:spPr/>
        <p:txBody>
          <a:bodyPr>
            <a:normAutofit/>
          </a:bodyPr>
          <a:lstStyle/>
          <a:p>
            <a:r>
              <a:rPr lang="en-GB" dirty="0" smtClean="0"/>
              <a:t>Juxtaposing Numbers and Narrative: Combining Methodologies in Historical Analysis </a:t>
            </a:r>
            <a:endParaRPr lang="en-GB" dirty="0"/>
          </a:p>
        </p:txBody>
      </p:sp>
      <p:sp>
        <p:nvSpPr>
          <p:cNvPr id="9" name="TextBox 8"/>
          <p:cNvSpPr txBox="1"/>
          <p:nvPr/>
        </p:nvSpPr>
        <p:spPr>
          <a:xfrm>
            <a:off x="647564" y="2859782"/>
            <a:ext cx="7848872" cy="1400383"/>
          </a:xfrm>
          <a:prstGeom prst="rect">
            <a:avLst/>
          </a:prstGeom>
          <a:noFill/>
        </p:spPr>
        <p:txBody>
          <a:bodyPr wrap="square" rtlCol="0">
            <a:spAutoFit/>
          </a:bodyPr>
          <a:lstStyle/>
          <a:p>
            <a:pPr lvl="0" algn="ctr">
              <a:buClr>
                <a:srgbClr val="CD2456"/>
              </a:buClr>
              <a:buSzPct val="110000"/>
              <a:defRPr/>
            </a:pPr>
            <a:r>
              <a:rPr kumimoji="0" lang="en-GB" sz="1700" b="0" i="0" u="none" strike="noStrike" kern="1200" cap="none" spc="0" normalizeH="0" baseline="0" noProof="0" dirty="0" smtClean="0">
                <a:ln>
                  <a:noFill/>
                </a:ln>
                <a:solidFill>
                  <a:prstClr val="white"/>
                </a:solidFill>
                <a:effectLst/>
                <a:uLnTx/>
                <a:uFillTx/>
                <a:latin typeface="Arial" charset="0"/>
                <a:ea typeface="+mn-ea"/>
                <a:cs typeface="+mn-cs"/>
              </a:rPr>
              <a:t>Rebecca Brown</a:t>
            </a:r>
            <a:r>
              <a:rPr lang="en-GB" noProof="0" dirty="0" smtClean="0">
                <a:solidFill>
                  <a:prstClr val="white"/>
                </a:solidFill>
              </a:rPr>
              <a:t>, Arnie Delstanche, </a:t>
            </a:r>
            <a:r>
              <a:rPr lang="en-GB" dirty="0">
                <a:solidFill>
                  <a:prstClr val="white"/>
                </a:solidFill>
              </a:rPr>
              <a:t>Colin Irwin, Ahmad I. </a:t>
            </a:r>
            <a:r>
              <a:rPr lang="en-GB" dirty="0" smtClean="0">
                <a:solidFill>
                  <a:prstClr val="white"/>
                </a:solidFill>
              </a:rPr>
              <a:t>Villasenor, Elliot Cook, and Paul R. Syms, </a:t>
            </a:r>
            <a:r>
              <a:rPr kumimoji="0" lang="en-GB" sz="1700" b="0" u="none" strike="noStrike" kern="1200" cap="none" spc="0" normalizeH="0" baseline="0" noProof="0" dirty="0" smtClean="0">
                <a:ln>
                  <a:noFill/>
                </a:ln>
                <a:solidFill>
                  <a:prstClr val="white"/>
                </a:solidFill>
                <a:effectLst/>
                <a:uLnTx/>
                <a:uFillTx/>
                <a:latin typeface="Arial" charset="0"/>
                <a:ea typeface="+mn-ea"/>
                <a:cs typeface="+mn-cs"/>
              </a:rPr>
              <a:t>Dstl Platform Systems Division</a:t>
            </a:r>
          </a:p>
          <a:p>
            <a:pPr marL="0" marR="0" lvl="0" indent="0" algn="ctr" defTabSz="851942" rtl="0" eaLnBrk="1" fontAlgn="base" latinLnBrk="0" hangingPunct="1">
              <a:lnSpc>
                <a:spcPct val="100000"/>
              </a:lnSpc>
              <a:spcBef>
                <a:spcPct val="0"/>
              </a:spcBef>
              <a:spcAft>
                <a:spcPct val="0"/>
              </a:spcAft>
              <a:buClr>
                <a:srgbClr val="CD2456"/>
              </a:buClr>
              <a:buSzPct val="110000"/>
              <a:buFontTx/>
              <a:buNone/>
              <a:tabLst/>
              <a:defRPr/>
            </a:pPr>
            <a:endParaRPr lang="en-GB" dirty="0">
              <a:solidFill>
                <a:prstClr val="white"/>
              </a:solidFill>
            </a:endParaRPr>
          </a:p>
          <a:p>
            <a:pPr marL="0" marR="0" lvl="0" indent="0" algn="ctr" defTabSz="851942" rtl="0" eaLnBrk="1" fontAlgn="base" latinLnBrk="0" hangingPunct="1">
              <a:lnSpc>
                <a:spcPct val="100000"/>
              </a:lnSpc>
              <a:spcBef>
                <a:spcPct val="0"/>
              </a:spcBef>
              <a:spcAft>
                <a:spcPct val="0"/>
              </a:spcAft>
              <a:buClr>
                <a:srgbClr val="CD2456"/>
              </a:buClr>
              <a:buSzPct val="110000"/>
              <a:buFontTx/>
              <a:buNone/>
              <a:tabLst/>
              <a:defRPr/>
            </a:pPr>
            <a:endParaRPr kumimoji="0" lang="en-GB" sz="1700" b="0" i="0" u="none" strike="noStrike" kern="1200" cap="none" spc="0" normalizeH="0" baseline="0" noProof="0" dirty="0" smtClean="0">
              <a:ln>
                <a:noFill/>
              </a:ln>
              <a:solidFill>
                <a:prstClr val="white"/>
              </a:solidFill>
              <a:effectLst/>
              <a:uLnTx/>
              <a:uFillTx/>
              <a:latin typeface="Arial" charset="0"/>
              <a:ea typeface="+mn-ea"/>
              <a:cs typeface="+mn-cs"/>
            </a:endParaRPr>
          </a:p>
          <a:p>
            <a:pPr algn="ctr">
              <a:buClr>
                <a:srgbClr val="CD2456"/>
              </a:buClr>
              <a:buSzPct val="110000"/>
              <a:defRPr/>
            </a:pPr>
            <a:r>
              <a:rPr lang="en-GB" dirty="0"/>
              <a:t>40th International Symposium on Military Operational </a:t>
            </a:r>
            <a:r>
              <a:rPr lang="en-GB" dirty="0" smtClean="0"/>
              <a:t>Research</a:t>
            </a: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4839" y="3507854"/>
            <a:ext cx="2414322" cy="372043"/>
          </a:xfrm>
          <a:prstGeom prst="rect">
            <a:avLst/>
          </a:prstGeom>
        </p:spPr>
      </p:pic>
    </p:spTree>
    <p:extLst>
      <p:ext uri="{BB962C8B-B14F-4D97-AF65-F5344CB8AC3E}">
        <p14:creationId xmlns:p14="http://schemas.microsoft.com/office/powerpoint/2010/main" val="4193398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1" y="1131590"/>
            <a:ext cx="8630716" cy="3744418"/>
          </a:xfrm>
        </p:spPr>
        <p:txBody>
          <a:bodyPr>
            <a:normAutofit/>
          </a:bodyPr>
          <a:lstStyle/>
          <a:p>
            <a:r>
              <a:rPr lang="en-GB" altLang="en-US" dirty="0" smtClean="0"/>
              <a:t>Selected 470 historical battles from the revised Helmbold database</a:t>
            </a:r>
          </a:p>
          <a:p>
            <a:pPr lvl="1"/>
            <a:r>
              <a:rPr lang="en-GB" altLang="en-US" dirty="0" smtClean="0"/>
              <a:t>from 1914 to 1999</a:t>
            </a:r>
          </a:p>
          <a:p>
            <a:pPr lvl="1"/>
            <a:r>
              <a:rPr lang="en-GB" altLang="en-US" dirty="0" smtClean="0"/>
              <a:t>including examples of five different defensive postures</a:t>
            </a:r>
          </a:p>
          <a:p>
            <a:r>
              <a:rPr lang="en-GB" altLang="en-US" dirty="0" smtClean="0"/>
              <a:t>Agreed a list of 14 factors to analyse with our customers</a:t>
            </a:r>
          </a:p>
          <a:p>
            <a:pPr lvl="1"/>
            <a:r>
              <a:rPr lang="en-GB" altLang="en-US" dirty="0" smtClean="0"/>
              <a:t>covering physical, moral, conceptual, and environmental factors</a:t>
            </a:r>
          </a:p>
          <a:p>
            <a:r>
              <a:rPr lang="en-GB" altLang="en-US" dirty="0" smtClean="0"/>
              <a:t>Ran full-factor regression analyses using R</a:t>
            </a:r>
          </a:p>
          <a:p>
            <a:r>
              <a:rPr lang="en-GB" altLang="en-US" dirty="0"/>
              <a:t>What are the key </a:t>
            </a:r>
            <a:r>
              <a:rPr lang="en-GB" altLang="en-US" dirty="0" smtClean="0"/>
              <a:t>contributors </a:t>
            </a:r>
            <a:r>
              <a:rPr lang="en-GB" altLang="en-US" dirty="0"/>
              <a:t>to d</a:t>
            </a:r>
            <a:r>
              <a:rPr lang="en-GB" altLang="en-US" dirty="0" smtClean="0"/>
              <a:t>efender victory </a:t>
            </a:r>
            <a:r>
              <a:rPr lang="en-GB" altLang="en-US" dirty="0"/>
              <a:t>in each </a:t>
            </a:r>
            <a:r>
              <a:rPr lang="en-GB" altLang="en-US" dirty="0" smtClean="0"/>
              <a:t>posture</a:t>
            </a:r>
            <a:r>
              <a:rPr lang="en-GB" altLang="en-US" dirty="0"/>
              <a:t>?</a:t>
            </a:r>
          </a:p>
          <a:p>
            <a:endParaRPr lang="en-GB" altLang="en-US" dirty="0" smtClean="0"/>
          </a:p>
          <a:p>
            <a:endParaRPr lang="en-GB" altLang="en-US" dirty="0"/>
          </a:p>
          <a:p>
            <a:endParaRPr lang="en-GB" altLang="en-US" dirty="0"/>
          </a:p>
        </p:txBody>
      </p:sp>
      <p:sp>
        <p:nvSpPr>
          <p:cNvPr id="3" name="Title 2"/>
          <p:cNvSpPr>
            <a:spLocks noGrp="1"/>
          </p:cNvSpPr>
          <p:nvPr>
            <p:ph type="title"/>
          </p:nvPr>
        </p:nvSpPr>
        <p:spPr/>
        <p:txBody>
          <a:bodyPr/>
          <a:lstStyle/>
          <a:p>
            <a:r>
              <a:rPr lang="en-GB" dirty="0"/>
              <a:t>Regression Analysis Method</a:t>
            </a:r>
          </a:p>
        </p:txBody>
      </p:sp>
      <p:sp>
        <p:nvSpPr>
          <p:cNvPr id="4" name="Slide Number Placeholder 3"/>
          <p:cNvSpPr>
            <a:spLocks noGrp="1"/>
          </p:cNvSpPr>
          <p:nvPr>
            <p:ph type="sldNum" sz="quarter" idx="11"/>
          </p:nvPr>
        </p:nvSpPr>
        <p:spPr/>
        <p:txBody>
          <a:bodyPr/>
          <a:lstStyle/>
          <a:p>
            <a:fld id="{41D5E06E-8463-49C0-8B6A-3B9E03BCC454}" type="slidenum">
              <a:rPr lang="en-GB" smtClean="0"/>
              <a:t>10</a:t>
            </a:fld>
            <a:endParaRPr lang="en-GB" dirty="0"/>
          </a:p>
        </p:txBody>
      </p:sp>
      <p:sp>
        <p:nvSpPr>
          <p:cNvPr id="22" name="Footer Placeholder 4"/>
          <p:cNvSpPr>
            <a:spLocks noGrp="1"/>
          </p:cNvSpPr>
          <p:nvPr>
            <p:ph type="ftr" sz="quarter" idx="12"/>
          </p:nvPr>
        </p:nvSpPr>
        <p:spPr>
          <a:xfrm>
            <a:off x="6156177" y="4601371"/>
            <a:ext cx="2726060" cy="274637"/>
          </a:xfrm>
        </p:spPr>
        <p:txBody>
          <a:bodyPr>
            <a:normAutofit/>
          </a:bodyPr>
          <a:lstStyle/>
          <a:p>
            <a:r>
              <a:rPr lang="en-GB" dirty="0"/>
              <a:t>UK  </a:t>
            </a:r>
            <a:r>
              <a:rPr lang="en-GB" dirty="0" smtClean="0"/>
              <a:t>OFFICIAL</a:t>
            </a:r>
            <a:endParaRPr lang="en-GB" dirty="0"/>
          </a:p>
        </p:txBody>
      </p:sp>
    </p:spTree>
    <p:extLst>
      <p:ext uri="{BB962C8B-B14F-4D97-AF65-F5344CB8AC3E}">
        <p14:creationId xmlns:p14="http://schemas.microsoft.com/office/powerpoint/2010/main" val="37992755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Defence Postures</a:t>
            </a:r>
            <a:endParaRPr lang="en-GB" dirty="0"/>
          </a:p>
        </p:txBody>
      </p:sp>
      <p:sp>
        <p:nvSpPr>
          <p:cNvPr id="4" name="Footer Placeholder 3"/>
          <p:cNvSpPr>
            <a:spLocks noGrp="1"/>
          </p:cNvSpPr>
          <p:nvPr>
            <p:ph type="ftr" sz="quarter" idx="12"/>
          </p:nvPr>
        </p:nvSpPr>
        <p:spPr/>
        <p:txBody>
          <a:bodyPr/>
          <a:lstStyle/>
          <a:p>
            <a:r>
              <a:rPr lang="en-GB" dirty="0" smtClean="0"/>
              <a:t>UK  </a:t>
            </a:r>
            <a:r>
              <a:rPr lang="en-GB" dirty="0"/>
              <a:t>OFFICIAL </a:t>
            </a:r>
          </a:p>
        </p:txBody>
      </p:sp>
      <p:sp>
        <p:nvSpPr>
          <p:cNvPr id="11" name="Content Placeholder 10"/>
          <p:cNvSpPr>
            <a:spLocks noGrp="1"/>
          </p:cNvSpPr>
          <p:nvPr>
            <p:ph sz="half" idx="1"/>
          </p:nvPr>
        </p:nvSpPr>
        <p:spPr>
          <a:xfrm>
            <a:off x="251521" y="987574"/>
            <a:ext cx="8496943" cy="3816424"/>
          </a:xfrm>
        </p:spPr>
        <p:txBody>
          <a:bodyPr>
            <a:normAutofit fontScale="92500" lnSpcReduction="10000"/>
          </a:bodyPr>
          <a:lstStyle/>
          <a:p>
            <a:r>
              <a:rPr lang="en-GB" sz="1400" b="1" dirty="0" smtClean="0"/>
              <a:t>DELAY (DL):</a:t>
            </a:r>
            <a:r>
              <a:rPr lang="en-GB" sz="1400" dirty="0" smtClean="0"/>
              <a:t> Prevent the enemy from arriving at a specified location, either for a specified length of time, or until a force has withdrawn</a:t>
            </a:r>
            <a:endParaRPr lang="en-GB" sz="1400" dirty="0"/>
          </a:p>
          <a:p>
            <a:pPr lvl="1"/>
            <a:r>
              <a:rPr lang="en-GB" sz="1200" dirty="0" smtClean="0"/>
              <a:t>may or may not use the natural defensive strength of the terrain, e.g. shell scrapes, and improvised obstacles.</a:t>
            </a:r>
          </a:p>
          <a:p>
            <a:endParaRPr lang="en-GB" sz="1400" dirty="0" smtClean="0"/>
          </a:p>
          <a:p>
            <a:r>
              <a:rPr lang="en-GB" sz="1400" b="1" dirty="0" smtClean="0"/>
              <a:t>HASTY DEFENCE (</a:t>
            </a:r>
            <a:r>
              <a:rPr lang="en-GB" sz="1400" b="1" dirty="0"/>
              <a:t>HD): </a:t>
            </a:r>
            <a:r>
              <a:rPr lang="en-GB" sz="1400" dirty="0" smtClean="0"/>
              <a:t>Normally </a:t>
            </a:r>
            <a:r>
              <a:rPr lang="en-GB" sz="1400" dirty="0"/>
              <a:t>organised while in contact with the enemy or when contact is </a:t>
            </a:r>
            <a:r>
              <a:rPr lang="en-GB" sz="1400" dirty="0" smtClean="0"/>
              <a:t>imminent</a:t>
            </a:r>
          </a:p>
          <a:p>
            <a:pPr lvl="1"/>
            <a:r>
              <a:rPr lang="en-GB" sz="1200" dirty="0" smtClean="0"/>
              <a:t>characterised </a:t>
            </a:r>
            <a:r>
              <a:rPr lang="en-GB" sz="1200" dirty="0"/>
              <a:t>by improvement of natural defensive </a:t>
            </a:r>
            <a:r>
              <a:rPr lang="en-GB" sz="1200" dirty="0" smtClean="0"/>
              <a:t>features, </a:t>
            </a:r>
            <a:r>
              <a:rPr lang="en-GB" sz="1200" dirty="0"/>
              <a:t>e.g. shell scrapes, </a:t>
            </a:r>
            <a:r>
              <a:rPr lang="en-GB" sz="1200" dirty="0" smtClean="0"/>
              <a:t>foxholes, and improvised obstacles.</a:t>
            </a:r>
          </a:p>
          <a:p>
            <a:endParaRPr lang="en-GB" sz="1400" dirty="0" smtClean="0"/>
          </a:p>
          <a:p>
            <a:r>
              <a:rPr lang="en-GB" sz="1400" b="1" dirty="0"/>
              <a:t>PREPARED DEFENCE (PD): </a:t>
            </a:r>
            <a:r>
              <a:rPr lang="en-GB" sz="1400" dirty="0"/>
              <a:t>Bulk of the defending force is disposed in </a:t>
            </a:r>
            <a:r>
              <a:rPr lang="en-GB" sz="1400" dirty="0" smtClean="0"/>
              <a:t>pre-selected positions</a:t>
            </a:r>
            <a:endParaRPr lang="en-GB" sz="1400" dirty="0"/>
          </a:p>
          <a:p>
            <a:pPr lvl="1"/>
            <a:r>
              <a:rPr lang="en-GB" sz="1200" dirty="0" smtClean="0"/>
              <a:t>non-permanent </a:t>
            </a:r>
            <a:r>
              <a:rPr lang="en-GB" sz="1200" dirty="0"/>
              <a:t>structures such as </a:t>
            </a:r>
            <a:r>
              <a:rPr lang="en-GB" sz="1200" dirty="0" smtClean="0"/>
              <a:t>trenches and emplacements, and controlling </a:t>
            </a:r>
            <a:r>
              <a:rPr lang="en-GB" sz="1200" dirty="0"/>
              <a:t>the terrain between them using mines, </a:t>
            </a:r>
            <a:r>
              <a:rPr lang="en-GB" sz="1200" dirty="0" smtClean="0"/>
              <a:t>wire, ditches, and </a:t>
            </a:r>
            <a:r>
              <a:rPr lang="en-GB" sz="1200" dirty="0"/>
              <a:t>other </a:t>
            </a:r>
            <a:r>
              <a:rPr lang="en-GB" sz="1200" dirty="0" smtClean="0"/>
              <a:t>engineered obstacles</a:t>
            </a:r>
            <a:r>
              <a:rPr lang="en-GB" sz="1200" dirty="0"/>
              <a:t>.</a:t>
            </a:r>
          </a:p>
          <a:p>
            <a:endParaRPr lang="en-GB" sz="1400" dirty="0"/>
          </a:p>
          <a:p>
            <a:r>
              <a:rPr lang="en-GB" sz="1400" b="1" dirty="0" smtClean="0"/>
              <a:t>FORTIFIED DEFENCE (</a:t>
            </a:r>
            <a:r>
              <a:rPr lang="en-GB" sz="1400" b="1" dirty="0"/>
              <a:t>FD):</a:t>
            </a:r>
            <a:r>
              <a:rPr lang="en-GB" sz="1400" dirty="0"/>
              <a:t> </a:t>
            </a:r>
            <a:r>
              <a:rPr lang="en-GB" sz="1400" dirty="0" smtClean="0"/>
              <a:t>Built when </a:t>
            </a:r>
            <a:r>
              <a:rPr lang="en-GB" sz="1400" dirty="0"/>
              <a:t>out of contact with the </a:t>
            </a:r>
            <a:r>
              <a:rPr lang="en-GB" sz="1400" dirty="0" smtClean="0"/>
              <a:t>enemy, and </a:t>
            </a:r>
            <a:r>
              <a:rPr lang="en-GB" sz="1400" dirty="0"/>
              <a:t>when contact </a:t>
            </a:r>
            <a:r>
              <a:rPr lang="en-GB" sz="1400" dirty="0" smtClean="0"/>
              <a:t>is </a:t>
            </a:r>
            <a:r>
              <a:rPr lang="en-GB" sz="1400" dirty="0"/>
              <a:t>not </a:t>
            </a:r>
            <a:r>
              <a:rPr lang="en-GB" sz="1400" dirty="0" smtClean="0"/>
              <a:t>imminent</a:t>
            </a:r>
          </a:p>
          <a:p>
            <a:pPr lvl="1"/>
            <a:r>
              <a:rPr lang="en-GB" sz="1200" dirty="0" smtClean="0"/>
              <a:t>permanent fortified </a:t>
            </a:r>
            <a:r>
              <a:rPr lang="en-GB" sz="1200" dirty="0"/>
              <a:t>zones incorporating pillboxes, forts, </a:t>
            </a:r>
            <a:r>
              <a:rPr lang="en-GB" sz="1200" dirty="0" smtClean="0"/>
              <a:t>mines, wire, ditches, and </a:t>
            </a:r>
            <a:r>
              <a:rPr lang="en-GB" sz="1200" dirty="0"/>
              <a:t>protected communication systems</a:t>
            </a:r>
            <a:r>
              <a:rPr lang="en-GB" sz="1200" dirty="0" smtClean="0"/>
              <a:t>.</a:t>
            </a:r>
          </a:p>
          <a:p>
            <a:endParaRPr lang="en-GB" sz="1400" dirty="0"/>
          </a:p>
          <a:p>
            <a:r>
              <a:rPr lang="en-GB" sz="1400" b="1" dirty="0" smtClean="0"/>
              <a:t>MOBILE DEFENCE (MD): </a:t>
            </a:r>
            <a:r>
              <a:rPr lang="en-GB" sz="1400" dirty="0" smtClean="0"/>
              <a:t>Non-fixed </a:t>
            </a:r>
            <a:r>
              <a:rPr lang="en-GB" sz="1400" dirty="0"/>
              <a:t>tactical defence that concentrates on </a:t>
            </a:r>
            <a:r>
              <a:rPr lang="en-GB" sz="1400" dirty="0" smtClean="0"/>
              <a:t>blocking </a:t>
            </a:r>
            <a:r>
              <a:rPr lang="en-GB" sz="1400" dirty="0"/>
              <a:t>and dislocating the enemy</a:t>
            </a:r>
            <a:r>
              <a:rPr lang="en-GB" sz="1400" dirty="0" smtClean="0"/>
              <a:t>, </a:t>
            </a:r>
            <a:r>
              <a:rPr lang="en-GB" sz="1400" dirty="0"/>
              <a:t>as a prelude to counter-attacking</a:t>
            </a:r>
            <a:r>
              <a:rPr lang="en-GB" sz="1400" dirty="0" smtClean="0"/>
              <a:t>.</a:t>
            </a:r>
            <a:endParaRPr lang="en-GB" sz="1400" dirty="0"/>
          </a:p>
          <a:p>
            <a:pPr marL="0" indent="0">
              <a:buNone/>
            </a:pPr>
            <a:endParaRPr lang="en-GB" dirty="0"/>
          </a:p>
        </p:txBody>
      </p:sp>
      <p:sp>
        <p:nvSpPr>
          <p:cNvPr id="2" name="Slide Number Placeholder 1"/>
          <p:cNvSpPr>
            <a:spLocks noGrp="1"/>
          </p:cNvSpPr>
          <p:nvPr>
            <p:ph type="sldNum" sz="quarter" idx="11"/>
          </p:nvPr>
        </p:nvSpPr>
        <p:spPr/>
        <p:txBody>
          <a:bodyPr/>
          <a:lstStyle/>
          <a:p>
            <a:pPr marL="0" marR="0" lvl="0" indent="0" algn="r" defTabSz="851942" rtl="0" eaLnBrk="1" fontAlgn="base" latinLnBrk="0" hangingPunct="1">
              <a:lnSpc>
                <a:spcPct val="100000"/>
              </a:lnSpc>
              <a:spcBef>
                <a:spcPct val="0"/>
              </a:spcBef>
              <a:spcAft>
                <a:spcPct val="0"/>
              </a:spcAft>
              <a:buClrTx/>
              <a:buSzTx/>
              <a:buFontTx/>
              <a:buNone/>
              <a:tabLst/>
              <a:defRPr/>
            </a:pPr>
            <a:fld id="{41D5E06E-8463-49C0-8B6A-3B9E03BCC454}" type="slidenum">
              <a:rPr kumimoji="0" lang="en-GB" sz="1200" b="0" i="0" u="none" strike="noStrike" kern="1200" cap="none" spc="0" normalizeH="0" baseline="0" noProof="0" smtClean="0">
                <a:ln>
                  <a:noFill/>
                </a:ln>
                <a:solidFill>
                  <a:srgbClr val="000000">
                    <a:tint val="75000"/>
                  </a:srgbClr>
                </a:solidFill>
                <a:effectLst/>
                <a:uLnTx/>
                <a:uFillTx/>
                <a:latin typeface="Arial" charset="0"/>
                <a:ea typeface="+mn-ea"/>
                <a:cs typeface="+mn-cs"/>
              </a:rPr>
              <a:pPr marL="0" marR="0" lvl="0" indent="0" algn="r" defTabSz="851942" rtl="0" eaLnBrk="1" fontAlgn="base" latinLnBrk="0" hangingPunct="1">
                <a:lnSpc>
                  <a:spcPct val="100000"/>
                </a:lnSpc>
                <a:spcBef>
                  <a:spcPct val="0"/>
                </a:spcBef>
                <a:spcAft>
                  <a:spcPct val="0"/>
                </a:spcAft>
                <a:buClrTx/>
                <a:buSzTx/>
                <a:buFontTx/>
                <a:buNone/>
                <a:tabLst/>
                <a:defRPr/>
              </a:pPr>
              <a:t>11</a:t>
            </a:fld>
            <a:endParaRPr kumimoji="0" lang="en-GB" sz="1200" b="0" i="0" u="none" strike="noStrike" kern="1200" cap="none" spc="0" normalizeH="0" baseline="0" noProof="0">
              <a:ln>
                <a:noFill/>
              </a:ln>
              <a:solidFill>
                <a:srgbClr val="000000">
                  <a:tint val="75000"/>
                </a:srgbClr>
              </a:solidFill>
              <a:effectLst/>
              <a:uLnTx/>
              <a:uFillTx/>
              <a:latin typeface="Arial" charset="0"/>
              <a:ea typeface="+mn-ea"/>
              <a:cs typeface="+mn-cs"/>
            </a:endParaRPr>
          </a:p>
        </p:txBody>
      </p:sp>
    </p:spTree>
    <p:extLst>
      <p:ext uri="{BB962C8B-B14F-4D97-AF65-F5344CB8AC3E}">
        <p14:creationId xmlns:p14="http://schemas.microsoft.com/office/powerpoint/2010/main" val="26091599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Regression Analysis Method</a:t>
            </a:r>
            <a:endParaRPr lang="en-GB" dirty="0"/>
          </a:p>
        </p:txBody>
      </p:sp>
      <p:sp>
        <p:nvSpPr>
          <p:cNvPr id="4" name="Slide Number Placeholder 3"/>
          <p:cNvSpPr>
            <a:spLocks noGrp="1"/>
          </p:cNvSpPr>
          <p:nvPr>
            <p:ph type="sldNum" sz="quarter" idx="11"/>
          </p:nvPr>
        </p:nvSpPr>
        <p:spPr/>
        <p:txBody>
          <a:bodyPr/>
          <a:lstStyle/>
          <a:p>
            <a:fld id="{41D5E06E-8463-49C0-8B6A-3B9E03BCC454}" type="slidenum">
              <a:rPr lang="en-GB" smtClean="0"/>
              <a:t>12</a:t>
            </a:fld>
            <a:endParaRPr lang="en-GB"/>
          </a:p>
        </p:txBody>
      </p:sp>
      <p:sp>
        <p:nvSpPr>
          <p:cNvPr id="5" name="Footer Placeholder 4"/>
          <p:cNvSpPr>
            <a:spLocks noGrp="1"/>
          </p:cNvSpPr>
          <p:nvPr>
            <p:ph type="ftr" sz="quarter" idx="12"/>
          </p:nvPr>
        </p:nvSpPr>
        <p:spPr/>
        <p:txBody>
          <a:bodyPr/>
          <a:lstStyle/>
          <a:p>
            <a:r>
              <a:rPr lang="en-GB" dirty="0"/>
              <a:t>UK </a:t>
            </a:r>
            <a:r>
              <a:rPr lang="en-GB" dirty="0" smtClean="0"/>
              <a:t> OFFICIAL </a:t>
            </a:r>
            <a:endParaRPr lang="en-GB" dirty="0"/>
          </a:p>
        </p:txBody>
      </p:sp>
      <p:grpSp>
        <p:nvGrpSpPr>
          <p:cNvPr id="6" name="Group 5"/>
          <p:cNvGrpSpPr/>
          <p:nvPr/>
        </p:nvGrpSpPr>
        <p:grpSpPr>
          <a:xfrm>
            <a:off x="323528" y="942932"/>
            <a:ext cx="2736304" cy="667748"/>
            <a:chOff x="9302" y="-111497"/>
            <a:chExt cx="1261574" cy="334493"/>
          </a:xfrm>
        </p:grpSpPr>
        <p:sp>
          <p:nvSpPr>
            <p:cNvPr id="7" name="Rounded Rectangle 6"/>
            <p:cNvSpPr/>
            <p:nvPr/>
          </p:nvSpPr>
          <p:spPr>
            <a:xfrm>
              <a:off x="9302" y="-111497"/>
              <a:ext cx="1261574" cy="334493"/>
            </a:xfrm>
            <a:prstGeom prst="roundRect">
              <a:avLst>
                <a:gd name="adj" fmla="val 10000"/>
              </a:avLst>
            </a:prstGeom>
            <a:solidFill>
              <a:srgbClr val="13022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ounded Rectangle 4"/>
            <p:cNvSpPr txBox="1"/>
            <p:nvPr/>
          </p:nvSpPr>
          <p:spPr>
            <a:xfrm>
              <a:off x="9302" y="-111497"/>
              <a:ext cx="1261574" cy="2229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64008" rIns="64008" bIns="34290" numCol="1" spcCol="1270" anchor="t" anchorCtr="0">
              <a:noAutofit/>
            </a:bodyPr>
            <a:lstStyle/>
            <a:p>
              <a:pPr lvl="0" algn="l" defTabSz="400050">
                <a:lnSpc>
                  <a:spcPct val="90000"/>
                </a:lnSpc>
                <a:spcBef>
                  <a:spcPct val="0"/>
                </a:spcBef>
                <a:spcAft>
                  <a:spcPct val="35000"/>
                </a:spcAft>
              </a:pPr>
              <a:r>
                <a:rPr lang="en-US" sz="2000" dirty="0" err="1"/>
                <a:t>D</a:t>
              </a:r>
              <a:r>
                <a:rPr lang="en-US" sz="2000" dirty="0" err="1" smtClean="0"/>
                <a:t>efence</a:t>
              </a:r>
              <a:r>
                <a:rPr lang="en-US" sz="2000" dirty="0" smtClean="0"/>
                <a:t> postures</a:t>
              </a:r>
              <a:endParaRPr lang="en-US" sz="2000" kern="1200" dirty="0"/>
            </a:p>
          </p:txBody>
        </p:sp>
      </p:grpSp>
      <p:sp>
        <p:nvSpPr>
          <p:cNvPr id="9" name="Rounded Rectangle 8"/>
          <p:cNvSpPr/>
          <p:nvPr/>
        </p:nvSpPr>
        <p:spPr>
          <a:xfrm>
            <a:off x="827585" y="1388765"/>
            <a:ext cx="3168352" cy="2454831"/>
          </a:xfrm>
          <a:prstGeom prst="roundRect">
            <a:avLst/>
          </a:prstGeom>
          <a:solidFill>
            <a:schemeClr val="bg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1007605" y="1611348"/>
            <a:ext cx="2808312" cy="2031325"/>
          </a:xfrm>
          <a:prstGeom prst="rect">
            <a:avLst/>
          </a:prstGeom>
          <a:noFill/>
        </p:spPr>
        <p:txBody>
          <a:bodyPr wrap="square" rtlCol="0">
            <a:spAutoFit/>
          </a:bodyPr>
          <a:lstStyle/>
          <a:p>
            <a:pPr marL="342900" indent="-342900">
              <a:buClr>
                <a:schemeClr val="accent1"/>
              </a:buClr>
              <a:buSzPct val="110000"/>
              <a:buFont typeface="+mj-lt"/>
              <a:buAutoNum type="arabicPeriod"/>
            </a:pPr>
            <a:r>
              <a:rPr lang="en-GB" sz="1400" dirty="0" smtClean="0"/>
              <a:t>Delay (DL)</a:t>
            </a:r>
          </a:p>
          <a:p>
            <a:pPr marL="342900" indent="-342900">
              <a:buClr>
                <a:schemeClr val="accent1"/>
              </a:buClr>
              <a:buSzPct val="110000"/>
              <a:buFont typeface="+mj-lt"/>
              <a:buAutoNum type="arabicPeriod"/>
            </a:pPr>
            <a:endParaRPr lang="en-GB" sz="1400" dirty="0" smtClean="0"/>
          </a:p>
          <a:p>
            <a:pPr marL="342900" indent="-342900">
              <a:buClr>
                <a:schemeClr val="accent1"/>
              </a:buClr>
              <a:buSzPct val="110000"/>
              <a:buFont typeface="+mj-lt"/>
              <a:buAutoNum type="arabicPeriod"/>
            </a:pPr>
            <a:r>
              <a:rPr lang="en-GB" sz="1400" dirty="0" smtClean="0"/>
              <a:t>Fortified Defence (FD)</a:t>
            </a:r>
          </a:p>
          <a:p>
            <a:pPr marL="342900" indent="-342900">
              <a:buClr>
                <a:schemeClr val="accent1"/>
              </a:buClr>
              <a:buSzPct val="110000"/>
              <a:buFont typeface="+mj-lt"/>
              <a:buAutoNum type="arabicPeriod"/>
            </a:pPr>
            <a:endParaRPr lang="en-GB" sz="1400" dirty="0" smtClean="0"/>
          </a:p>
          <a:p>
            <a:pPr marL="342900" indent="-342900">
              <a:buClr>
                <a:schemeClr val="accent1"/>
              </a:buClr>
              <a:buSzPct val="110000"/>
              <a:buFont typeface="+mj-lt"/>
              <a:buAutoNum type="arabicPeriod"/>
            </a:pPr>
            <a:r>
              <a:rPr lang="en-GB" sz="1400" dirty="0" smtClean="0"/>
              <a:t>Hasty Defence (HD)</a:t>
            </a:r>
          </a:p>
          <a:p>
            <a:pPr marL="342900" indent="-342900">
              <a:buClr>
                <a:schemeClr val="accent1"/>
              </a:buClr>
              <a:buSzPct val="110000"/>
              <a:buFont typeface="+mj-lt"/>
              <a:buAutoNum type="arabicPeriod"/>
            </a:pPr>
            <a:endParaRPr lang="en-GB" sz="1400" dirty="0" smtClean="0"/>
          </a:p>
          <a:p>
            <a:pPr marL="342900" indent="-342900">
              <a:buClr>
                <a:schemeClr val="accent1"/>
              </a:buClr>
              <a:buSzPct val="110000"/>
              <a:buFont typeface="+mj-lt"/>
              <a:buAutoNum type="arabicPeriod"/>
            </a:pPr>
            <a:r>
              <a:rPr lang="en-GB" sz="1400" dirty="0" smtClean="0"/>
              <a:t>Mobile Defence (MD)</a:t>
            </a:r>
          </a:p>
          <a:p>
            <a:pPr marL="342900" indent="-342900">
              <a:buClr>
                <a:schemeClr val="accent1"/>
              </a:buClr>
              <a:buSzPct val="110000"/>
              <a:buFont typeface="+mj-lt"/>
              <a:buAutoNum type="arabicPeriod"/>
            </a:pPr>
            <a:endParaRPr lang="en-GB" sz="1400" dirty="0" smtClean="0"/>
          </a:p>
          <a:p>
            <a:pPr marL="342900" indent="-342900">
              <a:buClr>
                <a:schemeClr val="accent1"/>
              </a:buClr>
              <a:buSzPct val="110000"/>
              <a:buFont typeface="+mj-lt"/>
              <a:buAutoNum type="arabicPeriod"/>
            </a:pPr>
            <a:r>
              <a:rPr lang="en-GB" sz="1400" dirty="0" smtClean="0"/>
              <a:t>Prepared Defence (PD)</a:t>
            </a:r>
          </a:p>
        </p:txBody>
      </p:sp>
      <p:grpSp>
        <p:nvGrpSpPr>
          <p:cNvPr id="18" name="Group 17"/>
          <p:cNvGrpSpPr/>
          <p:nvPr/>
        </p:nvGrpSpPr>
        <p:grpSpPr>
          <a:xfrm>
            <a:off x="4298820" y="943798"/>
            <a:ext cx="3873580" cy="3334122"/>
            <a:chOff x="4298820" y="943798"/>
            <a:chExt cx="3873580" cy="3334122"/>
          </a:xfrm>
        </p:grpSpPr>
        <p:sp>
          <p:nvSpPr>
            <p:cNvPr id="11" name="Right Arrow 10"/>
            <p:cNvSpPr/>
            <p:nvPr/>
          </p:nvSpPr>
          <p:spPr>
            <a:xfrm>
              <a:off x="4298820" y="2368925"/>
              <a:ext cx="48920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p:cNvGrpSpPr/>
            <p:nvPr/>
          </p:nvGrpSpPr>
          <p:grpSpPr>
            <a:xfrm>
              <a:off x="4499991" y="943798"/>
              <a:ext cx="2736304" cy="667748"/>
              <a:chOff x="9302" y="-111497"/>
              <a:chExt cx="1261574" cy="334493"/>
            </a:xfrm>
          </p:grpSpPr>
          <p:sp>
            <p:nvSpPr>
              <p:cNvPr id="13" name="Rounded Rectangle 12"/>
              <p:cNvSpPr/>
              <p:nvPr/>
            </p:nvSpPr>
            <p:spPr>
              <a:xfrm>
                <a:off x="9302" y="-111497"/>
                <a:ext cx="1261574" cy="334493"/>
              </a:xfrm>
              <a:prstGeom prst="roundRect">
                <a:avLst>
                  <a:gd name="adj" fmla="val 10000"/>
                </a:avLst>
              </a:prstGeom>
              <a:solidFill>
                <a:srgbClr val="13022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ounded Rectangle 4"/>
              <p:cNvSpPr txBox="1"/>
              <p:nvPr/>
            </p:nvSpPr>
            <p:spPr>
              <a:xfrm>
                <a:off x="9302" y="-111497"/>
                <a:ext cx="1261574" cy="2229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64008" rIns="64008" bIns="34290" numCol="1" spcCol="1270" anchor="t" anchorCtr="0">
                <a:noAutofit/>
              </a:bodyPr>
              <a:lstStyle/>
              <a:p>
                <a:pPr lvl="0" algn="l" defTabSz="400050">
                  <a:lnSpc>
                    <a:spcPct val="90000"/>
                  </a:lnSpc>
                  <a:spcBef>
                    <a:spcPct val="0"/>
                  </a:spcBef>
                  <a:spcAft>
                    <a:spcPct val="35000"/>
                  </a:spcAft>
                </a:pPr>
                <a:r>
                  <a:rPr lang="en-US" sz="2000" dirty="0" smtClean="0"/>
                  <a:t>Factors to </a:t>
                </a:r>
                <a:r>
                  <a:rPr lang="en-US" sz="2000" dirty="0" err="1" smtClean="0"/>
                  <a:t>analyse</a:t>
                </a:r>
                <a:endParaRPr lang="en-US" sz="2000" kern="1200" dirty="0"/>
              </a:p>
            </p:txBody>
          </p:sp>
        </p:grpSp>
        <p:sp>
          <p:nvSpPr>
            <p:cNvPr id="15" name="Rounded Rectangle 14"/>
            <p:cNvSpPr/>
            <p:nvPr/>
          </p:nvSpPr>
          <p:spPr>
            <a:xfrm>
              <a:off x="5004048" y="1389630"/>
              <a:ext cx="3168352" cy="2888290"/>
            </a:xfrm>
            <a:prstGeom prst="roundRect">
              <a:avLst/>
            </a:prstGeom>
            <a:solidFill>
              <a:schemeClr val="bg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5184068" y="1606699"/>
              <a:ext cx="1620180" cy="2462213"/>
            </a:xfrm>
            <a:prstGeom prst="rect">
              <a:avLst/>
            </a:prstGeom>
            <a:noFill/>
          </p:spPr>
          <p:txBody>
            <a:bodyPr wrap="square" rtlCol="0">
              <a:spAutoFit/>
            </a:bodyPr>
            <a:lstStyle/>
            <a:p>
              <a:pPr marL="342900" indent="-342900">
                <a:buClr>
                  <a:schemeClr val="accent1"/>
                </a:buClr>
                <a:buSzPct val="110000"/>
                <a:buFont typeface="+mj-lt"/>
                <a:buAutoNum type="arabicPeriod"/>
              </a:pPr>
              <a:r>
                <a:rPr lang="en-GB" sz="1100" dirty="0" smtClean="0"/>
                <a:t>Force Ratio</a:t>
              </a:r>
            </a:p>
            <a:p>
              <a:pPr marL="342900" indent="-342900">
                <a:buClr>
                  <a:schemeClr val="accent1"/>
                </a:buClr>
                <a:buSzPct val="110000"/>
                <a:buFont typeface="+mj-lt"/>
                <a:buAutoNum type="arabicPeriod"/>
              </a:pPr>
              <a:endParaRPr lang="en-GB" sz="1100" dirty="0" smtClean="0"/>
            </a:p>
            <a:p>
              <a:pPr marL="342900" indent="-342900">
                <a:buClr>
                  <a:schemeClr val="accent1"/>
                </a:buClr>
                <a:buSzPct val="110000"/>
                <a:buFont typeface="+mj-lt"/>
                <a:buAutoNum type="arabicPeriod"/>
              </a:pPr>
              <a:r>
                <a:rPr lang="en-GB" sz="1100" dirty="0"/>
                <a:t>Artillery </a:t>
              </a:r>
              <a:r>
                <a:rPr lang="en-GB" sz="1100" dirty="0" smtClean="0"/>
                <a:t>Ratio</a:t>
              </a:r>
            </a:p>
            <a:p>
              <a:pPr marL="342900" indent="-342900">
                <a:buClr>
                  <a:schemeClr val="accent1"/>
                </a:buClr>
                <a:buSzPct val="110000"/>
                <a:buFont typeface="+mj-lt"/>
                <a:buAutoNum type="arabicPeriod"/>
              </a:pPr>
              <a:endParaRPr lang="en-GB" sz="1100" dirty="0"/>
            </a:p>
            <a:p>
              <a:pPr marL="342900" indent="-342900">
                <a:buClr>
                  <a:schemeClr val="accent1"/>
                </a:buClr>
                <a:buSzPct val="110000"/>
                <a:buFont typeface="+mj-lt"/>
                <a:buAutoNum type="arabicPeriod"/>
              </a:pPr>
              <a:r>
                <a:rPr lang="en-GB" sz="1100" dirty="0"/>
                <a:t>Artillery Guns per 1K </a:t>
              </a:r>
              <a:r>
                <a:rPr lang="en-GB" sz="1100" dirty="0" smtClean="0"/>
                <a:t>Defenders</a:t>
              </a:r>
              <a:endParaRPr lang="en-GB" sz="1100" dirty="0"/>
            </a:p>
            <a:p>
              <a:pPr marL="342900" indent="-342900">
                <a:buClr>
                  <a:schemeClr val="accent1"/>
                </a:buClr>
                <a:buSzPct val="110000"/>
                <a:buFont typeface="+mj-lt"/>
                <a:buAutoNum type="arabicPeriod"/>
              </a:pPr>
              <a:endParaRPr lang="en-GB" sz="1100" dirty="0" smtClean="0"/>
            </a:p>
            <a:p>
              <a:pPr marL="342900" indent="-342900">
                <a:buClr>
                  <a:schemeClr val="accent1"/>
                </a:buClr>
                <a:buSzPct val="110000"/>
                <a:buFont typeface="+mj-lt"/>
                <a:buAutoNum type="arabicPeriod"/>
              </a:pPr>
              <a:r>
                <a:rPr lang="en-GB" sz="1100" dirty="0" smtClean="0"/>
                <a:t>Tank Ratio</a:t>
              </a:r>
            </a:p>
            <a:p>
              <a:pPr marL="342900" indent="-342900">
                <a:buClr>
                  <a:schemeClr val="accent1"/>
                </a:buClr>
                <a:buSzPct val="110000"/>
                <a:buFont typeface="+mj-lt"/>
                <a:buAutoNum type="arabicPeriod"/>
              </a:pPr>
              <a:endParaRPr lang="en-GB" sz="1100" dirty="0"/>
            </a:p>
            <a:p>
              <a:pPr marL="342900" indent="-342900">
                <a:buClr>
                  <a:schemeClr val="accent1"/>
                </a:buClr>
                <a:buSzPct val="110000"/>
                <a:buFont typeface="+mj-lt"/>
                <a:buAutoNum type="arabicPeriod"/>
              </a:pPr>
              <a:r>
                <a:rPr lang="en-GB" sz="1100" dirty="0"/>
                <a:t>Air </a:t>
              </a:r>
              <a:r>
                <a:rPr lang="en-GB" sz="1100" dirty="0" smtClean="0"/>
                <a:t>Superiority</a:t>
              </a:r>
            </a:p>
            <a:p>
              <a:pPr marL="342900" indent="-342900">
                <a:buClr>
                  <a:schemeClr val="accent1"/>
                </a:buClr>
                <a:buSzPct val="110000"/>
                <a:buFont typeface="+mj-lt"/>
                <a:buAutoNum type="arabicPeriod"/>
              </a:pPr>
              <a:endParaRPr lang="en-GB" sz="1100" dirty="0" smtClean="0"/>
            </a:p>
            <a:p>
              <a:pPr marL="342900" indent="-342900">
                <a:buClr>
                  <a:schemeClr val="accent1"/>
                </a:buClr>
                <a:buSzPct val="110000"/>
                <a:buFont typeface="+mj-lt"/>
                <a:buAutoNum type="arabicPeriod"/>
              </a:pPr>
              <a:r>
                <a:rPr lang="en-GB" sz="1100" dirty="0" smtClean="0"/>
                <a:t>ISTAR</a:t>
              </a:r>
            </a:p>
            <a:p>
              <a:pPr marL="342900" indent="-342900">
                <a:buClr>
                  <a:schemeClr val="accent1"/>
                </a:buClr>
                <a:buSzPct val="110000"/>
                <a:buFont typeface="+mj-lt"/>
                <a:buAutoNum type="arabicPeriod"/>
              </a:pPr>
              <a:endParaRPr lang="en-GB" sz="1100" dirty="0"/>
            </a:p>
            <a:p>
              <a:pPr marL="342900" indent="-342900">
                <a:buClr>
                  <a:schemeClr val="accent1"/>
                </a:buClr>
                <a:buSzPct val="110000"/>
                <a:buFont typeface="+mj-lt"/>
                <a:buAutoNum type="arabicPeriod"/>
              </a:pPr>
              <a:r>
                <a:rPr lang="en-GB" sz="1100" dirty="0" smtClean="0"/>
                <a:t>Logistics</a:t>
              </a:r>
            </a:p>
          </p:txBody>
        </p:sp>
        <p:sp>
          <p:nvSpPr>
            <p:cNvPr id="17" name="TextBox 16"/>
            <p:cNvSpPr txBox="1"/>
            <p:nvPr/>
          </p:nvSpPr>
          <p:spPr>
            <a:xfrm>
              <a:off x="6804248" y="1611348"/>
              <a:ext cx="1296144" cy="2462213"/>
            </a:xfrm>
            <a:prstGeom prst="rect">
              <a:avLst/>
            </a:prstGeom>
            <a:noFill/>
          </p:spPr>
          <p:txBody>
            <a:bodyPr wrap="square" rtlCol="0">
              <a:spAutoFit/>
            </a:bodyPr>
            <a:lstStyle/>
            <a:p>
              <a:pPr marL="342900" indent="-342900">
                <a:buClr>
                  <a:schemeClr val="accent1"/>
                </a:buClr>
                <a:buSzPct val="110000"/>
                <a:buFont typeface="+mj-lt"/>
                <a:buAutoNum type="arabicPeriod" startAt="8"/>
              </a:pPr>
              <a:r>
                <a:rPr lang="en-GB" sz="1100" dirty="0"/>
                <a:t>Relative </a:t>
              </a:r>
              <a:r>
                <a:rPr lang="en-GB" sz="1100" dirty="0" smtClean="0"/>
                <a:t>Technology</a:t>
              </a:r>
            </a:p>
            <a:p>
              <a:pPr marL="342900" indent="-342900">
                <a:buClr>
                  <a:schemeClr val="accent1"/>
                </a:buClr>
                <a:buSzPct val="110000"/>
                <a:buFont typeface="+mj-lt"/>
                <a:buAutoNum type="arabicPeriod" startAt="8"/>
              </a:pPr>
              <a:endParaRPr lang="en-GB" sz="1100" dirty="0"/>
            </a:p>
            <a:p>
              <a:pPr marL="342900" indent="-342900">
                <a:buClr>
                  <a:schemeClr val="accent1"/>
                </a:buClr>
                <a:buSzPct val="110000"/>
                <a:buFont typeface="+mj-lt"/>
                <a:buAutoNum type="arabicPeriod" startAt="8"/>
              </a:pPr>
              <a:r>
                <a:rPr lang="en-GB" sz="1100" dirty="0" smtClean="0"/>
                <a:t>Morale</a:t>
              </a:r>
            </a:p>
            <a:p>
              <a:pPr marL="342900" indent="-342900">
                <a:buClr>
                  <a:schemeClr val="accent1"/>
                </a:buClr>
                <a:buSzPct val="110000"/>
                <a:buFont typeface="+mj-lt"/>
                <a:buAutoNum type="arabicPeriod" startAt="8"/>
              </a:pPr>
              <a:endParaRPr lang="en-GB" sz="1100" dirty="0"/>
            </a:p>
            <a:p>
              <a:pPr marL="342900" indent="-342900">
                <a:buClr>
                  <a:schemeClr val="accent1"/>
                </a:buClr>
                <a:buSzPct val="110000"/>
                <a:buFont typeface="+mj-lt"/>
                <a:buAutoNum type="arabicPeriod" startAt="8"/>
              </a:pPr>
              <a:r>
                <a:rPr lang="en-GB" sz="1100" dirty="0" smtClean="0"/>
                <a:t>Leadership</a:t>
              </a:r>
            </a:p>
            <a:p>
              <a:pPr marL="342900" indent="-342900">
                <a:buClr>
                  <a:schemeClr val="accent1"/>
                </a:buClr>
                <a:buSzPct val="110000"/>
                <a:buFont typeface="+mj-lt"/>
                <a:buAutoNum type="arabicPeriod" startAt="8"/>
              </a:pPr>
              <a:endParaRPr lang="en-GB" sz="1100" dirty="0"/>
            </a:p>
            <a:p>
              <a:pPr marL="342900" indent="-342900">
                <a:buClr>
                  <a:schemeClr val="accent1"/>
                </a:buClr>
                <a:buSzPct val="110000"/>
                <a:buFont typeface="+mj-lt"/>
                <a:buAutoNum type="arabicPeriod" startAt="8"/>
              </a:pPr>
              <a:r>
                <a:rPr lang="en-GB" sz="1100" dirty="0" smtClean="0"/>
                <a:t>Surprise</a:t>
              </a:r>
            </a:p>
            <a:p>
              <a:pPr marL="342900" indent="-342900">
                <a:buClr>
                  <a:schemeClr val="accent1"/>
                </a:buClr>
                <a:buSzPct val="110000"/>
                <a:buFont typeface="+mj-lt"/>
                <a:buAutoNum type="arabicPeriod" startAt="8"/>
              </a:pPr>
              <a:endParaRPr lang="en-GB" sz="1100" dirty="0"/>
            </a:p>
            <a:p>
              <a:pPr marL="342900" indent="-342900">
                <a:buClr>
                  <a:schemeClr val="accent1"/>
                </a:buClr>
                <a:buSzPct val="110000"/>
                <a:buFont typeface="+mj-lt"/>
                <a:buAutoNum type="arabicPeriod" startAt="8"/>
              </a:pPr>
              <a:r>
                <a:rPr lang="en-GB" sz="1100" dirty="0"/>
                <a:t>Training </a:t>
              </a:r>
            </a:p>
            <a:p>
              <a:pPr marL="342900" indent="-342900">
                <a:buClr>
                  <a:schemeClr val="accent1"/>
                </a:buClr>
                <a:buSzPct val="110000"/>
                <a:buFont typeface="+mj-lt"/>
                <a:buAutoNum type="arabicPeriod" startAt="8"/>
              </a:pPr>
              <a:endParaRPr lang="en-GB" sz="1100" dirty="0"/>
            </a:p>
            <a:p>
              <a:pPr marL="342900" indent="-342900">
                <a:buClr>
                  <a:schemeClr val="accent1"/>
                </a:buClr>
                <a:buSzPct val="110000"/>
                <a:buFont typeface="+mj-lt"/>
                <a:buAutoNum type="arabicPeriod" startAt="8"/>
              </a:pPr>
              <a:r>
                <a:rPr lang="en-GB" sz="1100" dirty="0" smtClean="0"/>
                <a:t>Cover</a:t>
              </a:r>
            </a:p>
            <a:p>
              <a:pPr marL="342900" indent="-342900">
                <a:buClr>
                  <a:schemeClr val="accent1"/>
                </a:buClr>
                <a:buSzPct val="110000"/>
                <a:buFont typeface="+mj-lt"/>
                <a:buAutoNum type="arabicPeriod" startAt="8"/>
              </a:pPr>
              <a:endParaRPr lang="en-GB" sz="1100" dirty="0"/>
            </a:p>
            <a:p>
              <a:pPr marL="342900" indent="-342900">
                <a:buClr>
                  <a:schemeClr val="accent1"/>
                </a:buClr>
                <a:buSzPct val="110000"/>
                <a:buFont typeface="+mj-lt"/>
                <a:buAutoNum type="arabicPeriod" startAt="8"/>
              </a:pPr>
              <a:r>
                <a:rPr lang="en-GB" sz="1100" dirty="0" smtClean="0"/>
                <a:t>Relief</a:t>
              </a:r>
              <a:endParaRPr lang="en-GB" sz="1100" dirty="0"/>
            </a:p>
          </p:txBody>
        </p:sp>
      </p:grpSp>
      <p:sp>
        <p:nvSpPr>
          <p:cNvPr id="2" name="TextBox 1"/>
          <p:cNvSpPr txBox="1"/>
          <p:nvPr/>
        </p:nvSpPr>
        <p:spPr>
          <a:xfrm>
            <a:off x="323529" y="4054471"/>
            <a:ext cx="4896543" cy="738664"/>
          </a:xfrm>
          <a:prstGeom prst="rect">
            <a:avLst/>
          </a:prstGeom>
          <a:noFill/>
        </p:spPr>
        <p:txBody>
          <a:bodyPr wrap="square" rtlCol="0">
            <a:spAutoFit/>
          </a:bodyPr>
          <a:lstStyle/>
          <a:p>
            <a:pPr>
              <a:buClr>
                <a:schemeClr val="accent1"/>
              </a:buClr>
              <a:buSzPct val="110000"/>
            </a:pPr>
            <a:r>
              <a:rPr lang="en-GB" sz="1400" b="1" dirty="0" smtClean="0">
                <a:latin typeface="Arial" pitchFamily="34" charset="0"/>
                <a:cs typeface="Arial" pitchFamily="34" charset="0"/>
              </a:rPr>
              <a:t>Regression Analysis: </a:t>
            </a:r>
            <a:r>
              <a:rPr lang="en-GB" sz="1400" dirty="0" smtClean="0">
                <a:latin typeface="Arial" pitchFamily="34" charset="0"/>
                <a:cs typeface="Arial" pitchFamily="34" charset="0"/>
              </a:rPr>
              <a:t>Statistical </a:t>
            </a:r>
            <a:r>
              <a:rPr lang="en-GB" sz="1400" dirty="0">
                <a:latin typeface="Arial" pitchFamily="34" charset="0"/>
                <a:cs typeface="Arial" pitchFamily="34" charset="0"/>
              </a:rPr>
              <a:t>technique used to establish relationships between </a:t>
            </a:r>
            <a:r>
              <a:rPr lang="en-GB" sz="1400" dirty="0" smtClean="0">
                <a:latin typeface="Arial" pitchFamily="34" charset="0"/>
                <a:cs typeface="Arial" pitchFamily="34" charset="0"/>
              </a:rPr>
              <a:t>variables, </a:t>
            </a:r>
            <a:r>
              <a:rPr lang="en-GB" sz="1400" dirty="0">
                <a:latin typeface="Arial" pitchFamily="34" charset="0"/>
                <a:cs typeface="Arial" pitchFamily="34" charset="0"/>
              </a:rPr>
              <a:t>and to calculate the contribution of each to the probability of </a:t>
            </a:r>
            <a:r>
              <a:rPr lang="en-GB" sz="1400" dirty="0" smtClean="0">
                <a:latin typeface="Arial" pitchFamily="34" charset="0"/>
                <a:cs typeface="Arial" pitchFamily="34" charset="0"/>
              </a:rPr>
              <a:t>outcome</a:t>
            </a:r>
            <a:endParaRPr lang="en-GB" sz="1400" dirty="0"/>
          </a:p>
        </p:txBody>
      </p:sp>
    </p:spTree>
    <p:extLst>
      <p:ext uri="{BB962C8B-B14F-4D97-AF65-F5344CB8AC3E}">
        <p14:creationId xmlns:p14="http://schemas.microsoft.com/office/powerpoint/2010/main" val="899248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51520" y="3593797"/>
            <a:ext cx="8568192" cy="1354217"/>
          </a:xfrm>
          <a:prstGeom prst="rect">
            <a:avLst/>
          </a:prstGeom>
          <a:noFill/>
        </p:spPr>
        <p:txBody>
          <a:bodyPr wrap="square" rtlCol="0">
            <a:spAutoFit/>
          </a:bodyPr>
          <a:lstStyle/>
          <a:p>
            <a:pPr>
              <a:buClr>
                <a:schemeClr val="accent1"/>
              </a:buClr>
              <a:buSzPct val="110000"/>
            </a:pPr>
            <a:r>
              <a:rPr lang="en-GB" sz="1600" b="1" dirty="0" smtClean="0"/>
              <a:t>Key observations</a:t>
            </a:r>
          </a:p>
          <a:p>
            <a:pPr>
              <a:buClr>
                <a:schemeClr val="accent1"/>
              </a:buClr>
              <a:buSzPct val="110000"/>
            </a:pPr>
            <a:endParaRPr lang="en-GB" sz="1400" dirty="0" smtClean="0"/>
          </a:p>
          <a:p>
            <a:pPr marL="285750" indent="-285750">
              <a:spcAft>
                <a:spcPts val="600"/>
              </a:spcAft>
              <a:buClr>
                <a:schemeClr val="accent1"/>
              </a:buClr>
              <a:buSzPct val="110000"/>
              <a:buFont typeface="Wingdings" panose="05000000000000000000" pitchFamily="2" charset="2"/>
              <a:buChar char="§"/>
            </a:pPr>
            <a:r>
              <a:rPr lang="en-GB" sz="1400" b="1" dirty="0" smtClean="0"/>
              <a:t>Morale</a:t>
            </a:r>
            <a:r>
              <a:rPr lang="en-GB" sz="1400" dirty="0" smtClean="0"/>
              <a:t> makes the largest contribution to defender victory across all defence postures</a:t>
            </a:r>
            <a:endParaRPr lang="en-GB" sz="1400" dirty="0"/>
          </a:p>
          <a:p>
            <a:pPr marL="285750" indent="-285750">
              <a:spcAft>
                <a:spcPts val="600"/>
              </a:spcAft>
              <a:buClr>
                <a:schemeClr val="accent1"/>
              </a:buClr>
              <a:buSzPct val="110000"/>
              <a:buFont typeface="Wingdings" panose="05000000000000000000" pitchFamily="2" charset="2"/>
              <a:buChar char="§"/>
            </a:pPr>
            <a:r>
              <a:rPr lang="en-GB" sz="1400" b="1" dirty="0" smtClean="0"/>
              <a:t>ISTAR</a:t>
            </a:r>
            <a:r>
              <a:rPr lang="en-GB" sz="1400" dirty="0" smtClean="0"/>
              <a:t> makes the second largest contribution to defender victory in 3 of 5 defence postures</a:t>
            </a:r>
            <a:endParaRPr lang="en-GB" sz="1400" dirty="0"/>
          </a:p>
          <a:p>
            <a:pPr marL="285750" indent="-285750">
              <a:spcAft>
                <a:spcPts val="600"/>
              </a:spcAft>
              <a:buClr>
                <a:schemeClr val="accent1"/>
              </a:buClr>
              <a:buSzPct val="110000"/>
              <a:buFont typeface="Wingdings" panose="05000000000000000000" pitchFamily="2" charset="2"/>
              <a:buChar char="§"/>
            </a:pPr>
            <a:r>
              <a:rPr lang="en-GB" sz="1400" dirty="0" smtClean="0"/>
              <a:t>Greater variation in those factors that make smaller contributions to defender victory</a:t>
            </a:r>
            <a:endParaRPr lang="en-GB" sz="1400" dirty="0"/>
          </a:p>
        </p:txBody>
      </p:sp>
      <p:sp>
        <p:nvSpPr>
          <p:cNvPr id="3" name="Title 2"/>
          <p:cNvSpPr>
            <a:spLocks noGrp="1"/>
          </p:cNvSpPr>
          <p:nvPr>
            <p:ph type="title"/>
          </p:nvPr>
        </p:nvSpPr>
        <p:spPr/>
        <p:txBody>
          <a:bodyPr/>
          <a:lstStyle/>
          <a:p>
            <a:r>
              <a:rPr lang="en-GB" dirty="0" smtClean="0"/>
              <a:t>Findings: Physical, Moral, and Conceptual Factors</a:t>
            </a:r>
            <a:endParaRPr lang="en-GB" dirty="0"/>
          </a:p>
        </p:txBody>
      </p:sp>
      <p:sp>
        <p:nvSpPr>
          <p:cNvPr id="4" name="Slide Number Placeholder 3"/>
          <p:cNvSpPr>
            <a:spLocks noGrp="1"/>
          </p:cNvSpPr>
          <p:nvPr>
            <p:ph type="sldNum" sz="quarter" idx="11"/>
          </p:nvPr>
        </p:nvSpPr>
        <p:spPr>
          <a:xfrm>
            <a:off x="6835080" y="4371950"/>
            <a:ext cx="2057400" cy="211757"/>
          </a:xfrm>
        </p:spPr>
        <p:txBody>
          <a:bodyPr/>
          <a:lstStyle/>
          <a:p>
            <a:fld id="{41D5E06E-8463-49C0-8B6A-3B9E03BCC454}" type="slidenum">
              <a:rPr lang="en-GB" smtClean="0"/>
              <a:t>13</a:t>
            </a:fld>
            <a:endParaRPr lang="en-GB" dirty="0"/>
          </a:p>
        </p:txBody>
      </p:sp>
      <p:pic>
        <p:nvPicPr>
          <p:cNvPr id="9" name="Picture 8"/>
          <p:cNvPicPr>
            <a:picLocks noChangeAspect="1"/>
          </p:cNvPicPr>
          <p:nvPr/>
        </p:nvPicPr>
        <p:blipFill>
          <a:blip r:embed="rId3"/>
          <a:stretch>
            <a:fillRect/>
          </a:stretch>
        </p:blipFill>
        <p:spPr>
          <a:xfrm>
            <a:off x="1186359" y="888851"/>
            <a:ext cx="6771283" cy="2619003"/>
          </a:xfrm>
          <a:prstGeom prst="rect">
            <a:avLst/>
          </a:prstGeom>
        </p:spPr>
      </p:pic>
      <p:sp>
        <p:nvSpPr>
          <p:cNvPr id="7" name="Footer Placeholder 4"/>
          <p:cNvSpPr>
            <a:spLocks noGrp="1"/>
          </p:cNvSpPr>
          <p:nvPr>
            <p:ph type="ftr" sz="quarter" idx="12"/>
          </p:nvPr>
        </p:nvSpPr>
        <p:spPr>
          <a:xfrm>
            <a:off x="6156177" y="4601371"/>
            <a:ext cx="2726060" cy="274637"/>
          </a:xfrm>
        </p:spPr>
        <p:txBody>
          <a:bodyPr>
            <a:normAutofit/>
          </a:bodyPr>
          <a:lstStyle/>
          <a:p>
            <a:r>
              <a:rPr lang="en-GB" dirty="0"/>
              <a:t>UK  </a:t>
            </a:r>
            <a:r>
              <a:rPr lang="en-GB" dirty="0" smtClean="0"/>
              <a:t>OFFICIAL</a:t>
            </a:r>
            <a:endParaRPr lang="en-GB" dirty="0"/>
          </a:p>
        </p:txBody>
      </p:sp>
    </p:spTree>
    <p:extLst>
      <p:ext uri="{BB962C8B-B14F-4D97-AF65-F5344CB8AC3E}">
        <p14:creationId xmlns:p14="http://schemas.microsoft.com/office/powerpoint/2010/main" val="89230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51522" y="3814177"/>
            <a:ext cx="8280918" cy="1061829"/>
          </a:xfrm>
          <a:prstGeom prst="rect">
            <a:avLst/>
          </a:prstGeom>
          <a:noFill/>
        </p:spPr>
        <p:txBody>
          <a:bodyPr wrap="square" rtlCol="0">
            <a:spAutoFit/>
          </a:bodyPr>
          <a:lstStyle/>
          <a:p>
            <a:pPr>
              <a:buClr>
                <a:schemeClr val="accent1"/>
              </a:buClr>
              <a:buSzPct val="110000"/>
            </a:pPr>
            <a:r>
              <a:rPr lang="en-GB" sz="1600" b="1" dirty="0" smtClean="0"/>
              <a:t>Key observations</a:t>
            </a:r>
          </a:p>
          <a:p>
            <a:pPr>
              <a:buClr>
                <a:schemeClr val="accent1"/>
              </a:buClr>
              <a:buSzPct val="110000"/>
            </a:pPr>
            <a:endParaRPr lang="en-GB" sz="1400" dirty="0" smtClean="0"/>
          </a:p>
          <a:p>
            <a:pPr marL="285750" indent="-285750">
              <a:spcAft>
                <a:spcPts val="600"/>
              </a:spcAft>
              <a:buClr>
                <a:schemeClr val="accent1"/>
              </a:buClr>
              <a:buSzPct val="110000"/>
              <a:buFont typeface="Wingdings" panose="05000000000000000000" pitchFamily="2" charset="2"/>
              <a:buChar char="§"/>
            </a:pPr>
            <a:r>
              <a:rPr lang="en-GB" sz="1400" b="1" dirty="0" smtClean="0"/>
              <a:t>Mountainous terrain</a:t>
            </a:r>
            <a:r>
              <a:rPr lang="en-GB" sz="1400" dirty="0" smtClean="0"/>
              <a:t> </a:t>
            </a:r>
            <a:r>
              <a:rPr lang="en-GB" sz="1400" dirty="0"/>
              <a:t>makes the </a:t>
            </a:r>
            <a:r>
              <a:rPr lang="en-GB" sz="1400" dirty="0" smtClean="0"/>
              <a:t>largest </a:t>
            </a:r>
            <a:r>
              <a:rPr lang="en-GB" sz="1400" dirty="0"/>
              <a:t>contribution to </a:t>
            </a:r>
            <a:r>
              <a:rPr lang="en-GB" sz="1400" dirty="0" smtClean="0"/>
              <a:t>defender victory </a:t>
            </a:r>
            <a:r>
              <a:rPr lang="en-GB" sz="1400" dirty="0"/>
              <a:t>in </a:t>
            </a:r>
            <a:r>
              <a:rPr lang="en-GB" sz="1400" dirty="0" smtClean="0"/>
              <a:t>4 of 5 postures</a:t>
            </a:r>
            <a:endParaRPr lang="en-GB" sz="1400" b="1" dirty="0" smtClean="0"/>
          </a:p>
          <a:p>
            <a:pPr marL="285750" indent="-285750">
              <a:spcAft>
                <a:spcPts val="600"/>
              </a:spcAft>
              <a:buClr>
                <a:schemeClr val="accent1"/>
              </a:buClr>
              <a:buSzPct val="110000"/>
              <a:buFont typeface="Wingdings" panose="05000000000000000000" pitchFamily="2" charset="2"/>
              <a:buChar char="§"/>
            </a:pPr>
            <a:r>
              <a:rPr lang="en-GB" sz="1400" b="1" dirty="0" smtClean="0"/>
              <a:t>Urban</a:t>
            </a:r>
            <a:r>
              <a:rPr lang="en-GB" sz="1400" dirty="0" smtClean="0"/>
              <a:t> makes the smallest contribution to defender victory across all postures</a:t>
            </a:r>
          </a:p>
        </p:txBody>
      </p:sp>
      <p:sp>
        <p:nvSpPr>
          <p:cNvPr id="3" name="Title 2"/>
          <p:cNvSpPr>
            <a:spLocks noGrp="1"/>
          </p:cNvSpPr>
          <p:nvPr>
            <p:ph type="title"/>
          </p:nvPr>
        </p:nvSpPr>
        <p:spPr/>
        <p:txBody>
          <a:bodyPr/>
          <a:lstStyle/>
          <a:p>
            <a:r>
              <a:rPr lang="en-GB" dirty="0" smtClean="0"/>
              <a:t>Findings: Terrain</a:t>
            </a:r>
            <a:endParaRPr lang="en-GB" dirty="0"/>
          </a:p>
        </p:txBody>
      </p:sp>
      <p:sp>
        <p:nvSpPr>
          <p:cNvPr id="4" name="Slide Number Placeholder 3"/>
          <p:cNvSpPr>
            <a:spLocks noGrp="1"/>
          </p:cNvSpPr>
          <p:nvPr>
            <p:ph type="sldNum" sz="quarter" idx="11"/>
          </p:nvPr>
        </p:nvSpPr>
        <p:spPr>
          <a:xfrm>
            <a:off x="6835080" y="4371950"/>
            <a:ext cx="2057400" cy="211757"/>
          </a:xfrm>
        </p:spPr>
        <p:txBody>
          <a:bodyPr/>
          <a:lstStyle/>
          <a:p>
            <a:fld id="{41D5E06E-8463-49C0-8B6A-3B9E03BCC454}" type="slidenum">
              <a:rPr lang="en-GB" smtClean="0"/>
              <a:t>14</a:t>
            </a:fld>
            <a:endParaRPr lang="en-GB" dirty="0"/>
          </a:p>
        </p:txBody>
      </p:sp>
      <p:pic>
        <p:nvPicPr>
          <p:cNvPr id="8" name="Picture 7"/>
          <p:cNvPicPr>
            <a:picLocks noChangeAspect="1"/>
          </p:cNvPicPr>
          <p:nvPr/>
        </p:nvPicPr>
        <p:blipFill>
          <a:blip r:embed="rId3"/>
          <a:stretch>
            <a:fillRect/>
          </a:stretch>
        </p:blipFill>
        <p:spPr>
          <a:xfrm>
            <a:off x="2127362" y="953665"/>
            <a:ext cx="4905375" cy="2819400"/>
          </a:xfrm>
          <a:prstGeom prst="rect">
            <a:avLst/>
          </a:prstGeom>
        </p:spPr>
      </p:pic>
      <p:sp>
        <p:nvSpPr>
          <p:cNvPr id="7" name="Footer Placeholder 4"/>
          <p:cNvSpPr>
            <a:spLocks noGrp="1"/>
          </p:cNvSpPr>
          <p:nvPr>
            <p:ph type="ftr" sz="quarter" idx="12"/>
          </p:nvPr>
        </p:nvSpPr>
        <p:spPr>
          <a:xfrm>
            <a:off x="6156177" y="4601371"/>
            <a:ext cx="2726060" cy="274637"/>
          </a:xfrm>
        </p:spPr>
        <p:txBody>
          <a:bodyPr>
            <a:normAutofit/>
          </a:bodyPr>
          <a:lstStyle/>
          <a:p>
            <a:r>
              <a:rPr lang="en-GB" dirty="0"/>
              <a:t>UK  </a:t>
            </a:r>
            <a:r>
              <a:rPr lang="en-GB" dirty="0" smtClean="0"/>
              <a:t>OFFICIAL</a:t>
            </a:r>
            <a:endParaRPr lang="en-GB" dirty="0"/>
          </a:p>
        </p:txBody>
      </p:sp>
    </p:spTree>
    <p:extLst>
      <p:ext uri="{BB962C8B-B14F-4D97-AF65-F5344CB8AC3E}">
        <p14:creationId xmlns:p14="http://schemas.microsoft.com/office/powerpoint/2010/main" val="274373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Different Defence Postures</a:t>
            </a:r>
            <a:endParaRPr lang="en-GB" dirty="0"/>
          </a:p>
        </p:txBody>
      </p:sp>
      <p:sp>
        <p:nvSpPr>
          <p:cNvPr id="4" name="Slide Number Placeholder 3"/>
          <p:cNvSpPr>
            <a:spLocks noGrp="1"/>
          </p:cNvSpPr>
          <p:nvPr>
            <p:ph type="sldNum" sz="quarter" idx="11"/>
          </p:nvPr>
        </p:nvSpPr>
        <p:spPr>
          <a:xfrm>
            <a:off x="6821710" y="4371950"/>
            <a:ext cx="2057400" cy="211757"/>
          </a:xfrm>
        </p:spPr>
        <p:txBody>
          <a:bodyPr/>
          <a:lstStyle/>
          <a:p>
            <a:fld id="{41D5E06E-8463-49C0-8B6A-3B9E03BCC454}" type="slidenum">
              <a:rPr lang="en-GB" smtClean="0"/>
              <a:t>15</a:t>
            </a:fld>
            <a:endParaRPr lang="en-GB"/>
          </a:p>
        </p:txBody>
      </p:sp>
      <p:pic>
        <p:nvPicPr>
          <p:cNvPr id="8" name="Picture 7"/>
          <p:cNvPicPr>
            <a:picLocks noChangeAspect="1"/>
          </p:cNvPicPr>
          <p:nvPr/>
        </p:nvPicPr>
        <p:blipFill rotWithShape="1">
          <a:blip r:embed="rId3"/>
          <a:srcRect l="6001" t="1" r="73997" b="52325"/>
          <a:stretch/>
        </p:blipFill>
        <p:spPr>
          <a:xfrm>
            <a:off x="7216515" y="986083"/>
            <a:ext cx="1656924" cy="1945705"/>
          </a:xfrm>
          <a:prstGeom prst="rect">
            <a:avLst/>
          </a:prstGeom>
        </p:spPr>
      </p:pic>
      <p:pic>
        <p:nvPicPr>
          <p:cNvPr id="9" name="Picture 8"/>
          <p:cNvPicPr>
            <a:picLocks noChangeAspect="1"/>
          </p:cNvPicPr>
          <p:nvPr/>
        </p:nvPicPr>
        <p:blipFill rotWithShape="1">
          <a:blip r:embed="rId3"/>
          <a:srcRect l="39993" t="50684" r="40004" b="1405"/>
          <a:stretch/>
        </p:blipFill>
        <p:spPr>
          <a:xfrm>
            <a:off x="2234356" y="975810"/>
            <a:ext cx="1653199" cy="1950970"/>
          </a:xfrm>
          <a:prstGeom prst="rect">
            <a:avLst/>
          </a:prstGeom>
        </p:spPr>
      </p:pic>
      <p:pic>
        <p:nvPicPr>
          <p:cNvPr id="10" name="Picture 9"/>
          <p:cNvPicPr>
            <a:picLocks noChangeAspect="1"/>
          </p:cNvPicPr>
          <p:nvPr/>
        </p:nvPicPr>
        <p:blipFill rotWithShape="1">
          <a:blip r:embed="rId3"/>
          <a:srcRect l="74008" t="1162" r="5990" b="51974"/>
          <a:stretch/>
        </p:blipFill>
        <p:spPr>
          <a:xfrm>
            <a:off x="3851920" y="1059580"/>
            <a:ext cx="1656184" cy="1911724"/>
          </a:xfrm>
          <a:prstGeom prst="rect">
            <a:avLst/>
          </a:prstGeom>
        </p:spPr>
      </p:pic>
      <p:pic>
        <p:nvPicPr>
          <p:cNvPr id="11" name="Picture 10"/>
          <p:cNvPicPr>
            <a:picLocks noChangeAspect="1"/>
          </p:cNvPicPr>
          <p:nvPr/>
        </p:nvPicPr>
        <p:blipFill rotWithShape="1">
          <a:blip r:embed="rId3"/>
          <a:srcRect l="39993" r="40004" b="52751"/>
          <a:stretch/>
        </p:blipFill>
        <p:spPr>
          <a:xfrm>
            <a:off x="613804" y="999311"/>
            <a:ext cx="1656187" cy="1927469"/>
          </a:xfrm>
          <a:prstGeom prst="rect">
            <a:avLst/>
          </a:prstGeom>
        </p:spPr>
      </p:pic>
      <p:pic>
        <p:nvPicPr>
          <p:cNvPr id="12" name="Picture 11"/>
          <p:cNvPicPr>
            <a:picLocks noChangeAspect="1"/>
          </p:cNvPicPr>
          <p:nvPr/>
        </p:nvPicPr>
        <p:blipFill rotWithShape="1">
          <a:blip r:embed="rId3"/>
          <a:srcRect l="6001" t="50683" r="73997" b="1292"/>
          <a:stretch/>
        </p:blipFill>
        <p:spPr>
          <a:xfrm>
            <a:off x="5564535" y="971773"/>
            <a:ext cx="1656927" cy="1960015"/>
          </a:xfrm>
          <a:prstGeom prst="rect">
            <a:avLst/>
          </a:prstGeom>
        </p:spPr>
      </p:pic>
      <p:sp>
        <p:nvSpPr>
          <p:cNvPr id="13" name="TextBox 12"/>
          <p:cNvSpPr txBox="1"/>
          <p:nvPr/>
        </p:nvSpPr>
        <p:spPr>
          <a:xfrm>
            <a:off x="251522" y="3147814"/>
            <a:ext cx="8630715" cy="1646605"/>
          </a:xfrm>
          <a:prstGeom prst="rect">
            <a:avLst/>
          </a:prstGeom>
          <a:noFill/>
        </p:spPr>
        <p:txBody>
          <a:bodyPr wrap="square" rtlCol="0">
            <a:spAutoFit/>
          </a:bodyPr>
          <a:lstStyle/>
          <a:p>
            <a:pPr>
              <a:buClr>
                <a:schemeClr val="accent1"/>
              </a:buClr>
              <a:buSzPct val="110000"/>
            </a:pPr>
            <a:r>
              <a:rPr lang="en-GB" sz="1600" b="1" dirty="0" smtClean="0"/>
              <a:t>Key observations</a:t>
            </a:r>
          </a:p>
          <a:p>
            <a:pPr>
              <a:buClr>
                <a:schemeClr val="accent1"/>
              </a:buClr>
              <a:buSzPct val="110000"/>
            </a:pPr>
            <a:endParaRPr lang="en-GB" sz="1400" dirty="0" smtClean="0"/>
          </a:p>
          <a:p>
            <a:pPr marL="285750" indent="-285750">
              <a:spcAft>
                <a:spcPts val="600"/>
              </a:spcAft>
              <a:buClr>
                <a:schemeClr val="accent1"/>
              </a:buClr>
              <a:buSzPct val="110000"/>
              <a:buFont typeface="Wingdings" panose="05000000000000000000" pitchFamily="2" charset="2"/>
              <a:buChar char="§"/>
            </a:pPr>
            <a:r>
              <a:rPr lang="en-GB" sz="1400" b="1" dirty="0" smtClean="0"/>
              <a:t>Hasty Defence </a:t>
            </a:r>
            <a:r>
              <a:rPr lang="en-GB" sz="1400" dirty="0" smtClean="0"/>
              <a:t>has the most wins (41%), but fewest draws; it is ‘brittle’</a:t>
            </a:r>
            <a:endParaRPr lang="en-GB" sz="1400" b="1" dirty="0" smtClean="0"/>
          </a:p>
          <a:p>
            <a:pPr marL="285750" indent="-285750">
              <a:spcAft>
                <a:spcPts val="600"/>
              </a:spcAft>
              <a:buClr>
                <a:schemeClr val="accent1"/>
              </a:buClr>
              <a:buSzPct val="110000"/>
              <a:buFont typeface="Wingdings" panose="05000000000000000000" pitchFamily="2" charset="2"/>
              <a:buChar char="§"/>
            </a:pPr>
            <a:r>
              <a:rPr lang="en-GB" sz="1400" b="1" dirty="0" smtClean="0"/>
              <a:t>Mobile Defence </a:t>
            </a:r>
            <a:r>
              <a:rPr lang="en-GB" sz="1400" dirty="0" smtClean="0"/>
              <a:t>has the fewest losses (41%), but the most draws</a:t>
            </a:r>
            <a:endParaRPr lang="en-GB" sz="1400" dirty="0"/>
          </a:p>
          <a:p>
            <a:pPr marL="285750" indent="-285750">
              <a:spcAft>
                <a:spcPts val="600"/>
              </a:spcAft>
              <a:buClr>
                <a:schemeClr val="accent1"/>
              </a:buClr>
              <a:buSzPct val="110000"/>
              <a:buFont typeface="Wingdings" panose="05000000000000000000" pitchFamily="2" charset="2"/>
              <a:buChar char="§"/>
            </a:pPr>
            <a:r>
              <a:rPr lang="en-GB" sz="1400" b="1" dirty="0" smtClean="0"/>
              <a:t>Prepared </a:t>
            </a:r>
            <a:r>
              <a:rPr lang="en-GB" sz="1400" dirty="0" smtClean="0"/>
              <a:t>and </a:t>
            </a:r>
            <a:r>
              <a:rPr lang="en-GB" sz="1400" b="1" dirty="0" smtClean="0"/>
              <a:t>Fortified Defences</a:t>
            </a:r>
            <a:r>
              <a:rPr lang="en-GB" sz="1400" dirty="0" smtClean="0"/>
              <a:t> have higher probabilities of loss (63% and 61% respectively)</a:t>
            </a:r>
          </a:p>
          <a:p>
            <a:pPr marL="285750" indent="-285750">
              <a:spcAft>
                <a:spcPts val="600"/>
              </a:spcAft>
              <a:buClr>
                <a:schemeClr val="accent1"/>
              </a:buClr>
              <a:buSzPct val="110000"/>
              <a:buFont typeface="Wingdings" panose="05000000000000000000" pitchFamily="2" charset="2"/>
              <a:buChar char="§"/>
            </a:pPr>
            <a:r>
              <a:rPr lang="en-GB" sz="1400" b="1" dirty="0" smtClean="0"/>
              <a:t>Delay </a:t>
            </a:r>
            <a:r>
              <a:rPr lang="en-GB" sz="1400" dirty="0" smtClean="0"/>
              <a:t>has the worst outcomes of all … known to be the hardest mission</a:t>
            </a:r>
            <a:endParaRPr lang="en-GB" sz="1400" b="1" dirty="0"/>
          </a:p>
        </p:txBody>
      </p:sp>
      <p:sp>
        <p:nvSpPr>
          <p:cNvPr id="2" name="Rectangle 1"/>
          <p:cNvSpPr/>
          <p:nvPr/>
        </p:nvSpPr>
        <p:spPr>
          <a:xfrm>
            <a:off x="251522" y="889390"/>
            <a:ext cx="8712966" cy="170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ooter Placeholder 4"/>
          <p:cNvSpPr>
            <a:spLocks noGrp="1"/>
          </p:cNvSpPr>
          <p:nvPr>
            <p:ph type="ftr" sz="quarter" idx="12"/>
          </p:nvPr>
        </p:nvSpPr>
        <p:spPr>
          <a:xfrm>
            <a:off x="6156177" y="4601371"/>
            <a:ext cx="2726060" cy="274637"/>
          </a:xfrm>
        </p:spPr>
        <p:txBody>
          <a:bodyPr>
            <a:normAutofit/>
          </a:bodyPr>
          <a:lstStyle/>
          <a:p>
            <a:r>
              <a:rPr lang="en-GB" dirty="0"/>
              <a:t>UK  </a:t>
            </a:r>
            <a:r>
              <a:rPr lang="en-GB" dirty="0" smtClean="0"/>
              <a:t>OFFICIAL</a:t>
            </a:r>
            <a:endParaRPr lang="en-GB" dirty="0"/>
          </a:p>
        </p:txBody>
      </p:sp>
    </p:spTree>
    <p:extLst>
      <p:ext uri="{BB962C8B-B14F-4D97-AF65-F5344CB8AC3E}">
        <p14:creationId xmlns:p14="http://schemas.microsoft.com/office/powerpoint/2010/main" val="3857142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0902" y="1790402"/>
            <a:ext cx="3353098" cy="3353098"/>
          </a:xfrm>
          <a:prstGeom prst="rect">
            <a:avLst/>
          </a:prstGeom>
        </p:spPr>
      </p:pic>
      <p:sp>
        <p:nvSpPr>
          <p:cNvPr id="2" name="Content Placeholder 1"/>
          <p:cNvSpPr>
            <a:spLocks noGrp="1"/>
          </p:cNvSpPr>
          <p:nvPr>
            <p:ph sz="half" idx="1"/>
          </p:nvPr>
        </p:nvSpPr>
        <p:spPr>
          <a:xfrm>
            <a:off x="251521" y="984964"/>
            <a:ext cx="8634476" cy="3098954"/>
          </a:xfrm>
        </p:spPr>
        <p:txBody>
          <a:bodyPr>
            <a:normAutofit/>
          </a:bodyPr>
          <a:lstStyle/>
          <a:p>
            <a:r>
              <a:rPr lang="en-GB" dirty="0" smtClean="0"/>
              <a:t>Hasty Defence is not the posture of choice …</a:t>
            </a:r>
          </a:p>
          <a:p>
            <a:pPr lvl="1"/>
            <a:r>
              <a:rPr lang="en-GB" dirty="0" smtClean="0"/>
              <a:t>but a defender must expect it, and thus prepare for it the most</a:t>
            </a:r>
          </a:p>
          <a:p>
            <a:pPr lvl="2"/>
            <a:r>
              <a:rPr lang="en-GB" dirty="0" smtClean="0"/>
              <a:t>in leadership and flexibility …</a:t>
            </a:r>
          </a:p>
          <a:p>
            <a:pPr lvl="1"/>
            <a:r>
              <a:rPr lang="en-GB" dirty="0" smtClean="0"/>
              <a:t>the attacker is having a hard time as well!</a:t>
            </a:r>
          </a:p>
          <a:p>
            <a:r>
              <a:rPr lang="en-GB" dirty="0" smtClean="0"/>
              <a:t>Must address ‘operational porosity’ challenge</a:t>
            </a:r>
          </a:p>
          <a:p>
            <a:pPr lvl="1"/>
            <a:r>
              <a:rPr lang="en-GB" dirty="0" smtClean="0"/>
              <a:t>there </a:t>
            </a:r>
            <a:r>
              <a:rPr lang="en-GB" i="1" dirty="0" smtClean="0"/>
              <a:t>will be </a:t>
            </a:r>
            <a:r>
              <a:rPr lang="en-GB" dirty="0" smtClean="0"/>
              <a:t>local setbacks and penetrations</a:t>
            </a:r>
          </a:p>
          <a:p>
            <a:pPr lvl="1"/>
            <a:r>
              <a:rPr lang="en-GB" dirty="0" smtClean="0"/>
              <a:t>counterattacking can manage them</a:t>
            </a:r>
          </a:p>
          <a:p>
            <a:r>
              <a:rPr lang="en-GB" dirty="0" smtClean="0"/>
              <a:t>Hasty Defence destroys attacker momentum</a:t>
            </a:r>
          </a:p>
          <a:p>
            <a:pPr lvl="1"/>
            <a:r>
              <a:rPr lang="en-GB" dirty="0" smtClean="0"/>
              <a:t>reducing their ‘first-mover advantage’</a:t>
            </a:r>
            <a:endParaRPr lang="en-GB" dirty="0"/>
          </a:p>
          <a:p>
            <a:endParaRPr lang="en-GB" dirty="0"/>
          </a:p>
        </p:txBody>
      </p:sp>
      <p:sp>
        <p:nvSpPr>
          <p:cNvPr id="3" name="Title 2"/>
          <p:cNvSpPr>
            <a:spLocks noGrp="1"/>
          </p:cNvSpPr>
          <p:nvPr>
            <p:ph type="title"/>
          </p:nvPr>
        </p:nvSpPr>
        <p:spPr/>
        <p:txBody>
          <a:bodyPr/>
          <a:lstStyle/>
          <a:p>
            <a:r>
              <a:rPr lang="en-GB" dirty="0" smtClean="0"/>
              <a:t>The Curious Case of Hasty Defence</a:t>
            </a:r>
            <a:endParaRPr lang="en-GB" dirty="0"/>
          </a:p>
        </p:txBody>
      </p:sp>
      <p:sp>
        <p:nvSpPr>
          <p:cNvPr id="4" name="Slide Number Placeholder 3"/>
          <p:cNvSpPr>
            <a:spLocks noGrp="1"/>
          </p:cNvSpPr>
          <p:nvPr>
            <p:ph type="sldNum" sz="quarter" idx="11"/>
          </p:nvPr>
        </p:nvSpPr>
        <p:spPr/>
        <p:txBody>
          <a:bodyPr/>
          <a:lstStyle/>
          <a:p>
            <a:fld id="{41D5E06E-8463-49C0-8B6A-3B9E03BCC454}" type="slidenum">
              <a:rPr lang="en-GB" smtClean="0"/>
              <a:t>16</a:t>
            </a:fld>
            <a:endParaRPr lang="en-GB"/>
          </a:p>
        </p:txBody>
      </p:sp>
      <p:sp>
        <p:nvSpPr>
          <p:cNvPr id="5" name="Footer Placeholder 4"/>
          <p:cNvSpPr>
            <a:spLocks noGrp="1"/>
          </p:cNvSpPr>
          <p:nvPr>
            <p:ph type="ftr" sz="quarter" idx="12"/>
          </p:nvPr>
        </p:nvSpPr>
        <p:spPr/>
        <p:txBody>
          <a:bodyPr/>
          <a:lstStyle/>
          <a:p>
            <a:r>
              <a:rPr lang="en-GB" dirty="0"/>
              <a:t>UK </a:t>
            </a:r>
            <a:r>
              <a:rPr lang="en-GB" dirty="0" smtClean="0"/>
              <a:t> OFFICIAL </a:t>
            </a:r>
            <a:endParaRPr lang="en-GB" dirty="0"/>
          </a:p>
        </p:txBody>
      </p:sp>
    </p:spTree>
    <p:extLst>
      <p:ext uri="{BB962C8B-B14F-4D97-AF65-F5344CB8AC3E}">
        <p14:creationId xmlns:p14="http://schemas.microsoft.com/office/powerpoint/2010/main" val="4288031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51564" y="1122516"/>
            <a:ext cx="8627546" cy="3744417"/>
          </a:xfrm>
        </p:spPr>
        <p:txBody>
          <a:bodyPr numCol="1">
            <a:normAutofit/>
          </a:bodyPr>
          <a:lstStyle/>
          <a:p>
            <a:pPr marL="385763" indent="-385763">
              <a:buFont typeface="+mj-lt"/>
              <a:buAutoNum type="arabicParenR"/>
            </a:pPr>
            <a:r>
              <a:rPr lang="en-GB" dirty="0" smtClean="0"/>
              <a:t>Be diverse in strengths and skills</a:t>
            </a:r>
          </a:p>
          <a:p>
            <a:pPr marL="620102" lvl="1" indent="-257175">
              <a:buFontTx/>
              <a:buChar char="-"/>
            </a:pPr>
            <a:r>
              <a:rPr lang="en-GB" dirty="0" smtClean="0"/>
              <a:t>don’t focus all energy on improving just one or two areas</a:t>
            </a:r>
          </a:p>
          <a:p>
            <a:pPr marL="385763" indent="-385763">
              <a:buFont typeface="+mj-lt"/>
              <a:buAutoNum type="arabicParenR"/>
            </a:pPr>
            <a:r>
              <a:rPr lang="en-GB" dirty="0" smtClean="0"/>
              <a:t>Don’t let the attackers dominate in these key areas:</a:t>
            </a:r>
          </a:p>
          <a:p>
            <a:pPr lvl="1">
              <a:buFontTx/>
              <a:buChar char="-"/>
            </a:pPr>
            <a:r>
              <a:rPr lang="en-GB" dirty="0"/>
              <a:t>a</a:t>
            </a:r>
            <a:r>
              <a:rPr lang="en-GB" dirty="0" smtClean="0"/>
              <a:t>ir superiority, morale, ground force technology, logistics</a:t>
            </a:r>
          </a:p>
          <a:p>
            <a:pPr marL="385763" indent="-385763">
              <a:buFont typeface="+mj-lt"/>
              <a:buAutoNum type="arabicParenR"/>
            </a:pPr>
            <a:r>
              <a:rPr lang="en-GB" dirty="0" smtClean="0"/>
              <a:t>Defenders benefit from advantage in these key areas:</a:t>
            </a:r>
          </a:p>
          <a:p>
            <a:pPr lvl="1">
              <a:buFontTx/>
              <a:buChar char="-"/>
            </a:pPr>
            <a:r>
              <a:rPr lang="en-GB" dirty="0" smtClean="0"/>
              <a:t>leadership, ISTAR, training, and logistics</a:t>
            </a:r>
          </a:p>
          <a:p>
            <a:pPr lvl="1">
              <a:buFontTx/>
              <a:buChar char="-"/>
            </a:pPr>
            <a:endParaRPr lang="en-GB" dirty="0" smtClean="0"/>
          </a:p>
          <a:p>
            <a:r>
              <a:rPr lang="en-GB" dirty="0"/>
              <a:t>D</a:t>
            </a:r>
            <a:r>
              <a:rPr lang="en-GB" dirty="0" smtClean="0"/>
              <a:t>on’t need to be the best at everything to win!</a:t>
            </a:r>
          </a:p>
          <a:p>
            <a:endParaRPr lang="en-GB" dirty="0"/>
          </a:p>
          <a:p>
            <a:pPr lvl="1"/>
            <a:endParaRPr lang="en-GB" dirty="0" smtClean="0"/>
          </a:p>
          <a:p>
            <a:pPr lvl="1"/>
            <a:endParaRPr lang="en-GB" dirty="0" smtClean="0"/>
          </a:p>
        </p:txBody>
      </p:sp>
      <p:sp>
        <p:nvSpPr>
          <p:cNvPr id="3" name="Title 2"/>
          <p:cNvSpPr>
            <a:spLocks noGrp="1"/>
          </p:cNvSpPr>
          <p:nvPr>
            <p:ph type="title"/>
          </p:nvPr>
        </p:nvSpPr>
        <p:spPr/>
        <p:txBody>
          <a:bodyPr/>
          <a:lstStyle/>
          <a:p>
            <a:r>
              <a:rPr lang="en-GB" dirty="0" smtClean="0"/>
              <a:t>How Should a Force Prepare for Defence?</a:t>
            </a:r>
            <a:endParaRPr lang="en-GB" dirty="0"/>
          </a:p>
        </p:txBody>
      </p:sp>
      <p:sp>
        <p:nvSpPr>
          <p:cNvPr id="4" name="Slide Number Placeholder 3"/>
          <p:cNvSpPr>
            <a:spLocks noGrp="1"/>
          </p:cNvSpPr>
          <p:nvPr>
            <p:ph type="sldNum" sz="quarter" idx="11"/>
          </p:nvPr>
        </p:nvSpPr>
        <p:spPr/>
        <p:txBody>
          <a:bodyPr/>
          <a:lstStyle/>
          <a:p>
            <a:pPr defTabSz="851921"/>
            <a:fld id="{41D5E06E-8463-49C0-8B6A-3B9E03BCC454}" type="slidenum">
              <a:rPr lang="en-GB">
                <a:solidFill>
                  <a:srgbClr val="000000">
                    <a:tint val="75000"/>
                  </a:srgbClr>
                </a:solidFill>
                <a:latin typeface="Arial" charset="0"/>
              </a:rPr>
              <a:pPr defTabSz="851921"/>
              <a:t>17</a:t>
            </a:fld>
            <a:endParaRPr lang="en-GB" dirty="0">
              <a:solidFill>
                <a:srgbClr val="000000">
                  <a:tint val="75000"/>
                </a:srgbClr>
              </a:solidFill>
              <a:latin typeface="Arial" charset="0"/>
            </a:endParaRPr>
          </a:p>
        </p:txBody>
      </p:sp>
      <p:sp>
        <p:nvSpPr>
          <p:cNvPr id="5" name="Footer Placeholder 4"/>
          <p:cNvSpPr>
            <a:spLocks noGrp="1"/>
          </p:cNvSpPr>
          <p:nvPr>
            <p:ph type="ftr" sz="quarter" idx="12"/>
          </p:nvPr>
        </p:nvSpPr>
        <p:spPr/>
        <p:txBody>
          <a:bodyPr/>
          <a:lstStyle/>
          <a:p>
            <a:r>
              <a:rPr lang="en-GB" dirty="0"/>
              <a:t>UK </a:t>
            </a:r>
            <a:r>
              <a:rPr lang="en-GB" dirty="0" smtClean="0"/>
              <a:t> OFFICIAL </a:t>
            </a:r>
            <a:endParaRPr lang="en-GB" dirty="0"/>
          </a:p>
        </p:txBody>
      </p:sp>
    </p:spTree>
    <p:extLst>
      <p:ext uri="{BB962C8B-B14F-4D97-AF65-F5344CB8AC3E}">
        <p14:creationId xmlns:p14="http://schemas.microsoft.com/office/powerpoint/2010/main" val="43290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GB" dirty="0" smtClean="0"/>
              <a:t>Closing Thoughts: Can Numbers Enhance the Narrative?</a:t>
            </a:r>
            <a:endParaRPr lang="en-GB" dirty="0"/>
          </a:p>
        </p:txBody>
      </p:sp>
      <p:sp>
        <p:nvSpPr>
          <p:cNvPr id="4" name="Slide Number Placeholder 3"/>
          <p:cNvSpPr>
            <a:spLocks noGrp="1"/>
          </p:cNvSpPr>
          <p:nvPr>
            <p:ph type="sldNum" sz="quarter" idx="11"/>
          </p:nvPr>
        </p:nvSpPr>
        <p:spPr/>
        <p:txBody>
          <a:bodyPr/>
          <a:lstStyle/>
          <a:p>
            <a:fld id="{41D5E06E-8463-49C0-8B6A-3B9E03BCC454}" type="slidenum">
              <a:rPr lang="en-GB" smtClean="0"/>
              <a:t>18</a:t>
            </a:fld>
            <a:endParaRPr lang="en-GB"/>
          </a:p>
        </p:txBody>
      </p:sp>
      <p:sp>
        <p:nvSpPr>
          <p:cNvPr id="5" name="Footer Placeholder 4"/>
          <p:cNvSpPr>
            <a:spLocks noGrp="1"/>
          </p:cNvSpPr>
          <p:nvPr>
            <p:ph type="ftr" sz="quarter" idx="12"/>
          </p:nvPr>
        </p:nvSpPr>
        <p:spPr/>
        <p:txBody>
          <a:bodyPr/>
          <a:lstStyle/>
          <a:p>
            <a:r>
              <a:rPr lang="en-GB" dirty="0"/>
              <a:t>UK </a:t>
            </a:r>
            <a:r>
              <a:rPr lang="en-GB" dirty="0" smtClean="0"/>
              <a:t> OFFICIAL </a:t>
            </a:r>
            <a:endParaRPr lang="en-GB" dirty="0"/>
          </a:p>
        </p:txBody>
      </p:sp>
      <p:pic>
        <p:nvPicPr>
          <p:cNvPr id="6" name="Picture 5"/>
          <p:cNvPicPr>
            <a:picLocks noChangeAspect="1"/>
          </p:cNvPicPr>
          <p:nvPr/>
        </p:nvPicPr>
        <p:blipFill>
          <a:blip r:embed="rId2"/>
          <a:stretch>
            <a:fillRect/>
          </a:stretch>
        </p:blipFill>
        <p:spPr>
          <a:xfrm>
            <a:off x="5364088" y="1075705"/>
            <a:ext cx="1692168" cy="3511070"/>
          </a:xfrm>
          <a:prstGeom prst="rect">
            <a:avLst/>
          </a:prstGeom>
        </p:spPr>
      </p:pic>
      <p:pic>
        <p:nvPicPr>
          <p:cNvPr id="2" name="Picture 1"/>
          <p:cNvPicPr>
            <a:picLocks noChangeAspect="1"/>
          </p:cNvPicPr>
          <p:nvPr/>
        </p:nvPicPr>
        <p:blipFill>
          <a:blip r:embed="rId3"/>
          <a:stretch>
            <a:fillRect/>
          </a:stretch>
        </p:blipFill>
        <p:spPr>
          <a:xfrm flipH="1">
            <a:off x="1847468" y="1075705"/>
            <a:ext cx="2508508" cy="3535940"/>
          </a:xfrm>
          <a:prstGeom prst="rect">
            <a:avLst/>
          </a:prstGeom>
        </p:spPr>
      </p:pic>
    </p:spTree>
    <p:extLst>
      <p:ext uri="{BB962C8B-B14F-4D97-AF65-F5344CB8AC3E}">
        <p14:creationId xmlns:p14="http://schemas.microsoft.com/office/powerpoint/2010/main" val="32311052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42140"/>
            <a:ext cx="9144000" cy="4401360"/>
          </a:xfrm>
          <a:prstGeom prst="rect">
            <a:avLst/>
          </a:prstGeom>
        </p:spPr>
      </p:pic>
      <p:sp>
        <p:nvSpPr>
          <p:cNvPr id="3" name="Title 2"/>
          <p:cNvSpPr>
            <a:spLocks noGrp="1"/>
          </p:cNvSpPr>
          <p:nvPr>
            <p:ph type="title"/>
          </p:nvPr>
        </p:nvSpPr>
        <p:spPr/>
        <p:txBody>
          <a:bodyPr/>
          <a:lstStyle/>
          <a:p>
            <a:r>
              <a:rPr lang="en-GB" dirty="0" smtClean="0"/>
              <a:t>Questions?</a:t>
            </a:r>
            <a:endParaRPr lang="en-GB" dirty="0"/>
          </a:p>
        </p:txBody>
      </p:sp>
      <p:sp>
        <p:nvSpPr>
          <p:cNvPr id="4" name="Slide Number Placeholder 3"/>
          <p:cNvSpPr>
            <a:spLocks noGrp="1"/>
          </p:cNvSpPr>
          <p:nvPr>
            <p:ph type="sldNum" sz="quarter" idx="11"/>
          </p:nvPr>
        </p:nvSpPr>
        <p:spPr/>
        <p:txBody>
          <a:bodyPr/>
          <a:lstStyle/>
          <a:p>
            <a:fld id="{41D5E06E-8463-49C0-8B6A-3B9E03BCC454}" type="slidenum">
              <a:rPr lang="en-GB" smtClean="0">
                <a:solidFill>
                  <a:schemeClr val="bg1"/>
                </a:solidFill>
              </a:rPr>
              <a:t>19</a:t>
            </a:fld>
            <a:endParaRPr lang="en-GB" dirty="0">
              <a:solidFill>
                <a:schemeClr val="bg1"/>
              </a:solidFill>
            </a:endParaRPr>
          </a:p>
        </p:txBody>
      </p:sp>
      <p:sp>
        <p:nvSpPr>
          <p:cNvPr id="5" name="Footer Placeholder 4"/>
          <p:cNvSpPr>
            <a:spLocks noGrp="1"/>
          </p:cNvSpPr>
          <p:nvPr>
            <p:ph type="ftr" sz="quarter" idx="12"/>
          </p:nvPr>
        </p:nvSpPr>
        <p:spPr/>
        <p:txBody>
          <a:bodyPr/>
          <a:lstStyle/>
          <a:p>
            <a:r>
              <a:rPr lang="en-GB" dirty="0">
                <a:solidFill>
                  <a:schemeClr val="bg1"/>
                </a:solidFill>
              </a:rPr>
              <a:t>UK </a:t>
            </a:r>
            <a:r>
              <a:rPr lang="en-GB" dirty="0" smtClean="0">
                <a:solidFill>
                  <a:schemeClr val="bg1"/>
                </a:solidFill>
              </a:rPr>
              <a:t> OFFICIAL </a:t>
            </a:r>
            <a:endParaRPr lang="en-GB" dirty="0">
              <a:solidFill>
                <a:schemeClr val="bg1"/>
              </a:solidFill>
            </a:endParaRPr>
          </a:p>
        </p:txBody>
      </p:sp>
      <p:sp>
        <p:nvSpPr>
          <p:cNvPr id="6" name="AutoShape 2" descr="Remember When: 50 years of Zulu the movie and a real-life North hero -  Chronicle Liv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AutoShape 2" descr="C:\Users\rbrown2\Desktop\dragon's teeth UKR.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1085175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49800"/>
            <a:ext cx="9144000" cy="4392637"/>
          </a:xfrm>
          <a:prstGeom prst="rect">
            <a:avLst/>
          </a:prstGeom>
        </p:spPr>
      </p:pic>
      <p:sp>
        <p:nvSpPr>
          <p:cNvPr id="2" name="Content Placeholder 1"/>
          <p:cNvSpPr>
            <a:spLocks noGrp="1"/>
          </p:cNvSpPr>
          <p:nvPr>
            <p:ph idx="1"/>
          </p:nvPr>
        </p:nvSpPr>
        <p:spPr>
          <a:xfrm>
            <a:off x="251521" y="1131590"/>
            <a:ext cx="8630716" cy="3744417"/>
          </a:xfrm>
        </p:spPr>
        <p:txBody>
          <a:bodyPr>
            <a:normAutofit/>
          </a:bodyPr>
          <a:lstStyle/>
          <a:p>
            <a:r>
              <a:rPr lang="en-GB" altLang="en-US" dirty="0" smtClean="0"/>
              <a:t>Introduction and background</a:t>
            </a:r>
          </a:p>
          <a:p>
            <a:r>
              <a:rPr lang="en-GB" altLang="en-US" dirty="0" smtClean="0"/>
              <a:t>Qualitative analysis of defensive operations</a:t>
            </a:r>
          </a:p>
          <a:p>
            <a:r>
              <a:rPr lang="en-GB" altLang="en-US" dirty="0" smtClean="0"/>
              <a:t>Regression analysis of numerical data</a:t>
            </a:r>
          </a:p>
          <a:p>
            <a:r>
              <a:rPr lang="en-GB" altLang="en-US" dirty="0" smtClean="0"/>
              <a:t>Conclusions</a:t>
            </a:r>
          </a:p>
          <a:p>
            <a:r>
              <a:rPr lang="en-GB" altLang="en-US" dirty="0" smtClean="0"/>
              <a:t>Questions?</a:t>
            </a:r>
          </a:p>
        </p:txBody>
      </p:sp>
      <p:sp>
        <p:nvSpPr>
          <p:cNvPr id="3" name="Title 2"/>
          <p:cNvSpPr>
            <a:spLocks noGrp="1"/>
          </p:cNvSpPr>
          <p:nvPr>
            <p:ph type="title"/>
          </p:nvPr>
        </p:nvSpPr>
        <p:spPr/>
        <p:txBody>
          <a:bodyPr/>
          <a:lstStyle/>
          <a:p>
            <a:r>
              <a:rPr lang="en-GB" altLang="en-US" dirty="0" smtClean="0"/>
              <a:t>Topics</a:t>
            </a:r>
            <a:endParaRPr lang="en-GB" dirty="0"/>
          </a:p>
        </p:txBody>
      </p:sp>
      <p:sp>
        <p:nvSpPr>
          <p:cNvPr id="4" name="Slide Number Placeholder 3"/>
          <p:cNvSpPr>
            <a:spLocks noGrp="1"/>
          </p:cNvSpPr>
          <p:nvPr>
            <p:ph type="sldNum" sz="quarter" idx="11"/>
          </p:nvPr>
        </p:nvSpPr>
        <p:spPr/>
        <p:txBody>
          <a:bodyPr/>
          <a:lstStyle/>
          <a:p>
            <a:fld id="{41D5E06E-8463-49C0-8B6A-3B9E03BCC454}" type="slidenum">
              <a:rPr lang="en-GB" smtClean="0">
                <a:solidFill>
                  <a:srgbClr val="A6A6A6"/>
                </a:solidFill>
              </a:rPr>
              <a:t>2</a:t>
            </a:fld>
            <a:endParaRPr lang="en-GB" dirty="0">
              <a:solidFill>
                <a:srgbClr val="A6A6A6"/>
              </a:solidFill>
            </a:endParaRPr>
          </a:p>
        </p:txBody>
      </p:sp>
      <p:sp>
        <p:nvSpPr>
          <p:cNvPr id="7" name="Footer Placeholder 4"/>
          <p:cNvSpPr txBox="1">
            <a:spLocks/>
          </p:cNvSpPr>
          <p:nvPr/>
        </p:nvSpPr>
        <p:spPr>
          <a:xfrm>
            <a:off x="6156177" y="4601371"/>
            <a:ext cx="2726060" cy="274637"/>
          </a:xfrm>
          <a:prstGeom prst="rect">
            <a:avLst/>
          </a:prstGeom>
        </p:spPr>
        <p:txBody>
          <a:bodyPr vert="horz" wrap="square" lIns="91440" tIns="45720" rIns="36000" bIns="45720" rtlCol="0" anchor="ctr">
            <a:normAutofit/>
          </a:bodyPr>
          <a:lstStyle>
            <a:defPPr>
              <a:defRPr lang="en-GB"/>
            </a:defPPr>
            <a:lvl1pPr algn="r" defTabSz="851942" rtl="0" fontAlgn="base">
              <a:spcBef>
                <a:spcPct val="0"/>
              </a:spcBef>
              <a:spcAft>
                <a:spcPct val="0"/>
              </a:spcAft>
              <a:defRPr sz="1200" b="1" kern="1200">
                <a:solidFill>
                  <a:schemeClr val="tx1">
                    <a:tint val="75000"/>
                  </a:schemeClr>
                </a:solidFill>
                <a:latin typeface="Arial" charset="0"/>
                <a:ea typeface="+mn-ea"/>
                <a:cs typeface="+mn-cs"/>
              </a:defRPr>
            </a:lvl1pPr>
            <a:lvl2pPr marL="425178" indent="31731" algn="l" defTabSz="851942" rtl="0" fontAlgn="base">
              <a:spcBef>
                <a:spcPct val="0"/>
              </a:spcBef>
              <a:spcAft>
                <a:spcPct val="0"/>
              </a:spcAft>
              <a:defRPr sz="1700" kern="1200">
                <a:solidFill>
                  <a:schemeClr val="tx1"/>
                </a:solidFill>
                <a:latin typeface="Arial" charset="0"/>
                <a:ea typeface="+mn-ea"/>
                <a:cs typeface="+mn-cs"/>
              </a:defRPr>
            </a:lvl2pPr>
            <a:lvl3pPr marL="851942" indent="61873" algn="l" defTabSz="851942" rtl="0" fontAlgn="base">
              <a:spcBef>
                <a:spcPct val="0"/>
              </a:spcBef>
              <a:spcAft>
                <a:spcPct val="0"/>
              </a:spcAft>
              <a:defRPr sz="1700" kern="1200">
                <a:solidFill>
                  <a:schemeClr val="tx1"/>
                </a:solidFill>
                <a:latin typeface="Arial" charset="0"/>
                <a:ea typeface="+mn-ea"/>
                <a:cs typeface="+mn-cs"/>
              </a:defRPr>
            </a:lvl3pPr>
            <a:lvl4pPr marL="1278703" indent="92016" algn="l" defTabSz="851942" rtl="0" fontAlgn="base">
              <a:spcBef>
                <a:spcPct val="0"/>
              </a:spcBef>
              <a:spcAft>
                <a:spcPct val="0"/>
              </a:spcAft>
              <a:defRPr sz="1700" kern="1200">
                <a:solidFill>
                  <a:schemeClr val="tx1"/>
                </a:solidFill>
                <a:latin typeface="Arial" charset="0"/>
                <a:ea typeface="+mn-ea"/>
                <a:cs typeface="+mn-cs"/>
              </a:defRPr>
            </a:lvl4pPr>
            <a:lvl5pPr marL="1705470" indent="122159" algn="l" defTabSz="851942" rtl="0" fontAlgn="base">
              <a:spcBef>
                <a:spcPct val="0"/>
              </a:spcBef>
              <a:spcAft>
                <a:spcPct val="0"/>
              </a:spcAft>
              <a:defRPr sz="1700" kern="1200">
                <a:solidFill>
                  <a:schemeClr val="tx1"/>
                </a:solidFill>
                <a:latin typeface="Arial" charset="0"/>
                <a:ea typeface="+mn-ea"/>
                <a:cs typeface="+mn-cs"/>
              </a:defRPr>
            </a:lvl5pPr>
            <a:lvl6pPr marL="2284536" algn="l" defTabSz="913814" rtl="0" eaLnBrk="1" latinLnBrk="0" hangingPunct="1">
              <a:defRPr sz="1700" kern="1200">
                <a:solidFill>
                  <a:schemeClr val="tx1"/>
                </a:solidFill>
                <a:latin typeface="Arial" charset="0"/>
                <a:ea typeface="+mn-ea"/>
                <a:cs typeface="+mn-cs"/>
              </a:defRPr>
            </a:lvl6pPr>
            <a:lvl7pPr marL="2741442" algn="l" defTabSz="913814" rtl="0" eaLnBrk="1" latinLnBrk="0" hangingPunct="1">
              <a:defRPr sz="1700" kern="1200">
                <a:solidFill>
                  <a:schemeClr val="tx1"/>
                </a:solidFill>
                <a:latin typeface="Arial" charset="0"/>
                <a:ea typeface="+mn-ea"/>
                <a:cs typeface="+mn-cs"/>
              </a:defRPr>
            </a:lvl7pPr>
            <a:lvl8pPr marL="3198350" algn="l" defTabSz="913814" rtl="0" eaLnBrk="1" latinLnBrk="0" hangingPunct="1">
              <a:defRPr sz="1700" kern="1200">
                <a:solidFill>
                  <a:schemeClr val="tx1"/>
                </a:solidFill>
                <a:latin typeface="Arial" charset="0"/>
                <a:ea typeface="+mn-ea"/>
                <a:cs typeface="+mn-cs"/>
              </a:defRPr>
            </a:lvl8pPr>
            <a:lvl9pPr marL="3655257" algn="l" defTabSz="913814" rtl="0" eaLnBrk="1" latinLnBrk="0" hangingPunct="1">
              <a:defRPr sz="1700" kern="1200">
                <a:solidFill>
                  <a:schemeClr val="tx1"/>
                </a:solidFill>
                <a:latin typeface="Arial" charset="0"/>
                <a:ea typeface="+mn-ea"/>
                <a:cs typeface="+mn-cs"/>
              </a:defRPr>
            </a:lvl9pPr>
          </a:lstStyle>
          <a:p>
            <a:r>
              <a:rPr lang="en-GB" dirty="0" smtClean="0"/>
              <a:t>UK  </a:t>
            </a:r>
            <a:r>
              <a:rPr lang="en-GB" dirty="0" smtClean="0">
                <a:solidFill>
                  <a:srgbClr val="A6A6A6"/>
                </a:solidFill>
              </a:rPr>
              <a:t>OFFICIAL</a:t>
            </a:r>
            <a:endParaRPr lang="en-GB" dirty="0">
              <a:solidFill>
                <a:srgbClr val="A6A6A6"/>
              </a:solidFill>
            </a:endParaRPr>
          </a:p>
        </p:txBody>
      </p:sp>
    </p:spTree>
    <p:extLst>
      <p:ext uri="{BB962C8B-B14F-4D97-AF65-F5344CB8AC3E}">
        <p14:creationId xmlns:p14="http://schemas.microsoft.com/office/powerpoint/2010/main" val="25262163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smtClean="0"/>
              <a:t>UK OFFICIAL </a:t>
            </a:r>
            <a:endParaRPr lang="en-GB" dirty="0"/>
          </a:p>
        </p:txBody>
      </p:sp>
      <p:sp>
        <p:nvSpPr>
          <p:cNvPr id="2" name="Slide Number Placeholder 1"/>
          <p:cNvSpPr>
            <a:spLocks noGrp="1"/>
          </p:cNvSpPr>
          <p:nvPr>
            <p:ph type="sldNum" sz="quarter" idx="11"/>
          </p:nvPr>
        </p:nvSpPr>
        <p:spPr/>
        <p:txBody>
          <a:bodyPr/>
          <a:lstStyle/>
          <a:p>
            <a:fld id="{41D5E06E-8463-49C0-8B6A-3B9E03BCC454}" type="slidenum">
              <a:rPr lang="en-GB" smtClean="0"/>
              <a:t>20</a:t>
            </a:fld>
            <a:endParaRPr lang="en-GB"/>
          </a:p>
        </p:txBody>
      </p:sp>
    </p:spTree>
    <p:extLst>
      <p:ext uri="{BB962C8B-B14F-4D97-AF65-F5344CB8AC3E}">
        <p14:creationId xmlns:p14="http://schemas.microsoft.com/office/powerpoint/2010/main" val="14954378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The Idea</a:t>
            </a:r>
            <a:endParaRPr lang="en-GB" dirty="0"/>
          </a:p>
        </p:txBody>
      </p:sp>
      <p:sp>
        <p:nvSpPr>
          <p:cNvPr id="2" name="Slide Number Placeholder 1"/>
          <p:cNvSpPr>
            <a:spLocks noGrp="1"/>
          </p:cNvSpPr>
          <p:nvPr>
            <p:ph type="sldNum" sz="quarter" idx="11"/>
          </p:nvPr>
        </p:nvSpPr>
        <p:spPr>
          <a:xfrm>
            <a:off x="6821710" y="4443958"/>
            <a:ext cx="2057400" cy="211757"/>
          </a:xfrm>
        </p:spPr>
        <p:txBody>
          <a:bodyPr/>
          <a:lstStyle/>
          <a:p>
            <a:fld id="{41D5E06E-8463-49C0-8B6A-3B9E03BCC454}" type="slidenum">
              <a:rPr lang="en-GB" smtClean="0"/>
              <a:t>3</a:t>
            </a:fld>
            <a:endParaRPr lang="en-GB" dirty="0"/>
          </a:p>
        </p:txBody>
      </p:sp>
      <p:pic>
        <p:nvPicPr>
          <p:cNvPr id="3" name="Picture 2"/>
          <p:cNvPicPr>
            <a:picLocks noChangeAspect="1"/>
          </p:cNvPicPr>
          <p:nvPr/>
        </p:nvPicPr>
        <p:blipFill>
          <a:blip r:embed="rId2"/>
          <a:stretch>
            <a:fillRect/>
          </a:stretch>
        </p:blipFill>
        <p:spPr>
          <a:xfrm>
            <a:off x="647564" y="966395"/>
            <a:ext cx="7848872" cy="3693587"/>
          </a:xfrm>
          <a:prstGeom prst="rect">
            <a:avLst/>
          </a:prstGeom>
        </p:spPr>
      </p:pic>
      <p:sp>
        <p:nvSpPr>
          <p:cNvPr id="9" name="Footer Placeholder 3"/>
          <p:cNvSpPr txBox="1">
            <a:spLocks/>
          </p:cNvSpPr>
          <p:nvPr/>
        </p:nvSpPr>
        <p:spPr>
          <a:xfrm>
            <a:off x="1405117" y="4683614"/>
            <a:ext cx="7478588" cy="274637"/>
          </a:xfrm>
          <a:prstGeom prst="rect">
            <a:avLst/>
          </a:prstGeom>
        </p:spPr>
        <p:txBody>
          <a:bodyPr vert="horz" wrap="square" lIns="91440" tIns="45720" rIns="36000" bIns="45720" rtlCol="0" anchor="ctr">
            <a:normAutofit/>
          </a:bodyPr>
          <a:lstStyle>
            <a:defPPr>
              <a:defRPr lang="en-GB"/>
            </a:defPPr>
            <a:lvl1pPr algn="r" defTabSz="851942" rtl="0" fontAlgn="base">
              <a:spcBef>
                <a:spcPct val="0"/>
              </a:spcBef>
              <a:spcAft>
                <a:spcPct val="0"/>
              </a:spcAft>
              <a:defRPr sz="1200" b="1" kern="1200">
                <a:solidFill>
                  <a:schemeClr val="tx1">
                    <a:tint val="75000"/>
                  </a:schemeClr>
                </a:solidFill>
                <a:latin typeface="Arial" charset="0"/>
                <a:ea typeface="+mn-ea"/>
                <a:cs typeface="+mn-cs"/>
              </a:defRPr>
            </a:lvl1pPr>
            <a:lvl2pPr marL="425178" indent="31731" algn="l" defTabSz="851942" rtl="0" fontAlgn="base">
              <a:spcBef>
                <a:spcPct val="0"/>
              </a:spcBef>
              <a:spcAft>
                <a:spcPct val="0"/>
              </a:spcAft>
              <a:defRPr sz="1700" kern="1200">
                <a:solidFill>
                  <a:schemeClr val="tx1"/>
                </a:solidFill>
                <a:latin typeface="Arial" charset="0"/>
                <a:ea typeface="+mn-ea"/>
                <a:cs typeface="+mn-cs"/>
              </a:defRPr>
            </a:lvl2pPr>
            <a:lvl3pPr marL="851942" indent="61873" algn="l" defTabSz="851942" rtl="0" fontAlgn="base">
              <a:spcBef>
                <a:spcPct val="0"/>
              </a:spcBef>
              <a:spcAft>
                <a:spcPct val="0"/>
              </a:spcAft>
              <a:defRPr sz="1700" kern="1200">
                <a:solidFill>
                  <a:schemeClr val="tx1"/>
                </a:solidFill>
                <a:latin typeface="Arial" charset="0"/>
                <a:ea typeface="+mn-ea"/>
                <a:cs typeface="+mn-cs"/>
              </a:defRPr>
            </a:lvl3pPr>
            <a:lvl4pPr marL="1278703" indent="92016" algn="l" defTabSz="851942" rtl="0" fontAlgn="base">
              <a:spcBef>
                <a:spcPct val="0"/>
              </a:spcBef>
              <a:spcAft>
                <a:spcPct val="0"/>
              </a:spcAft>
              <a:defRPr sz="1700" kern="1200">
                <a:solidFill>
                  <a:schemeClr val="tx1"/>
                </a:solidFill>
                <a:latin typeface="Arial" charset="0"/>
                <a:ea typeface="+mn-ea"/>
                <a:cs typeface="+mn-cs"/>
              </a:defRPr>
            </a:lvl4pPr>
            <a:lvl5pPr marL="1705470" indent="122159" algn="l" defTabSz="851942" rtl="0" fontAlgn="base">
              <a:spcBef>
                <a:spcPct val="0"/>
              </a:spcBef>
              <a:spcAft>
                <a:spcPct val="0"/>
              </a:spcAft>
              <a:defRPr sz="1700" kern="1200">
                <a:solidFill>
                  <a:schemeClr val="tx1"/>
                </a:solidFill>
                <a:latin typeface="Arial" charset="0"/>
                <a:ea typeface="+mn-ea"/>
                <a:cs typeface="+mn-cs"/>
              </a:defRPr>
            </a:lvl5pPr>
            <a:lvl6pPr marL="2284536" algn="l" defTabSz="913814" rtl="0" eaLnBrk="1" latinLnBrk="0" hangingPunct="1">
              <a:defRPr sz="1700" kern="1200">
                <a:solidFill>
                  <a:schemeClr val="tx1"/>
                </a:solidFill>
                <a:latin typeface="Arial" charset="0"/>
                <a:ea typeface="+mn-ea"/>
                <a:cs typeface="+mn-cs"/>
              </a:defRPr>
            </a:lvl6pPr>
            <a:lvl7pPr marL="2741442" algn="l" defTabSz="913814" rtl="0" eaLnBrk="1" latinLnBrk="0" hangingPunct="1">
              <a:defRPr sz="1700" kern="1200">
                <a:solidFill>
                  <a:schemeClr val="tx1"/>
                </a:solidFill>
                <a:latin typeface="Arial" charset="0"/>
                <a:ea typeface="+mn-ea"/>
                <a:cs typeface="+mn-cs"/>
              </a:defRPr>
            </a:lvl7pPr>
            <a:lvl8pPr marL="3198350" algn="l" defTabSz="913814" rtl="0" eaLnBrk="1" latinLnBrk="0" hangingPunct="1">
              <a:defRPr sz="1700" kern="1200">
                <a:solidFill>
                  <a:schemeClr val="tx1"/>
                </a:solidFill>
                <a:latin typeface="Arial" charset="0"/>
                <a:ea typeface="+mn-ea"/>
                <a:cs typeface="+mn-cs"/>
              </a:defRPr>
            </a:lvl8pPr>
            <a:lvl9pPr marL="3655257" algn="l" defTabSz="913814" rtl="0" eaLnBrk="1" latinLnBrk="0" hangingPunct="1">
              <a:defRPr sz="1700" kern="1200">
                <a:solidFill>
                  <a:schemeClr val="tx1"/>
                </a:solidFill>
                <a:latin typeface="Arial" charset="0"/>
                <a:ea typeface="+mn-ea"/>
                <a:cs typeface="+mn-cs"/>
              </a:defRPr>
            </a:lvl9pPr>
          </a:lstStyle>
          <a:p>
            <a:r>
              <a:rPr lang="en-GB" dirty="0" smtClean="0"/>
              <a:t>UK  OFFICIAL </a:t>
            </a:r>
            <a:endParaRPr lang="en-GB" dirty="0"/>
          </a:p>
        </p:txBody>
      </p:sp>
    </p:spTree>
    <p:extLst>
      <p:ext uri="{BB962C8B-B14F-4D97-AF65-F5344CB8AC3E}">
        <p14:creationId xmlns:p14="http://schemas.microsoft.com/office/powerpoint/2010/main" val="32210067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GB" dirty="0"/>
              <a:t>UK </a:t>
            </a:r>
            <a:r>
              <a:rPr lang="en-GB" dirty="0" smtClean="0"/>
              <a:t> OFFICIAL </a:t>
            </a:r>
            <a:endParaRPr lang="en-GB" dirty="0"/>
          </a:p>
        </p:txBody>
      </p:sp>
      <p:sp>
        <p:nvSpPr>
          <p:cNvPr id="4" name="Text Placeholder 3"/>
          <p:cNvSpPr>
            <a:spLocks noGrp="1"/>
          </p:cNvSpPr>
          <p:nvPr>
            <p:ph type="body" sz="quarter" idx="20"/>
          </p:nvPr>
        </p:nvSpPr>
        <p:spPr>
          <a:xfrm>
            <a:off x="251177" y="4427291"/>
            <a:ext cx="3384551" cy="304699"/>
          </a:xfrm>
        </p:spPr>
        <p:txBody>
          <a:bodyPr/>
          <a:lstStyle/>
          <a:p>
            <a:r>
              <a:rPr lang="en-GB" sz="1100" dirty="0"/>
              <a:t>https://www.atlanticcouncil.org/blogs/ukrainealert/ukraine-is-the-front-line-of-the-free-world/</a:t>
            </a:r>
          </a:p>
        </p:txBody>
      </p:sp>
      <p:sp>
        <p:nvSpPr>
          <p:cNvPr id="5" name="Title 4"/>
          <p:cNvSpPr>
            <a:spLocks noGrp="1"/>
          </p:cNvSpPr>
          <p:nvPr>
            <p:ph type="title"/>
          </p:nvPr>
        </p:nvSpPr>
        <p:spPr/>
        <p:txBody>
          <a:bodyPr/>
          <a:lstStyle/>
          <a:p>
            <a:r>
              <a:rPr lang="en-GB" dirty="0" smtClean="0"/>
              <a:t>Renewed Interest in Defensive Operations</a:t>
            </a:r>
            <a:endParaRPr lang="en-GB" dirty="0"/>
          </a:p>
        </p:txBody>
      </p:sp>
      <p:sp>
        <p:nvSpPr>
          <p:cNvPr id="6" name="Slide Number Placeholder 5"/>
          <p:cNvSpPr>
            <a:spLocks noGrp="1"/>
          </p:cNvSpPr>
          <p:nvPr>
            <p:ph type="sldNum" sz="quarter" idx="21"/>
          </p:nvPr>
        </p:nvSpPr>
        <p:spPr/>
        <p:txBody>
          <a:bodyPr/>
          <a:lstStyle/>
          <a:p>
            <a:fld id="{41D5E06E-8463-49C0-8B6A-3B9E03BCC454}" type="slidenum">
              <a:rPr lang="en-GB" smtClean="0"/>
              <a:t>4</a:t>
            </a:fld>
            <a:endParaRPr lang="en-GB"/>
          </a:p>
        </p:txBody>
      </p:sp>
      <p:pic>
        <p:nvPicPr>
          <p:cNvPr id="8" name="Picture Placeholder 7"/>
          <p:cNvPicPr>
            <a:picLocks noGrp="1" noChangeAspect="1"/>
          </p:cNvPicPr>
          <p:nvPr>
            <p:ph type="pic" idx="1"/>
          </p:nvPr>
        </p:nvPicPr>
        <p:blipFill>
          <a:blip r:embed="rId2">
            <a:extLst>
              <a:ext uri="{28A0092B-C50C-407E-A947-70E740481C1C}">
                <a14:useLocalDpi xmlns:a14="http://schemas.microsoft.com/office/drawing/2010/main" val="0"/>
              </a:ext>
            </a:extLst>
          </a:blip>
          <a:srcRect t="27" b="27"/>
          <a:stretch>
            <a:fillRect/>
          </a:stretch>
        </p:blipFill>
        <p:spPr>
          <a:xfrm>
            <a:off x="1421553" y="1059582"/>
            <a:ext cx="6300894" cy="3021482"/>
          </a:xfrm>
        </p:spPr>
      </p:pic>
    </p:spTree>
    <p:extLst>
      <p:ext uri="{BB962C8B-B14F-4D97-AF65-F5344CB8AC3E}">
        <p14:creationId xmlns:p14="http://schemas.microsoft.com/office/powerpoint/2010/main" val="7702083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GB" dirty="0"/>
              <a:t>UK </a:t>
            </a:r>
            <a:r>
              <a:rPr lang="en-GB" dirty="0" smtClean="0"/>
              <a:t> OFFICIAL </a:t>
            </a:r>
            <a:endParaRPr lang="en-GB" dirty="0"/>
          </a:p>
        </p:txBody>
      </p:sp>
      <p:sp>
        <p:nvSpPr>
          <p:cNvPr id="5" name="Title 4"/>
          <p:cNvSpPr>
            <a:spLocks noGrp="1"/>
          </p:cNvSpPr>
          <p:nvPr>
            <p:ph type="title"/>
          </p:nvPr>
        </p:nvSpPr>
        <p:spPr/>
        <p:txBody>
          <a:bodyPr/>
          <a:lstStyle/>
          <a:p>
            <a:r>
              <a:rPr lang="en-GB" dirty="0" smtClean="0"/>
              <a:t>Qualitative Analysis: Capturing the Nuances </a:t>
            </a:r>
            <a:endParaRPr lang="en-GB" dirty="0"/>
          </a:p>
        </p:txBody>
      </p:sp>
      <p:sp>
        <p:nvSpPr>
          <p:cNvPr id="6" name="Slide Number Placeholder 5"/>
          <p:cNvSpPr>
            <a:spLocks noGrp="1"/>
          </p:cNvSpPr>
          <p:nvPr>
            <p:ph type="sldNum" sz="quarter" idx="21"/>
          </p:nvPr>
        </p:nvSpPr>
        <p:spPr/>
        <p:txBody>
          <a:bodyPr/>
          <a:lstStyle/>
          <a:p>
            <a:fld id="{41D5E06E-8463-49C0-8B6A-3B9E03BCC454}" type="slidenum">
              <a:rPr lang="en-GB" smtClean="0"/>
              <a:t>5</a:t>
            </a:fld>
            <a:endParaRPr lang="en-GB"/>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2551" y="1085130"/>
            <a:ext cx="6498899" cy="3395766"/>
          </a:xfrm>
          <a:prstGeom prst="rect">
            <a:avLst/>
          </a:prstGeom>
        </p:spPr>
      </p:pic>
    </p:spTree>
    <p:extLst>
      <p:ext uri="{BB962C8B-B14F-4D97-AF65-F5344CB8AC3E}">
        <p14:creationId xmlns:p14="http://schemas.microsoft.com/office/powerpoint/2010/main" val="18518283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idx="1"/>
          </p:nvPr>
        </p:nvSpPr>
        <p:spPr/>
      </p:sp>
      <p:sp>
        <p:nvSpPr>
          <p:cNvPr id="2" name="Footer Placeholder 1"/>
          <p:cNvSpPr>
            <a:spLocks noGrp="1"/>
          </p:cNvSpPr>
          <p:nvPr>
            <p:ph type="ftr" sz="quarter" idx="10"/>
          </p:nvPr>
        </p:nvSpPr>
        <p:spPr/>
        <p:txBody>
          <a:bodyPr/>
          <a:lstStyle/>
          <a:p>
            <a:r>
              <a:rPr lang="en-GB" dirty="0">
                <a:solidFill>
                  <a:srgbClr val="898989"/>
                </a:solidFill>
              </a:rPr>
              <a:t>UK </a:t>
            </a:r>
            <a:r>
              <a:rPr lang="en-GB" dirty="0" smtClean="0">
                <a:solidFill>
                  <a:srgbClr val="898989"/>
                </a:solidFill>
              </a:rPr>
              <a:t> OFFICIAL </a:t>
            </a:r>
            <a:endParaRPr lang="en-GB" dirty="0">
              <a:solidFill>
                <a:srgbClr val="898989"/>
              </a:solidFill>
            </a:endParaRPr>
          </a:p>
        </p:txBody>
      </p:sp>
      <p:pic>
        <p:nvPicPr>
          <p:cNvPr id="7" name="Picture 6"/>
          <p:cNvPicPr>
            <a:picLocks noChangeAspect="1"/>
          </p:cNvPicPr>
          <p:nvPr/>
        </p:nvPicPr>
        <p:blipFill>
          <a:blip r:embed="rId2"/>
          <a:stretch>
            <a:fillRect/>
          </a:stretch>
        </p:blipFill>
        <p:spPr>
          <a:xfrm>
            <a:off x="2230587" y="1025438"/>
            <a:ext cx="4682826" cy="3202496"/>
          </a:xfrm>
          <a:prstGeom prst="rect">
            <a:avLst/>
          </a:prstGeom>
        </p:spPr>
      </p:pic>
      <p:sp>
        <p:nvSpPr>
          <p:cNvPr id="5" name="Title 4"/>
          <p:cNvSpPr>
            <a:spLocks noGrp="1"/>
          </p:cNvSpPr>
          <p:nvPr>
            <p:ph type="title"/>
          </p:nvPr>
        </p:nvSpPr>
        <p:spPr/>
        <p:txBody>
          <a:bodyPr/>
          <a:lstStyle/>
          <a:p>
            <a:r>
              <a:rPr lang="en-GB" dirty="0" smtClean="0"/>
              <a:t>Factors Influencing Successful Defensive Operations </a:t>
            </a:r>
            <a:endParaRPr lang="en-GB" dirty="0"/>
          </a:p>
        </p:txBody>
      </p:sp>
      <p:sp>
        <p:nvSpPr>
          <p:cNvPr id="6" name="Slide Number Placeholder 5"/>
          <p:cNvSpPr>
            <a:spLocks noGrp="1"/>
          </p:cNvSpPr>
          <p:nvPr>
            <p:ph type="sldNum" sz="quarter" idx="21"/>
          </p:nvPr>
        </p:nvSpPr>
        <p:spPr/>
        <p:txBody>
          <a:bodyPr/>
          <a:lstStyle/>
          <a:p>
            <a:fld id="{41D5E06E-8463-49C0-8B6A-3B9E03BCC454}" type="slidenum">
              <a:rPr lang="en-GB" smtClean="0"/>
              <a:t>6</a:t>
            </a:fld>
            <a:endParaRPr lang="en-GB"/>
          </a:p>
        </p:txBody>
      </p:sp>
    </p:spTree>
    <p:extLst>
      <p:ext uri="{BB962C8B-B14F-4D97-AF65-F5344CB8AC3E}">
        <p14:creationId xmlns:p14="http://schemas.microsoft.com/office/powerpoint/2010/main" val="31457409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GB" dirty="0"/>
              <a:t>UK </a:t>
            </a:r>
            <a:r>
              <a:rPr lang="en-GB" dirty="0" smtClean="0"/>
              <a:t> OFFICIAL </a:t>
            </a:r>
            <a:endParaRPr lang="en-GB" dirty="0"/>
          </a:p>
        </p:txBody>
      </p:sp>
      <p:sp>
        <p:nvSpPr>
          <p:cNvPr id="4" name="Text Placeholder 3"/>
          <p:cNvSpPr>
            <a:spLocks noGrp="1"/>
          </p:cNvSpPr>
          <p:nvPr>
            <p:ph type="body" sz="quarter" idx="20"/>
          </p:nvPr>
        </p:nvSpPr>
        <p:spPr>
          <a:xfrm>
            <a:off x="251520" y="1226677"/>
            <a:ext cx="3912369" cy="3649332"/>
          </a:xfrm>
        </p:spPr>
        <p:txBody>
          <a:bodyPr/>
          <a:lstStyle/>
          <a:p>
            <a:pPr>
              <a:lnSpc>
                <a:spcPct val="107000"/>
              </a:lnSpc>
              <a:spcAft>
                <a:spcPts val="800"/>
              </a:spcAft>
            </a:pPr>
            <a:r>
              <a:rPr lang="en-GB" sz="1600" dirty="0">
                <a:latin typeface="Calibri" panose="020F0502020204030204" pitchFamily="34" charset="0"/>
                <a:ea typeface="Calibri" panose="020F0502020204030204" pitchFamily="34" charset="0"/>
                <a:cs typeface="Times New Roman" panose="02020603050405020304" pitchFamily="18" charset="0"/>
              </a:rPr>
              <a:t>Leadership, </a:t>
            </a:r>
            <a:r>
              <a:rPr lang="en-GB" sz="1600" dirty="0" smtClean="0">
                <a:latin typeface="Calibri" panose="020F0502020204030204" pitchFamily="34" charset="0"/>
                <a:ea typeface="Calibri" panose="020F0502020204030204" pitchFamily="34" charset="0"/>
                <a:cs typeface="Times New Roman" panose="02020603050405020304" pitchFamily="18" charset="0"/>
              </a:rPr>
              <a:t>morale</a:t>
            </a:r>
            <a:r>
              <a:rPr lang="en-GB" sz="1600" dirty="0">
                <a:latin typeface="Calibri" panose="020F0502020204030204" pitchFamily="34" charset="0"/>
                <a:ea typeface="Calibri" panose="020F0502020204030204" pitchFamily="34" charset="0"/>
                <a:cs typeface="Times New Roman" panose="02020603050405020304" pitchFamily="18" charset="0"/>
              </a:rPr>
              <a:t>, and </a:t>
            </a:r>
            <a:r>
              <a:rPr lang="en-GB" sz="1600" dirty="0" smtClean="0">
                <a:latin typeface="Calibri" panose="020F0502020204030204" pitchFamily="34" charset="0"/>
                <a:ea typeface="Calibri" panose="020F0502020204030204" pitchFamily="34" charset="0"/>
                <a:cs typeface="Times New Roman" panose="02020603050405020304" pitchFamily="18" charset="0"/>
              </a:rPr>
              <a:t>will </a:t>
            </a:r>
            <a:r>
              <a:rPr lang="en-GB" sz="1600" dirty="0">
                <a:latin typeface="Calibri" panose="020F0502020204030204" pitchFamily="34" charset="0"/>
                <a:ea typeface="Calibri" panose="020F0502020204030204" pitchFamily="34" charset="0"/>
                <a:cs typeface="Times New Roman" panose="02020603050405020304" pitchFamily="18" charset="0"/>
              </a:rPr>
              <a:t>to </a:t>
            </a:r>
            <a:r>
              <a:rPr lang="en-GB" sz="1600" dirty="0" smtClean="0">
                <a:latin typeface="Calibri" panose="020F0502020204030204" pitchFamily="34" charset="0"/>
                <a:ea typeface="Calibri" panose="020F0502020204030204" pitchFamily="34" charset="0"/>
                <a:cs typeface="Times New Roman" panose="02020603050405020304" pitchFamily="18" charset="0"/>
              </a:rPr>
              <a:t>fight </a:t>
            </a:r>
            <a:r>
              <a:rPr lang="en-GB" sz="1600" dirty="0">
                <a:latin typeface="Calibri" panose="020F0502020204030204" pitchFamily="34" charset="0"/>
                <a:ea typeface="Calibri" panose="020F0502020204030204" pitchFamily="34" charset="0"/>
                <a:cs typeface="Times New Roman" panose="02020603050405020304" pitchFamily="18" charset="0"/>
              </a:rPr>
              <a:t>are the </a:t>
            </a:r>
            <a:r>
              <a:rPr lang="en-GB" sz="1600" dirty="0" smtClean="0">
                <a:latin typeface="Calibri" panose="020F0502020204030204" pitchFamily="34" charset="0"/>
                <a:ea typeface="Calibri" panose="020F0502020204030204" pitchFamily="34" charset="0"/>
                <a:cs typeface="Times New Roman" panose="02020603050405020304" pitchFamily="18" charset="0"/>
              </a:rPr>
              <a:t>‘holy trinity’</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latin typeface="Calibri" panose="020F0502020204030204" pitchFamily="34" charset="0"/>
                <a:ea typeface="Calibri" panose="020F0502020204030204" pitchFamily="34" charset="0"/>
                <a:cs typeface="Times New Roman" panose="02020603050405020304" pitchFamily="18" charset="0"/>
              </a:rPr>
              <a:t>Fortifications and </a:t>
            </a:r>
            <a:r>
              <a:rPr lang="en-GB" sz="1600" dirty="0" smtClean="0">
                <a:latin typeface="Calibri" panose="020F0502020204030204" pitchFamily="34" charset="0"/>
                <a:ea typeface="Calibri" panose="020F0502020204030204" pitchFamily="34" charset="0"/>
                <a:cs typeface="Times New Roman" panose="02020603050405020304" pitchFamily="18" charset="0"/>
              </a:rPr>
              <a:t>outposts slow </a:t>
            </a:r>
            <a:r>
              <a:rPr lang="en-GB" sz="1600" dirty="0">
                <a:latin typeface="Calibri" panose="020F0502020204030204" pitchFamily="34" charset="0"/>
                <a:ea typeface="Calibri" panose="020F0502020204030204" pitchFamily="34" charset="0"/>
                <a:cs typeface="Times New Roman" panose="02020603050405020304" pitchFamily="18" charset="0"/>
              </a:rPr>
              <a:t>the </a:t>
            </a:r>
            <a:r>
              <a:rPr lang="en-GB" sz="1600" dirty="0" smtClean="0">
                <a:latin typeface="Calibri" panose="020F0502020204030204" pitchFamily="34" charset="0"/>
                <a:ea typeface="Calibri" panose="020F0502020204030204" pitchFamily="34" charset="0"/>
                <a:cs typeface="Times New Roman" panose="02020603050405020304" pitchFamily="18" charset="0"/>
              </a:rPr>
              <a:t>attacker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smtClean="0">
                <a:latin typeface="Calibri" panose="020F0502020204030204" pitchFamily="34" charset="0"/>
                <a:ea typeface="Calibri" panose="020F0502020204030204" pitchFamily="34" charset="0"/>
                <a:cs typeface="Times New Roman" panose="02020603050405020304" pitchFamily="18" charset="0"/>
              </a:rPr>
              <a:t>Counter-attack </a:t>
            </a:r>
            <a:r>
              <a:rPr lang="en-GB" sz="1600" dirty="0">
                <a:latin typeface="Calibri" panose="020F0502020204030204" pitchFamily="34" charset="0"/>
                <a:ea typeface="Calibri" panose="020F0502020204030204" pitchFamily="34" charset="0"/>
                <a:cs typeface="Times New Roman" panose="02020603050405020304" pitchFamily="18" charset="0"/>
              </a:rPr>
              <a:t>is </a:t>
            </a:r>
            <a:r>
              <a:rPr lang="en-GB" sz="1600" dirty="0" smtClean="0">
                <a:latin typeface="Calibri" panose="020F0502020204030204" pitchFamily="34" charset="0"/>
                <a:ea typeface="Calibri" panose="020F0502020204030204" pitchFamily="34" charset="0"/>
                <a:cs typeface="Times New Roman" panose="02020603050405020304" pitchFamily="18" charset="0"/>
              </a:rPr>
              <a:t>key</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latin typeface="Calibri" panose="020F0502020204030204" pitchFamily="34" charset="0"/>
                <a:ea typeface="Calibri" panose="020F0502020204030204" pitchFamily="34" charset="0"/>
                <a:cs typeface="Times New Roman" panose="02020603050405020304" pitchFamily="18" charset="0"/>
              </a:rPr>
              <a:t>‘</a:t>
            </a:r>
            <a:r>
              <a:rPr lang="en-GB" sz="1600" dirty="0" err="1">
                <a:latin typeface="Calibri" panose="020F0502020204030204" pitchFamily="34" charset="0"/>
                <a:ea typeface="Calibri" panose="020F0502020204030204" pitchFamily="34" charset="0"/>
                <a:cs typeface="Times New Roman" panose="02020603050405020304" pitchFamily="18" charset="0"/>
              </a:rPr>
              <a:t>Citadelization</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smtClean="0">
                <a:latin typeface="Calibri" panose="020F0502020204030204" pitchFamily="34" charset="0"/>
                <a:ea typeface="Calibri" panose="020F0502020204030204" pitchFamily="34" charset="0"/>
                <a:cs typeface="Times New Roman" panose="02020603050405020304" pitchFamily="18" charset="0"/>
              </a:rPr>
              <a:t>useful in urban defence </a:t>
            </a:r>
          </a:p>
          <a:p>
            <a:pPr>
              <a:lnSpc>
                <a:spcPct val="107000"/>
              </a:lnSpc>
              <a:spcAft>
                <a:spcPts val="800"/>
              </a:spcAft>
            </a:pPr>
            <a:r>
              <a:rPr lang="en-GB" sz="1600" dirty="0" smtClean="0">
                <a:latin typeface="Calibri" panose="020F0502020204030204" pitchFamily="34" charset="0"/>
                <a:ea typeface="Calibri" panose="020F0502020204030204" pitchFamily="34" charset="0"/>
                <a:cs typeface="Times New Roman" panose="02020603050405020304" pitchFamily="18" charset="0"/>
              </a:rPr>
              <a:t>Assimilating terrain obstacles</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latin typeface="Calibri" panose="020F0502020204030204" pitchFamily="34" charset="0"/>
                <a:ea typeface="Calibri" panose="020F0502020204030204" pitchFamily="34" charset="0"/>
                <a:cs typeface="Times New Roman" panose="02020603050405020304" pitchFamily="18" charset="0"/>
              </a:rPr>
              <a:t>Air </a:t>
            </a:r>
            <a:r>
              <a:rPr lang="en-GB" sz="1600" dirty="0" smtClean="0">
                <a:latin typeface="Calibri" panose="020F0502020204030204" pitchFamily="34" charset="0"/>
                <a:ea typeface="Calibri" panose="020F0502020204030204" pitchFamily="34" charset="0"/>
                <a:cs typeface="Times New Roman" panose="02020603050405020304" pitchFamily="18" charset="0"/>
              </a:rPr>
              <a:t>superiority </a:t>
            </a:r>
            <a:r>
              <a:rPr lang="en-GB" sz="1600" dirty="0">
                <a:latin typeface="Calibri" panose="020F0502020204030204" pitchFamily="34" charset="0"/>
                <a:ea typeface="Calibri" panose="020F0502020204030204" pitchFamily="34" charset="0"/>
                <a:cs typeface="Times New Roman" panose="02020603050405020304" pitchFamily="18" charset="0"/>
              </a:rPr>
              <a:t>is </a:t>
            </a:r>
            <a:r>
              <a:rPr lang="en-GB" sz="1600" dirty="0" smtClean="0">
                <a:latin typeface="Calibri" panose="020F0502020204030204" pitchFamily="34" charset="0"/>
                <a:ea typeface="Calibri" panose="020F0502020204030204" pitchFamily="34" charset="0"/>
                <a:cs typeface="Times New Roman" panose="02020603050405020304" pitchFamily="18" charset="0"/>
              </a:rPr>
              <a:t>important</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smtClean="0">
                <a:latin typeface="Calibri" panose="020F0502020204030204" pitchFamily="34" charset="0"/>
                <a:ea typeface="Calibri" panose="020F0502020204030204" pitchFamily="34" charset="0"/>
                <a:cs typeface="Times New Roman" panose="02020603050405020304" pitchFamily="18" charset="0"/>
              </a:rPr>
              <a:t>Maintain </a:t>
            </a:r>
            <a:r>
              <a:rPr lang="en-GB" sz="1600" dirty="0">
                <a:latin typeface="Calibri" panose="020F0502020204030204" pitchFamily="34" charset="0"/>
                <a:ea typeface="Calibri" panose="020F0502020204030204" pitchFamily="34" charset="0"/>
                <a:cs typeface="Times New Roman" panose="02020603050405020304" pitchFamily="18" charset="0"/>
              </a:rPr>
              <a:t>ISTAR </a:t>
            </a:r>
            <a:r>
              <a:rPr lang="en-GB" sz="1600" dirty="0" smtClean="0">
                <a:latin typeface="Calibri" panose="020F0502020204030204" pitchFamily="34" charset="0"/>
                <a:ea typeface="Calibri" panose="020F0502020204030204" pitchFamily="34" charset="0"/>
                <a:cs typeface="Times New Roman" panose="02020603050405020304" pitchFamily="18" charset="0"/>
              </a:rPr>
              <a:t>superiority</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latin typeface="Calibri" panose="020F0502020204030204" pitchFamily="34" charset="0"/>
                <a:ea typeface="Calibri" panose="020F0502020204030204" pitchFamily="34" charset="0"/>
                <a:cs typeface="Times New Roman" panose="02020603050405020304" pitchFamily="18" charset="0"/>
              </a:rPr>
              <a:t>Artillery, </a:t>
            </a:r>
            <a:r>
              <a:rPr lang="en-GB" sz="1600" dirty="0" smtClean="0">
                <a:latin typeface="Calibri" panose="020F0502020204030204" pitchFamily="34" charset="0"/>
                <a:ea typeface="Calibri" panose="020F0502020204030204" pitchFamily="34" charset="0"/>
                <a:cs typeface="Times New Roman" panose="02020603050405020304" pitchFamily="18" charset="0"/>
              </a:rPr>
              <a:t>armour</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smtClean="0">
                <a:latin typeface="Calibri" panose="020F0502020204030204" pitchFamily="34" charset="0"/>
                <a:ea typeface="Calibri" panose="020F0502020204030204" pitchFamily="34" charset="0"/>
                <a:cs typeface="Times New Roman" panose="02020603050405020304" pitchFamily="18" charset="0"/>
              </a:rPr>
              <a:t>logistics </a:t>
            </a:r>
            <a:r>
              <a:rPr lang="en-GB" sz="1600" dirty="0">
                <a:latin typeface="Calibri" panose="020F0502020204030204" pitchFamily="34" charset="0"/>
                <a:ea typeface="Calibri" panose="020F0502020204030204" pitchFamily="34" charset="0"/>
                <a:cs typeface="Times New Roman" panose="02020603050405020304" pitchFamily="18" charset="0"/>
              </a:rPr>
              <a:t>and C3 are all </a:t>
            </a:r>
            <a:r>
              <a:rPr lang="en-GB" sz="1600" dirty="0" smtClean="0">
                <a:latin typeface="Calibri" panose="020F0502020204030204" pitchFamily="34" charset="0"/>
                <a:ea typeface="Calibri" panose="020F0502020204030204" pitchFamily="34" charset="0"/>
                <a:cs typeface="Times New Roman" panose="02020603050405020304" pitchFamily="18" charset="0"/>
              </a:rPr>
              <a:t>important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0" lvl="0" indent="0">
              <a:buNone/>
            </a:pPr>
            <a:endParaRPr lang="en-GB" dirty="0"/>
          </a:p>
        </p:txBody>
      </p:sp>
      <p:sp>
        <p:nvSpPr>
          <p:cNvPr id="5" name="Title 4"/>
          <p:cNvSpPr>
            <a:spLocks noGrp="1"/>
          </p:cNvSpPr>
          <p:nvPr>
            <p:ph type="title"/>
          </p:nvPr>
        </p:nvSpPr>
        <p:spPr/>
        <p:txBody>
          <a:bodyPr/>
          <a:lstStyle/>
          <a:p>
            <a:r>
              <a:rPr lang="en-GB" dirty="0" smtClean="0"/>
              <a:t>Qualitative Analysis Key Findings</a:t>
            </a:r>
            <a:endParaRPr lang="en-GB" dirty="0"/>
          </a:p>
        </p:txBody>
      </p:sp>
      <p:sp>
        <p:nvSpPr>
          <p:cNvPr id="6" name="Slide Number Placeholder 5"/>
          <p:cNvSpPr>
            <a:spLocks noGrp="1"/>
          </p:cNvSpPr>
          <p:nvPr>
            <p:ph type="sldNum" sz="quarter" idx="21"/>
          </p:nvPr>
        </p:nvSpPr>
        <p:spPr/>
        <p:txBody>
          <a:bodyPr/>
          <a:lstStyle/>
          <a:p>
            <a:fld id="{41D5E06E-8463-49C0-8B6A-3B9E03BCC454}" type="slidenum">
              <a:rPr lang="en-GB" smtClean="0"/>
              <a:t>7</a:t>
            </a:fld>
            <a:endParaRPr lang="en-GB"/>
          </a:p>
        </p:txBody>
      </p:sp>
      <p:sp>
        <p:nvSpPr>
          <p:cNvPr id="8" name="AutoShape 2" descr="Ukraine Bakhmut: Volodymyr Zelensky thrusts frontline city onto the world  stage in US visit | CN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5360805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idx="1"/>
          </p:nvPr>
        </p:nvSpPr>
        <p:spPr/>
      </p:sp>
      <p:sp>
        <p:nvSpPr>
          <p:cNvPr id="2" name="Footer Placeholder 1"/>
          <p:cNvSpPr>
            <a:spLocks noGrp="1"/>
          </p:cNvSpPr>
          <p:nvPr>
            <p:ph type="ftr" sz="quarter" idx="10"/>
          </p:nvPr>
        </p:nvSpPr>
        <p:spPr/>
        <p:txBody>
          <a:bodyPr/>
          <a:lstStyle/>
          <a:p>
            <a:pPr marL="0" marR="0" lvl="0" indent="0" algn="r" defTabSz="851942"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000000">
                    <a:tint val="75000"/>
                  </a:srgbClr>
                </a:solidFill>
                <a:effectLst/>
                <a:uLnTx/>
                <a:uFillTx/>
                <a:latin typeface="Arial" charset="0"/>
                <a:ea typeface="+mn-ea"/>
                <a:cs typeface="+mn-cs"/>
              </a:rPr>
              <a:t>UK </a:t>
            </a:r>
            <a:r>
              <a:rPr kumimoji="0" lang="en-GB" sz="1200" b="1" i="0" u="none" strike="noStrike" kern="1200" cap="none" spc="0" normalizeH="0" baseline="0" noProof="0" dirty="0" smtClean="0">
                <a:ln>
                  <a:noFill/>
                </a:ln>
                <a:solidFill>
                  <a:srgbClr val="000000">
                    <a:tint val="75000"/>
                  </a:srgbClr>
                </a:solidFill>
                <a:effectLst/>
                <a:uLnTx/>
                <a:uFillTx/>
                <a:latin typeface="Arial" charset="0"/>
                <a:ea typeface="+mn-ea"/>
                <a:cs typeface="+mn-cs"/>
              </a:rPr>
              <a:t> OFFICIAL </a:t>
            </a:r>
            <a:endParaRPr kumimoji="0" lang="en-GB" sz="1200" b="1" i="0" u="none" strike="noStrike" kern="1200" cap="none" spc="0" normalizeH="0" baseline="0" noProof="0" dirty="0">
              <a:ln>
                <a:noFill/>
              </a:ln>
              <a:solidFill>
                <a:srgbClr val="000000">
                  <a:tint val="75000"/>
                </a:srgbClr>
              </a:solidFill>
              <a:effectLst/>
              <a:uLnTx/>
              <a:uFillTx/>
              <a:latin typeface="Arial" charset="0"/>
              <a:ea typeface="+mn-ea"/>
              <a:cs typeface="+mn-cs"/>
            </a:endParaRPr>
          </a:p>
        </p:txBody>
      </p:sp>
      <p:sp>
        <p:nvSpPr>
          <p:cNvPr id="5" name="Title 4"/>
          <p:cNvSpPr>
            <a:spLocks noGrp="1"/>
          </p:cNvSpPr>
          <p:nvPr>
            <p:ph type="title"/>
          </p:nvPr>
        </p:nvSpPr>
        <p:spPr/>
        <p:txBody>
          <a:bodyPr/>
          <a:lstStyle/>
          <a:p>
            <a:r>
              <a:rPr lang="en-GB" dirty="0" smtClean="0"/>
              <a:t>The Value of Qualitative Analysis: The Case of </a:t>
            </a:r>
            <a:r>
              <a:rPr lang="en-GB" dirty="0" err="1" smtClean="0"/>
              <a:t>Przemysl</a:t>
            </a:r>
            <a:endParaRPr lang="en-GB" dirty="0"/>
          </a:p>
        </p:txBody>
      </p:sp>
      <p:sp>
        <p:nvSpPr>
          <p:cNvPr id="6" name="Slide Number Placeholder 5"/>
          <p:cNvSpPr>
            <a:spLocks noGrp="1"/>
          </p:cNvSpPr>
          <p:nvPr>
            <p:ph type="sldNum" sz="quarter" idx="21"/>
          </p:nvPr>
        </p:nvSpPr>
        <p:spPr/>
        <p:txBody>
          <a:bodyPr/>
          <a:lstStyle/>
          <a:p>
            <a:pPr marL="0" marR="0" lvl="0" indent="0" algn="r" defTabSz="851942" rtl="0" eaLnBrk="1" fontAlgn="base" latinLnBrk="0" hangingPunct="1">
              <a:lnSpc>
                <a:spcPct val="100000"/>
              </a:lnSpc>
              <a:spcBef>
                <a:spcPct val="0"/>
              </a:spcBef>
              <a:spcAft>
                <a:spcPct val="0"/>
              </a:spcAft>
              <a:buClrTx/>
              <a:buSzTx/>
              <a:buFontTx/>
              <a:buNone/>
              <a:tabLst/>
              <a:defRPr/>
            </a:pPr>
            <a:fld id="{41D5E06E-8463-49C0-8B6A-3B9E03BCC454}" type="slidenum">
              <a:rPr kumimoji="0" lang="en-GB" sz="1200" b="0" i="0" u="none" strike="noStrike" kern="1200" cap="none" spc="0" normalizeH="0" baseline="0" noProof="0" smtClean="0">
                <a:ln>
                  <a:noFill/>
                </a:ln>
                <a:solidFill>
                  <a:srgbClr val="000000">
                    <a:tint val="75000"/>
                  </a:srgbClr>
                </a:solidFill>
                <a:effectLst/>
                <a:uLnTx/>
                <a:uFillTx/>
                <a:latin typeface="Arial" charset="0"/>
                <a:ea typeface="+mn-ea"/>
                <a:cs typeface="+mn-cs"/>
              </a:rPr>
              <a:pPr marL="0" marR="0" lvl="0" indent="0" algn="r" defTabSz="851942" rtl="0" eaLnBrk="1" fontAlgn="base" latinLnBrk="0" hangingPunct="1">
                <a:lnSpc>
                  <a:spcPct val="100000"/>
                </a:lnSpc>
                <a:spcBef>
                  <a:spcPct val="0"/>
                </a:spcBef>
                <a:spcAft>
                  <a:spcPct val="0"/>
                </a:spcAft>
                <a:buClrTx/>
                <a:buSzTx/>
                <a:buFontTx/>
                <a:buNone/>
                <a:tabLst/>
                <a:defRPr/>
              </a:pPr>
              <a:t>8</a:t>
            </a:fld>
            <a:endParaRPr kumimoji="0" lang="en-GB" sz="1200" b="0" i="0" u="none" strike="noStrike" kern="1200" cap="none" spc="0" normalizeH="0" baseline="0" noProof="0">
              <a:ln>
                <a:noFill/>
              </a:ln>
              <a:solidFill>
                <a:srgbClr val="000000">
                  <a:tint val="75000"/>
                </a:srgbClr>
              </a:solidFill>
              <a:effectLst/>
              <a:uLnTx/>
              <a:uFillTx/>
              <a:latin typeface="Arial" charset="0"/>
              <a:ea typeface="+mn-ea"/>
              <a:cs typeface="+mn-cs"/>
            </a:endParaRPr>
          </a:p>
        </p:txBody>
      </p:sp>
      <p:pic>
        <p:nvPicPr>
          <p:cNvPr id="9" name="Picture 8"/>
          <p:cNvPicPr>
            <a:picLocks noChangeAspect="1"/>
          </p:cNvPicPr>
          <p:nvPr/>
        </p:nvPicPr>
        <p:blipFill rotWithShape="1">
          <a:blip r:embed="rId2"/>
          <a:srcRect l="2097" t="14821" r="4101" b="1328"/>
          <a:stretch/>
        </p:blipFill>
        <p:spPr>
          <a:xfrm>
            <a:off x="1633309" y="987574"/>
            <a:ext cx="5877383" cy="3764020"/>
          </a:xfrm>
          <a:prstGeom prst="rect">
            <a:avLst/>
          </a:prstGeom>
        </p:spPr>
      </p:pic>
    </p:spTree>
    <p:extLst>
      <p:ext uri="{BB962C8B-B14F-4D97-AF65-F5344CB8AC3E}">
        <p14:creationId xmlns:p14="http://schemas.microsoft.com/office/powerpoint/2010/main" val="9765039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smtClean="0"/>
              <a:t>UK  OFFICIAL  </a:t>
            </a:r>
            <a:endParaRPr lang="en-GB" dirty="0"/>
          </a:p>
        </p:txBody>
      </p:sp>
      <p:sp>
        <p:nvSpPr>
          <p:cNvPr id="2" name="Slide Number Placeholder 1"/>
          <p:cNvSpPr>
            <a:spLocks noGrp="1"/>
          </p:cNvSpPr>
          <p:nvPr>
            <p:ph type="sldNum" sz="quarter" idx="11"/>
          </p:nvPr>
        </p:nvSpPr>
        <p:spPr/>
        <p:txBody>
          <a:bodyPr/>
          <a:lstStyle/>
          <a:p>
            <a:fld id="{41D5E06E-8463-49C0-8B6A-3B9E03BCC454}" type="slidenum">
              <a:rPr lang="en-GB" smtClean="0"/>
              <a:pPr/>
              <a:t>9</a:t>
            </a:fld>
            <a:endParaRPr lang="en-GB" dirty="0"/>
          </a:p>
        </p:txBody>
      </p:sp>
      <p:sp>
        <p:nvSpPr>
          <p:cNvPr id="4" name="Date Placeholder 3"/>
          <p:cNvSpPr>
            <a:spLocks noGrp="1"/>
          </p:cNvSpPr>
          <p:nvPr>
            <p:ph type="dt" sz="half" idx="2"/>
          </p:nvPr>
        </p:nvSpPr>
        <p:spPr/>
        <p:txBody>
          <a:bodyPr/>
          <a:lstStyle/>
          <a:p>
            <a:pPr algn="r"/>
            <a:r>
              <a:rPr lang="en-GB" dirty="0" smtClean="0"/>
              <a:t>20/07/2023  </a:t>
            </a:r>
            <a:r>
              <a:rPr lang="en-GB" dirty="0" smtClean="0">
                <a:solidFill>
                  <a:srgbClr val="CE2256"/>
                </a:solidFill>
              </a:rPr>
              <a:t>/  </a:t>
            </a:r>
            <a:r>
              <a:rPr lang="en-GB" dirty="0" smtClean="0"/>
              <a:t>© Crown copyright  2020  </a:t>
            </a:r>
            <a:r>
              <a:rPr lang="en-GB" dirty="0" err="1" smtClean="0"/>
              <a:t>Dstl</a:t>
            </a:r>
            <a:endParaRPr lang="en-GB" dirty="0"/>
          </a:p>
        </p:txBody>
      </p:sp>
      <p:sp>
        <p:nvSpPr>
          <p:cNvPr id="8" name="Title 5"/>
          <p:cNvSpPr>
            <a:spLocks noGrp="1"/>
          </p:cNvSpPr>
          <p:nvPr>
            <p:ph type="title"/>
          </p:nvPr>
        </p:nvSpPr>
        <p:spPr/>
        <p:txBody>
          <a:bodyPr>
            <a:normAutofit fontScale="90000"/>
          </a:bodyPr>
          <a:lstStyle/>
          <a:p>
            <a:r>
              <a:rPr lang="en-GB" dirty="0" smtClean="0"/>
              <a:t/>
            </a:r>
            <a:br>
              <a:rPr lang="en-GB" dirty="0" smtClean="0"/>
            </a:br>
            <a:r>
              <a:rPr lang="en-GB" dirty="0" smtClean="0"/>
              <a:t>The Utility of Numbers in Historical Analysis:</a:t>
            </a:r>
            <a:br>
              <a:rPr lang="en-GB" dirty="0" smtClean="0"/>
            </a:br>
            <a:r>
              <a:rPr lang="en-GB" dirty="0" smtClean="0"/>
              <a:t>Regression Analysis of Defensive Operations</a:t>
            </a:r>
            <a:endParaRPr lang="en-GB" dirty="0"/>
          </a:p>
        </p:txBody>
      </p:sp>
    </p:spTree>
    <p:extLst>
      <p:ext uri="{BB962C8B-B14F-4D97-AF65-F5344CB8AC3E}">
        <p14:creationId xmlns:p14="http://schemas.microsoft.com/office/powerpoint/2010/main" val="2529000057"/>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Master PowerPoint Template">
      <a:dk1>
        <a:srgbClr val="000000"/>
      </a:dk1>
      <a:lt1>
        <a:sysClr val="window" lastClr="FFFFFF"/>
      </a:lt1>
      <a:dk2>
        <a:srgbClr val="14022E"/>
      </a:dk2>
      <a:lt2>
        <a:srgbClr val="FFFFFF"/>
      </a:lt2>
      <a:accent1>
        <a:srgbClr val="CD2456"/>
      </a:accent1>
      <a:accent2>
        <a:srgbClr val="36BCEE"/>
      </a:accent2>
      <a:accent3>
        <a:srgbClr val="7B67A8"/>
      </a:accent3>
      <a:accent4>
        <a:srgbClr val="2EB5B2"/>
      </a:accent4>
      <a:accent5>
        <a:srgbClr val="EF7835"/>
      </a:accent5>
      <a:accent6>
        <a:srgbClr val="FDDD3E"/>
      </a:accent6>
      <a:hlink>
        <a:srgbClr val="0092CF"/>
      </a:hlink>
      <a:folHlink>
        <a:srgbClr val="7379B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marL="285750" indent="-285750">
          <a:buClr>
            <a:schemeClr val="accent1"/>
          </a:buClr>
          <a:buSzPct val="110000"/>
          <a:buFont typeface="Wingdings" panose="05000000000000000000" pitchFamily="2" charset="2"/>
          <a:buChar char="§"/>
          <a:defRPr dirty="0" smtClean="0"/>
        </a:defPPr>
      </a:lstStyle>
    </a:txDef>
  </a:objectDefaults>
  <a:extraClrSchemeLst/>
  <a:extLst>
    <a:ext uri="{05A4C25C-085E-4340-85A3-A5531E510DB2}">
      <thm15:themeFamily xmlns:thm15="http://schemas.microsoft.com/office/thememl/2012/main" name="Presentation1" id="{370B588C-F70F-45A5-BB31-474BFF7DA875}" vid="{1D83BAAF-1948-4825-A723-77BA2FF436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32c7276-519e-4dfd-877f-a0b6e71f99d4">
      <Terms xmlns="http://schemas.microsoft.com/office/infopath/2007/PartnerControls"/>
    </lcf76f155ced4ddcb4097134ff3c332f>
    <TaxCatchAll xmlns="4583d217-e6e7-4bd8-b25a-c1564e3c1da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CFD830101578E48AB83FC3C63FF1C79" ma:contentTypeVersion="19" ma:contentTypeDescription="Create a new document." ma:contentTypeScope="" ma:versionID="334a0b33cdb16be051394098a22f45c1">
  <xsd:schema xmlns:xsd="http://www.w3.org/2001/XMLSchema" xmlns:xs="http://www.w3.org/2001/XMLSchema" xmlns:p="http://schemas.microsoft.com/office/2006/metadata/properties" xmlns:ns2="532c7276-519e-4dfd-877f-a0b6e71f99d4" xmlns:ns3="4583d217-e6e7-4bd8-b25a-c1564e3c1da3" targetNamespace="http://schemas.microsoft.com/office/2006/metadata/properties" ma:root="true" ma:fieldsID="e29b1cdacb195f903eea44524ea65cef" ns2:_="" ns3:_="">
    <xsd:import namespace="532c7276-519e-4dfd-877f-a0b6e71f99d4"/>
    <xsd:import namespace="4583d217-e6e7-4bd8-b25a-c1564e3c1da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AutoKeyPoints" minOccurs="0"/>
                <xsd:element ref="ns2:MediaServiceKeyPoints" minOccurs="0"/>
                <xsd:element ref="ns2:MediaServiceLocation" minOccurs="0"/>
                <xsd:element ref="ns2:MediaLengthInSeconds" minOccurs="0"/>
                <xsd:element ref="ns3:TaxCatchAll" minOccurs="0"/>
                <xsd:element ref="ns2:lcf76f155ced4ddcb4097134ff3c332f"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2c7276-519e-4dfd-877f-a0b6e71f99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a6db2ca-7152-4b93-a332-f277b680db3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583d217-e6e7-4bd8-b25a-c1564e3c1da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74da2942-1f22-429b-ab72-b8decbdd8506}" ma:internalName="TaxCatchAll" ma:showField="CatchAllData" ma:web="4583d217-e6e7-4bd8-b25a-c1564e3c1d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2B61E5B231530A4EA744FFA60C139F4A" ma:contentTypeVersion="1" ma:contentTypeDescription="Create a new document." ma:contentTypeScope="" ma:versionID="a4efe0a812ad387b22bee5409bc4ee9c">
  <xsd:schema xmlns:xsd="http://www.w3.org/2001/XMLSchema" xmlns:xs="http://www.w3.org/2001/XMLSchema" xmlns:p="http://schemas.microsoft.com/office/2006/metadata/properties" xmlns:ns1="http://schemas.microsoft.com/sharepoint/v3" xmlns:ns2="e45fef5f-20ce-4a01-844f-e62606f21384" targetNamespace="http://schemas.microsoft.com/office/2006/metadata/properties" ma:root="true" ma:fieldsID="80ede0743e0cb841f6e543234c7e0e55" ns1:_="" ns2:_="">
    <xsd:import namespace="http://schemas.microsoft.com/sharepoint/v3"/>
    <xsd:import namespace="e45fef5f-20ce-4a01-844f-e62606f21384"/>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45fef5f-20ce-4a01-844f-e62606f21384"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7EDCB0-008E-401E-B872-986C9240FAA5}">
  <ds:schemaRefs>
    <ds:schemaRef ds:uri="http://schemas.microsoft.com/office/infopath/2007/PartnerControls"/>
    <ds:schemaRef ds:uri="http://purl.org/dc/elements/1.1/"/>
    <ds:schemaRef ds:uri="http://schemas.microsoft.com/office/2006/metadata/properties"/>
    <ds:schemaRef ds:uri="e45fef5f-20ce-4a01-844f-e62606f21384"/>
    <ds:schemaRef ds:uri="http://schemas.microsoft.com/sharepoint/v3"/>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E3C4A254-A9B3-4D15-8E54-30C4847ADCD8}"/>
</file>

<file path=customXml/itemProps3.xml><?xml version="1.0" encoding="utf-8"?>
<ds:datastoreItem xmlns:ds="http://schemas.openxmlformats.org/officeDocument/2006/customXml" ds:itemID="{8C3A1156-0767-485D-AE32-7BABD3E37692}">
  <ds:schemaRefs>
    <ds:schemaRef ds:uri="http://schemas.microsoft.com/sharepoint/v3/contenttype/forms"/>
  </ds:schemaRefs>
</ds:datastoreItem>
</file>

<file path=customXml/itemProps4.xml><?xml version="1.0" encoding="utf-8"?>
<ds:datastoreItem xmlns:ds="http://schemas.openxmlformats.org/officeDocument/2006/customXml" ds:itemID="{17ADCBDF-311A-4E52-B6E6-DC40F26B2E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45fef5f-20ce-4a01-844f-e62606f213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Dstl PowerPoint Template_1.2</Template>
  <TotalTime>2257</TotalTime>
  <Words>1495</Words>
  <Application>Microsoft Office PowerPoint</Application>
  <PresentationFormat>On-screen Show (16:9)</PresentationFormat>
  <Paragraphs>244</Paragraphs>
  <Slides>20</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Times New Roman</vt:lpstr>
      <vt:lpstr>Wingdings</vt:lpstr>
      <vt:lpstr>Custom Design</vt:lpstr>
      <vt:lpstr>Juxtaposing Numbers and Narrative: Combining Methodologies in Historical Analysis </vt:lpstr>
      <vt:lpstr>Topics</vt:lpstr>
      <vt:lpstr>The Idea</vt:lpstr>
      <vt:lpstr>Renewed Interest in Defensive Operations</vt:lpstr>
      <vt:lpstr>Qualitative Analysis: Capturing the Nuances </vt:lpstr>
      <vt:lpstr>Factors Influencing Successful Defensive Operations </vt:lpstr>
      <vt:lpstr>Qualitative Analysis Key Findings</vt:lpstr>
      <vt:lpstr>The Value of Qualitative Analysis: The Case of Przemysl</vt:lpstr>
      <vt:lpstr> The Utility of Numbers in Historical Analysis: Regression Analysis of Defensive Operations</vt:lpstr>
      <vt:lpstr>Regression Analysis Method</vt:lpstr>
      <vt:lpstr>Defence Postures</vt:lpstr>
      <vt:lpstr>Regression Analysis Method</vt:lpstr>
      <vt:lpstr>Findings: Physical, Moral, and Conceptual Factors</vt:lpstr>
      <vt:lpstr>Findings: Terrain</vt:lpstr>
      <vt:lpstr>Different Defence Postures</vt:lpstr>
      <vt:lpstr>The Curious Case of Hasty Defence</vt:lpstr>
      <vt:lpstr>How Should a Force Prepare for Defence?</vt:lpstr>
      <vt:lpstr>Closing Thoughts: Can Numbers Enhance the Narrative?</vt:lpstr>
      <vt:lpstr>Questions?</vt:lpstr>
      <vt:lpstr>PowerPoint Presentation</vt:lpstr>
    </vt:vector>
  </TitlesOfParts>
  <Company>Authorised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WAVELL HA Study: Quantitative Analysis of the Helmbold Database</dc:title>
  <dc:creator>Villasenor Ahmad Ibrahim</dc:creator>
  <cp:lastModifiedBy>Brown Bex</cp:lastModifiedBy>
  <cp:revision>170</cp:revision>
  <cp:lastPrinted>2019-07-09T10:44:40Z</cp:lastPrinted>
  <dcterms:created xsi:type="dcterms:W3CDTF">2023-02-02T10:27:29Z</dcterms:created>
  <dcterms:modified xsi:type="dcterms:W3CDTF">2023-07-14T10:11:04Z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0x0101002B61E5B231530A4EA744FFA60C139F4A</vt:lpwstr>
  </property>
  <property fmtid="{D5CDD505-2E9C-101B-9397-08002B2CF9AE}" pid="3" name="_dlc_DocIdItemGuid">
    <vt:lpwstr>5f2c302a-6fb2-4683-9a10-124abc0f9280</vt:lpwstr>
  </property>
</Properties>
</file>