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308" r:id="rId12"/>
    <p:sldId id="265" r:id="rId13"/>
    <p:sldId id="290" r:id="rId14"/>
    <p:sldId id="266" r:id="rId15"/>
    <p:sldId id="268" r:id="rId16"/>
    <p:sldId id="269" r:id="rId17"/>
    <p:sldId id="270" r:id="rId18"/>
    <p:sldId id="271" r:id="rId19"/>
    <p:sldId id="272" r:id="rId20"/>
    <p:sldId id="299" r:id="rId21"/>
    <p:sldId id="306" r:id="rId22"/>
    <p:sldId id="307" r:id="rId23"/>
    <p:sldId id="301" r:id="rId24"/>
    <p:sldId id="295" r:id="rId25"/>
    <p:sldId id="273" r:id="rId26"/>
    <p:sldId id="304" r:id="rId27"/>
    <p:sldId id="275" r:id="rId28"/>
    <p:sldId id="276" r:id="rId29"/>
    <p:sldId id="283" r:id="rId30"/>
    <p:sldId id="284" r:id="rId31"/>
    <p:sldId id="285" r:id="rId32"/>
    <p:sldId id="303" r:id="rId33"/>
    <p:sldId id="286" r:id="rId34"/>
    <p:sldId id="288" r:id="rId35"/>
    <p:sldId id="289" r:id="rId36"/>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72"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00" d="100"/>
        <a:sy n="100" d="100"/>
      </p:scale>
      <p:origin x="0" y="-4704"/>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E35CE83B-9AEB-EA18-DD80-BC854EBCC7B6}"/>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BE1F662F-C0DB-C5F3-6435-E5F3874268DD}"/>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3075" name="Rectangle 3">
            <a:extLst>
              <a:ext uri="{FF2B5EF4-FFF2-40B4-BE49-F238E27FC236}">
                <a16:creationId xmlns:a16="http://schemas.microsoft.com/office/drawing/2014/main" id="{65ED4BD2-C113-54EB-B73D-FDCF2F850A86}"/>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GB" altLang="en-US"/>
          </a:p>
        </p:txBody>
      </p:sp>
      <p:sp>
        <p:nvSpPr>
          <p:cNvPr id="3076" name="Rectangle 4">
            <a:extLst>
              <a:ext uri="{FF2B5EF4-FFF2-40B4-BE49-F238E27FC236}">
                <a16:creationId xmlns:a16="http://schemas.microsoft.com/office/drawing/2014/main" id="{1889AB9E-7B08-C7EF-8080-326675A6CEAE}"/>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GB" altLang="en-US"/>
          </a:p>
        </p:txBody>
      </p:sp>
      <p:sp>
        <p:nvSpPr>
          <p:cNvPr id="3077" name="Rectangle 5">
            <a:extLst>
              <a:ext uri="{FF2B5EF4-FFF2-40B4-BE49-F238E27FC236}">
                <a16:creationId xmlns:a16="http://schemas.microsoft.com/office/drawing/2014/main" id="{C5870EE9-1A4A-FAB8-D448-62E2169FA0DD}"/>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en-GB" altLang="en-US"/>
          </a:p>
        </p:txBody>
      </p:sp>
      <p:sp>
        <p:nvSpPr>
          <p:cNvPr id="3078" name="Rectangle 6">
            <a:extLst>
              <a:ext uri="{FF2B5EF4-FFF2-40B4-BE49-F238E27FC236}">
                <a16:creationId xmlns:a16="http://schemas.microsoft.com/office/drawing/2014/main" id="{9F204B46-F185-4639-F19D-3999D5567F63}"/>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smtClean="0">
                <a:solidFill>
                  <a:srgbClr val="000000"/>
                </a:solidFill>
                <a:latin typeface="Times New Roman" panose="02020603050405020304" pitchFamily="18" charset="0"/>
                <a:cs typeface="Segoe UI" panose="020B0502040204020203" pitchFamily="34" charset="0"/>
              </a:defRPr>
            </a:lvl1pPr>
          </a:lstStyle>
          <a:p>
            <a:pPr>
              <a:defRPr/>
            </a:pPr>
            <a:fld id="{0CEC864E-4E88-4299-B2DF-637F068FC01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nswers.com/computer-science/How_many_feet_can_a_uboat_dive_in_60_second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answers.com/t/german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nswers.com/computer-science/How_many_feet_can_a_uboat_dive_in_60_second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answers.com/t/german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F054B124-2E80-5B23-8CAD-54C2CBC63D3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E83DFE9E-049C-4CC0-BE6A-DC163098A1A1}" type="slidenum">
              <a:rPr lang="en-GB" altLang="en-US">
                <a:solidFill>
                  <a:srgbClr val="000000"/>
                </a:solidFill>
                <a:latin typeface="Times New Roman" panose="02020603050405020304" pitchFamily="18" charset="0"/>
              </a:rPr>
              <a:pPr/>
              <a:t>1</a:t>
            </a:fld>
            <a:endParaRPr lang="en-GB" altLang="en-US">
              <a:solidFill>
                <a:srgbClr val="000000"/>
              </a:solidFill>
              <a:latin typeface="Times New Roman" panose="02020603050405020304" pitchFamily="18" charset="0"/>
            </a:endParaRPr>
          </a:p>
        </p:txBody>
      </p:sp>
      <p:sp>
        <p:nvSpPr>
          <p:cNvPr id="5123" name="Rectangle 1">
            <a:extLst>
              <a:ext uri="{FF2B5EF4-FFF2-40B4-BE49-F238E27FC236}">
                <a16:creationId xmlns:a16="http://schemas.microsoft.com/office/drawing/2014/main" id="{D97E8DA8-2732-D9E6-7A42-1D0FDD18D927}"/>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124" name="Rectangle 2">
            <a:extLst>
              <a:ext uri="{FF2B5EF4-FFF2-40B4-BE49-F238E27FC236}">
                <a16:creationId xmlns:a16="http://schemas.microsoft.com/office/drawing/2014/main" id="{E299376F-838F-120F-E9A2-0C476377AD72}"/>
              </a:ext>
            </a:extLst>
          </p:cNvPr>
          <p:cNvSpPr txBox="1">
            <a:spLocks noGrp="1" noRot="1" noChangeAspect="1" noChangeArrowheads="1" noTextEdit="1"/>
          </p:cNvSpPr>
          <p:nvPr>
            <p:ph type="sldImg" idx="1"/>
          </p:nvPr>
        </p:nvSpPr>
        <p:spPr>
          <a:xfrm>
            <a:off x="1143000" y="685800"/>
            <a:ext cx="4562475"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16632AA0-7C70-9898-E9D7-80B93FEACA6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46383F67-D1CF-4829-A3F1-40EA9E2D30DB}" type="slidenum">
              <a:rPr lang="en-GB" altLang="en-US">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340A264A-2B04-8A56-C777-508FE68353E0}"/>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F6DCB56F-C33E-404F-A087-D7126C587C94}" type="slidenum">
              <a:rPr lang="en-GB" altLang="en-US">
                <a:solidFill>
                  <a:srgbClr val="000000"/>
                </a:solidFill>
              </a:rPr>
              <a:pPr algn="r" eaLnBrk="1">
                <a:lnSpc>
                  <a:spcPct val="100000"/>
                </a:lnSpc>
              </a:pPr>
              <a:t>10</a:t>
            </a:fld>
            <a:endParaRPr lang="en-GB" altLang="en-US">
              <a:solidFill>
                <a:srgbClr val="000000"/>
              </a:solidFill>
            </a:endParaRPr>
          </a:p>
        </p:txBody>
      </p:sp>
      <p:sp>
        <p:nvSpPr>
          <p:cNvPr id="21508" name="Rectangle 2">
            <a:extLst>
              <a:ext uri="{FF2B5EF4-FFF2-40B4-BE49-F238E27FC236}">
                <a16:creationId xmlns:a16="http://schemas.microsoft.com/office/drawing/2014/main" id="{E671C413-1D6C-9BC7-0BCA-D01E63FF05C5}"/>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a:extLst>
              <a:ext uri="{FF2B5EF4-FFF2-40B4-BE49-F238E27FC236}">
                <a16:creationId xmlns:a16="http://schemas.microsoft.com/office/drawing/2014/main" id="{C96944E7-4D64-FAD5-2300-BC63498FC12A}"/>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This audience wont need to be told…</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But, epoch – early days, Blackettonly just at CoaCom</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U bt as submersibles – good tactic is to make em dive repeatedly</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03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D1814476-B97C-772F-CF91-0BB749214B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0620437D-2447-4402-959F-B1CC0CB0F4C2}" type="slidenum">
              <a:rPr lang="en-GB" altLang="en-US">
                <a:solidFill>
                  <a:srgbClr val="000000"/>
                </a:solidFill>
                <a:latin typeface="Times New Roman" panose="02020603050405020304" pitchFamily="18" charset="0"/>
              </a:rPr>
              <a:pPr/>
              <a:t>11</a:t>
            </a:fld>
            <a:endParaRPr lang="en-GB" altLang="en-US">
              <a:solidFill>
                <a:srgbClr val="000000"/>
              </a:solidFill>
              <a:latin typeface="Times New Roman" panose="02020603050405020304" pitchFamily="18" charset="0"/>
            </a:endParaRPr>
          </a:p>
        </p:txBody>
      </p:sp>
      <p:sp>
        <p:nvSpPr>
          <p:cNvPr id="23555" name="Rectangle 1">
            <a:extLst>
              <a:ext uri="{FF2B5EF4-FFF2-40B4-BE49-F238E27FC236}">
                <a16:creationId xmlns:a16="http://schemas.microsoft.com/office/drawing/2014/main" id="{E284DC5F-4EE0-E32A-A25D-FE5B8211BE72}"/>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986CB4B3-2AE2-4756-8AA8-602CF7FFECAD}" type="slidenum">
              <a:rPr lang="en-GB" altLang="en-US">
                <a:solidFill>
                  <a:srgbClr val="000000"/>
                </a:solidFill>
              </a:rPr>
              <a:pPr algn="r" eaLnBrk="1">
                <a:lnSpc>
                  <a:spcPct val="100000"/>
                </a:lnSpc>
              </a:pPr>
              <a:t>11</a:t>
            </a:fld>
            <a:endParaRPr lang="en-GB" altLang="en-US">
              <a:solidFill>
                <a:srgbClr val="000000"/>
              </a:solidFill>
            </a:endParaRPr>
          </a:p>
        </p:txBody>
      </p:sp>
      <p:sp>
        <p:nvSpPr>
          <p:cNvPr id="23556" name="Rectangle 2">
            <a:extLst>
              <a:ext uri="{FF2B5EF4-FFF2-40B4-BE49-F238E27FC236}">
                <a16:creationId xmlns:a16="http://schemas.microsoft.com/office/drawing/2014/main" id="{F00239C8-778D-7F2B-C373-C3572653AF40}"/>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a:extLst>
              <a:ext uri="{FF2B5EF4-FFF2-40B4-BE49-F238E27FC236}">
                <a16:creationId xmlns:a16="http://schemas.microsoft.com/office/drawing/2014/main" id="{04F85D14-859D-0F42-DAF2-F89E65E265A2}"/>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This audience wont need to be told…</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But, epoch – early days, Blackettonly just at CoaCom</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U bt as submersibles – good tactic is to make em dive repeatedly</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2">
            <a:extLst>
              <a:ext uri="{FF2B5EF4-FFF2-40B4-BE49-F238E27FC236}">
                <a16:creationId xmlns:a16="http://schemas.microsoft.com/office/drawing/2014/main" id="{92693218-C7A6-82C3-1E79-E4B168BBD2D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07963">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066EB58D-333C-4BEA-B842-FF6BB0BD20D9}" type="slidenum">
              <a:rPr lang="en-GB" altLang="en-US"/>
              <a:pPr>
                <a:spcBef>
                  <a:spcPct val="0"/>
                </a:spcBef>
                <a:buClrTx/>
                <a:buFontTx/>
                <a:buNone/>
              </a:pPr>
              <a:t>12</a:t>
            </a:fld>
            <a:endParaRPr lang="en-GB" altLang="en-US"/>
          </a:p>
        </p:txBody>
      </p:sp>
      <p:sp>
        <p:nvSpPr>
          <p:cNvPr id="25603" name="Rectangle 1">
            <a:extLst>
              <a:ext uri="{FF2B5EF4-FFF2-40B4-BE49-F238E27FC236}">
                <a16:creationId xmlns:a16="http://schemas.microsoft.com/office/drawing/2014/main" id="{5AD8571C-6171-AD4D-1134-0008BE29BA52}"/>
              </a:ext>
            </a:extLst>
          </p:cNvPr>
          <p:cNvSpPr>
            <a:spLocks noGrp="1" noRot="1" noChangeAspect="1" noChangeArrowheads="1" noTextEdit="1"/>
          </p:cNvSpPr>
          <p:nvPr>
            <p:ph type="sldImg"/>
          </p:nvPr>
        </p:nvSpPr>
        <p:spPr>
          <a:xfrm>
            <a:off x="1143000" y="685800"/>
            <a:ext cx="4572000" cy="342900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71DE6C79-9E28-DEBA-6E87-D70D6565A55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Assuming U boat dives when sees aircraft: 25-45s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EA17A7CD-41CE-DD26-283C-62C90DDE40D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579B91F1-0E55-45E1-BBF6-E62B38675556}" type="slidenum">
              <a:rPr lang="en-GB" altLang="en-US">
                <a:solidFill>
                  <a:srgbClr val="000000"/>
                </a:solidFill>
                <a:latin typeface="Times New Roman" panose="02020603050405020304" pitchFamily="18" charset="0"/>
              </a:rPr>
              <a:pPr/>
              <a:t>13</a:t>
            </a:fld>
            <a:endParaRPr lang="en-GB" altLang="en-US">
              <a:solidFill>
                <a:srgbClr val="000000"/>
              </a:solidFill>
              <a:latin typeface="Times New Roman" panose="02020603050405020304" pitchFamily="18" charset="0"/>
            </a:endParaRPr>
          </a:p>
        </p:txBody>
      </p:sp>
      <p:sp>
        <p:nvSpPr>
          <p:cNvPr id="27651" name="Rectangle 1">
            <a:extLst>
              <a:ext uri="{FF2B5EF4-FFF2-40B4-BE49-F238E27FC236}">
                <a16:creationId xmlns:a16="http://schemas.microsoft.com/office/drawing/2014/main" id="{4E7B462E-4BF9-55AC-8908-F476EB146AC2}"/>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86EDD430-6ED9-4EC8-B61C-8731307D3FFC}" type="slidenum">
              <a:rPr lang="en-GB" altLang="en-US">
                <a:solidFill>
                  <a:srgbClr val="000000"/>
                </a:solidFill>
              </a:rPr>
              <a:pPr algn="r" eaLnBrk="1">
                <a:lnSpc>
                  <a:spcPct val="100000"/>
                </a:lnSpc>
              </a:pPr>
              <a:t>13</a:t>
            </a:fld>
            <a:endParaRPr lang="en-GB" altLang="en-US">
              <a:solidFill>
                <a:srgbClr val="000000"/>
              </a:solidFill>
            </a:endParaRPr>
          </a:p>
        </p:txBody>
      </p:sp>
      <p:sp>
        <p:nvSpPr>
          <p:cNvPr id="27652" name="Rectangle 2">
            <a:extLst>
              <a:ext uri="{FF2B5EF4-FFF2-40B4-BE49-F238E27FC236}">
                <a16:creationId xmlns:a16="http://schemas.microsoft.com/office/drawing/2014/main" id="{D88B0056-D01A-16F9-9E72-1E71FDE81F27}"/>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3">
            <a:extLst>
              <a:ext uri="{FF2B5EF4-FFF2-40B4-BE49-F238E27FC236}">
                <a16:creationId xmlns:a16="http://schemas.microsoft.com/office/drawing/2014/main" id="{D65D3F86-F9EF-2AC9-1E3C-51A1A0D8E925}"/>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74B76AAF-525F-41BD-5155-F68B9A98FE1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39AE430F-1DD7-4011-86A6-481065C784C1}" type="slidenum">
              <a:rPr lang="en-GB" altLang="en-US">
                <a:solidFill>
                  <a:srgbClr val="000000"/>
                </a:solidFill>
                <a:latin typeface="Times New Roman" panose="02020603050405020304" pitchFamily="18" charset="0"/>
              </a:rPr>
              <a:pPr/>
              <a:t>14</a:t>
            </a:fld>
            <a:endParaRPr lang="en-GB" altLang="en-US">
              <a:solidFill>
                <a:srgbClr val="000000"/>
              </a:solidFill>
              <a:latin typeface="Times New Roman" panose="02020603050405020304" pitchFamily="18" charset="0"/>
            </a:endParaRPr>
          </a:p>
        </p:txBody>
      </p:sp>
      <p:sp>
        <p:nvSpPr>
          <p:cNvPr id="29699" name="Rectangle 1">
            <a:extLst>
              <a:ext uri="{FF2B5EF4-FFF2-40B4-BE49-F238E27FC236}">
                <a16:creationId xmlns:a16="http://schemas.microsoft.com/office/drawing/2014/main" id="{6A63F70F-9D41-FD4D-10AD-A1B7229560E0}"/>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BD069DFE-B292-40CE-B443-35E137829248}" type="slidenum">
              <a:rPr lang="en-GB" altLang="en-US">
                <a:solidFill>
                  <a:srgbClr val="000000"/>
                </a:solidFill>
              </a:rPr>
              <a:pPr algn="r" eaLnBrk="1">
                <a:lnSpc>
                  <a:spcPct val="100000"/>
                </a:lnSpc>
              </a:pPr>
              <a:t>14</a:t>
            </a:fld>
            <a:endParaRPr lang="en-GB" altLang="en-US">
              <a:solidFill>
                <a:srgbClr val="000000"/>
              </a:solidFill>
            </a:endParaRPr>
          </a:p>
        </p:txBody>
      </p:sp>
      <p:sp>
        <p:nvSpPr>
          <p:cNvPr id="29700" name="Rectangle 2">
            <a:extLst>
              <a:ext uri="{FF2B5EF4-FFF2-40B4-BE49-F238E27FC236}">
                <a16:creationId xmlns:a16="http://schemas.microsoft.com/office/drawing/2014/main" id="{70193998-68EF-415B-4324-1BC26F420947}"/>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a:extLst>
              <a:ext uri="{FF2B5EF4-FFF2-40B4-BE49-F238E27FC236}">
                <a16:creationId xmlns:a16="http://schemas.microsoft.com/office/drawing/2014/main" id="{4E00A0E5-1676-C769-093E-2DF48A577E23}"/>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8C0B7B97-3DC1-38C5-D99D-5A12C081C28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DED7B224-34C1-417A-B0B4-FF52E28ABE0B}" type="slidenum">
              <a:rPr lang="en-GB" altLang="en-US">
                <a:solidFill>
                  <a:srgbClr val="000000"/>
                </a:solidFill>
                <a:latin typeface="Times New Roman" panose="02020603050405020304" pitchFamily="18" charset="0"/>
              </a:rPr>
              <a:pPr/>
              <a:t>15</a:t>
            </a:fld>
            <a:endParaRPr lang="en-GB" altLang="en-US">
              <a:solidFill>
                <a:srgbClr val="000000"/>
              </a:solidFill>
              <a:latin typeface="Times New Roman" panose="02020603050405020304" pitchFamily="18" charset="0"/>
            </a:endParaRPr>
          </a:p>
        </p:txBody>
      </p:sp>
      <p:sp>
        <p:nvSpPr>
          <p:cNvPr id="31747" name="Rectangle 1">
            <a:extLst>
              <a:ext uri="{FF2B5EF4-FFF2-40B4-BE49-F238E27FC236}">
                <a16:creationId xmlns:a16="http://schemas.microsoft.com/office/drawing/2014/main" id="{D5DEF18E-99BF-380E-0681-0F7323D51B4F}"/>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1F0EF7CA-7B37-464B-B5CF-37C172A1A8F5}" type="slidenum">
              <a:rPr lang="en-GB" altLang="en-US">
                <a:solidFill>
                  <a:srgbClr val="000000"/>
                </a:solidFill>
              </a:rPr>
              <a:pPr algn="r" eaLnBrk="1">
                <a:lnSpc>
                  <a:spcPct val="100000"/>
                </a:lnSpc>
              </a:pPr>
              <a:t>15</a:t>
            </a:fld>
            <a:endParaRPr lang="en-GB" altLang="en-US">
              <a:solidFill>
                <a:srgbClr val="000000"/>
              </a:solidFill>
            </a:endParaRPr>
          </a:p>
        </p:txBody>
      </p:sp>
      <p:sp>
        <p:nvSpPr>
          <p:cNvPr id="31748" name="Rectangle 2">
            <a:extLst>
              <a:ext uri="{FF2B5EF4-FFF2-40B4-BE49-F238E27FC236}">
                <a16:creationId xmlns:a16="http://schemas.microsoft.com/office/drawing/2014/main" id="{5B89BE6E-ADCF-70D2-75D8-8187D9A02E57}"/>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a:extLst>
              <a:ext uri="{FF2B5EF4-FFF2-40B4-BE49-F238E27FC236}">
                <a16:creationId xmlns:a16="http://schemas.microsoft.com/office/drawing/2014/main" id="{B127E26C-1215-3F39-3591-64C0C7B14C88}"/>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No presn to OR soc complete without mention of Blackett. Tho I’d also mention Plackett, of stats fame, Plackett &amp; Burman, AAA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978F998E-F72F-60B1-06BF-9A5FA0355C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1DC370AD-22EB-4CF8-8438-97D82DBB0150}" type="slidenum">
              <a:rPr lang="en-GB" altLang="en-US">
                <a:solidFill>
                  <a:srgbClr val="000000"/>
                </a:solidFill>
                <a:latin typeface="Times New Roman" panose="02020603050405020304" pitchFamily="18" charset="0"/>
              </a:rPr>
              <a:pPr/>
              <a:t>16</a:t>
            </a:fld>
            <a:endParaRPr lang="en-GB" altLang="en-US">
              <a:solidFill>
                <a:srgbClr val="000000"/>
              </a:solidFill>
              <a:latin typeface="Times New Roman" panose="02020603050405020304" pitchFamily="18" charset="0"/>
            </a:endParaRPr>
          </a:p>
        </p:txBody>
      </p:sp>
      <p:sp>
        <p:nvSpPr>
          <p:cNvPr id="33795" name="Text Box 1">
            <a:extLst>
              <a:ext uri="{FF2B5EF4-FFF2-40B4-BE49-F238E27FC236}">
                <a16:creationId xmlns:a16="http://schemas.microsoft.com/office/drawing/2014/main" id="{51706EE5-99B3-C728-6E99-B9A67AF569CF}"/>
              </a:ext>
            </a:extLst>
          </p:cNvPr>
          <p:cNvSpPr txBox="1">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E4DE2D2C-5334-46BE-82D2-FBCDF38F60B8}" type="slidenum">
              <a:rPr lang="en-GB" altLang="en-US" sz="1400">
                <a:solidFill>
                  <a:srgbClr val="000000"/>
                </a:solidFill>
                <a:latin typeface="Times New Roman" panose="02020603050405020304" pitchFamily="18" charset="0"/>
                <a:cs typeface="Segoe UI" panose="020B0502040204020203" pitchFamily="34" charset="0"/>
              </a:rPr>
              <a:pPr algn="r" eaLnBrk="1">
                <a:lnSpc>
                  <a:spcPct val="100000"/>
                </a:lnSpc>
              </a:pPr>
              <a:t>16</a:t>
            </a:fld>
            <a:endParaRPr lang="en-GB" altLang="en-US" sz="1400">
              <a:solidFill>
                <a:srgbClr val="000000"/>
              </a:solidFill>
              <a:latin typeface="Times New Roman" panose="02020603050405020304" pitchFamily="18" charset="0"/>
              <a:cs typeface="Segoe UI" panose="020B0502040204020203" pitchFamily="34" charset="0"/>
            </a:endParaRPr>
          </a:p>
        </p:txBody>
      </p:sp>
      <p:sp>
        <p:nvSpPr>
          <p:cNvPr id="33796" name="Rectangle 2">
            <a:extLst>
              <a:ext uri="{FF2B5EF4-FFF2-40B4-BE49-F238E27FC236}">
                <a16:creationId xmlns:a16="http://schemas.microsoft.com/office/drawing/2014/main" id="{D588005A-76CD-ACD5-3021-16792497DAF2}"/>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E93E4079-52FA-44EB-9A87-9168B874F24C}" type="slidenum">
              <a:rPr lang="en-GB" altLang="en-US">
                <a:solidFill>
                  <a:srgbClr val="000000"/>
                </a:solidFill>
              </a:rPr>
              <a:pPr algn="r" eaLnBrk="1">
                <a:lnSpc>
                  <a:spcPct val="100000"/>
                </a:lnSpc>
              </a:pPr>
              <a:t>16</a:t>
            </a:fld>
            <a:endParaRPr lang="en-GB" altLang="en-US">
              <a:solidFill>
                <a:srgbClr val="000000"/>
              </a:solidFill>
            </a:endParaRPr>
          </a:p>
        </p:txBody>
      </p:sp>
      <p:sp>
        <p:nvSpPr>
          <p:cNvPr id="33797" name="Rectangle 3">
            <a:extLst>
              <a:ext uri="{FF2B5EF4-FFF2-40B4-BE49-F238E27FC236}">
                <a16:creationId xmlns:a16="http://schemas.microsoft.com/office/drawing/2014/main" id="{32D6F654-55AF-EBFA-E3A7-2F57A94CFCB6}"/>
              </a:ext>
            </a:extLst>
          </p:cNvPr>
          <p:cNvSpPr txBox="1">
            <a:spLocks noGrp="1" noRot="1" noChangeAspect="1" noChangeArrowheads="1" noTextEdit="1"/>
          </p:cNvSpPr>
          <p:nvPr>
            <p:ph type="sldImg"/>
          </p:nvPr>
        </p:nvSpPr>
        <p:spPr>
          <a:xfrm>
            <a:off x="1143000" y="685800"/>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8" name="Text Box 4">
            <a:extLst>
              <a:ext uri="{FF2B5EF4-FFF2-40B4-BE49-F238E27FC236}">
                <a16:creationId xmlns:a16="http://schemas.microsoft.com/office/drawing/2014/main" id="{8CB8017A-3C32-E58E-2D70-BBC19617D98C}"/>
              </a:ext>
            </a:extLst>
          </p:cNvPr>
          <p:cNvSpPr txBox="1">
            <a:spLocks noGrp="1" noChangeArrowheads="1"/>
          </p:cNvSpPr>
          <p:nvPr>
            <p:ph type="body" idx="1"/>
          </p:nvPr>
        </p:nvSpPr>
        <p:spPr>
          <a:xfrm>
            <a:off x="685800" y="4343400"/>
            <a:ext cx="54848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Lets see how far we have to go to reproduce the values based on experience/ best fit model. - about factor 10.</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After all, have several indep ests of how many there are, the data fit is only 1</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And the sub adv side tails off rather slower, as expected</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Should be good deterrent effect to be seen, as long as you’re still regarded as a threat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3610E3B6-071B-F0FD-BCF6-C07AC9B759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BCBCBB8-4680-44EB-87C6-6906C4D61F6C}" type="slidenum">
              <a:rPr lang="en-GB" altLang="en-US">
                <a:solidFill>
                  <a:srgbClr val="000000"/>
                </a:solidFill>
                <a:latin typeface="Times New Roman" panose="02020603050405020304" pitchFamily="18" charset="0"/>
              </a:rPr>
              <a:pPr/>
              <a:t>17</a:t>
            </a:fld>
            <a:endParaRPr lang="en-GB" altLang="en-US">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8E39D7CA-6D1B-0412-564C-BC804765F014}"/>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9E3B1254-F420-4609-B1C3-521C5DA35AF2}" type="slidenum">
              <a:rPr lang="en-GB" altLang="en-US">
                <a:solidFill>
                  <a:srgbClr val="000000"/>
                </a:solidFill>
              </a:rPr>
              <a:pPr algn="r" eaLnBrk="1">
                <a:lnSpc>
                  <a:spcPct val="100000"/>
                </a:lnSpc>
              </a:pPr>
              <a:t>17</a:t>
            </a:fld>
            <a:endParaRPr lang="en-GB" altLang="en-US">
              <a:solidFill>
                <a:srgbClr val="000000"/>
              </a:solidFill>
            </a:endParaRPr>
          </a:p>
        </p:txBody>
      </p:sp>
      <p:sp>
        <p:nvSpPr>
          <p:cNvPr id="35844" name="Rectangle 2">
            <a:extLst>
              <a:ext uri="{FF2B5EF4-FFF2-40B4-BE49-F238E27FC236}">
                <a16:creationId xmlns:a16="http://schemas.microsoft.com/office/drawing/2014/main" id="{BAE2946F-7665-3AE2-55F2-F0BAFADD05CC}"/>
              </a:ext>
            </a:extLst>
          </p:cNvPr>
          <p:cNvSpPr txBox="1">
            <a:spLocks noGrp="1" noRot="1" noChangeAspect="1" noChangeArrowheads="1" noTextEdit="1"/>
          </p:cNvSpPr>
          <p:nvPr>
            <p:ph type="sldImg"/>
          </p:nvPr>
        </p:nvSpPr>
        <p:spPr>
          <a:xfrm>
            <a:off x="1143000" y="685800"/>
            <a:ext cx="4564063" cy="3421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Rectangle 3">
            <a:extLst>
              <a:ext uri="{FF2B5EF4-FFF2-40B4-BE49-F238E27FC236}">
                <a16:creationId xmlns:a16="http://schemas.microsoft.com/office/drawing/2014/main" id="{2528488D-A01F-64E6-1788-6FEADA00DF7D}"/>
              </a:ext>
            </a:extLst>
          </p:cNvPr>
          <p:cNvSpPr txBox="1">
            <a:spLocks noGrp="1" noChangeArrowheads="1"/>
          </p:cNvSpPr>
          <p:nvPr>
            <p:ph type="body" idx="1"/>
          </p:nvPr>
        </p:nvSpPr>
        <p:spPr>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A8360225-C6E0-031A-75A8-1B82B33BC5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E550F9A3-E80A-4C9E-8DC4-13CA55DB4793}" type="slidenum">
              <a:rPr lang="en-GB" altLang="en-US">
                <a:solidFill>
                  <a:srgbClr val="000000"/>
                </a:solidFill>
                <a:latin typeface="Times New Roman" panose="02020603050405020304" pitchFamily="18" charset="0"/>
              </a:rPr>
              <a:pPr/>
              <a:t>18</a:t>
            </a:fld>
            <a:endParaRPr lang="en-GB" altLang="en-US">
              <a:solidFill>
                <a:srgbClr val="000000"/>
              </a:solidFill>
              <a:latin typeface="Times New Roman" panose="02020603050405020304" pitchFamily="18" charset="0"/>
            </a:endParaRPr>
          </a:p>
        </p:txBody>
      </p:sp>
      <p:sp>
        <p:nvSpPr>
          <p:cNvPr id="37891" name="Rectangle 1">
            <a:extLst>
              <a:ext uri="{FF2B5EF4-FFF2-40B4-BE49-F238E27FC236}">
                <a16:creationId xmlns:a16="http://schemas.microsoft.com/office/drawing/2014/main" id="{19EFCFF8-A6C5-7B70-E3E6-826BAFD3EBA5}"/>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5AE8F92F-D37C-40E2-A12A-8522BE3EA11D}" type="slidenum">
              <a:rPr lang="en-GB" altLang="en-US">
                <a:solidFill>
                  <a:srgbClr val="000000"/>
                </a:solidFill>
              </a:rPr>
              <a:pPr algn="r" eaLnBrk="1">
                <a:lnSpc>
                  <a:spcPct val="100000"/>
                </a:lnSpc>
              </a:pPr>
              <a:t>18</a:t>
            </a:fld>
            <a:endParaRPr lang="en-GB" altLang="en-US">
              <a:solidFill>
                <a:srgbClr val="000000"/>
              </a:solidFill>
            </a:endParaRPr>
          </a:p>
        </p:txBody>
      </p:sp>
      <p:sp>
        <p:nvSpPr>
          <p:cNvPr id="37892" name="Rectangle 2">
            <a:extLst>
              <a:ext uri="{FF2B5EF4-FFF2-40B4-BE49-F238E27FC236}">
                <a16:creationId xmlns:a16="http://schemas.microsoft.com/office/drawing/2014/main" id="{A54260E7-EC1E-8C23-D184-3859EB6B706A}"/>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Text Box 3">
            <a:extLst>
              <a:ext uri="{FF2B5EF4-FFF2-40B4-BE49-F238E27FC236}">
                <a16:creationId xmlns:a16="http://schemas.microsoft.com/office/drawing/2014/main" id="{53F53399-437B-30A0-E175-579FE8DAF20A}"/>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Naval DCs – 100ft cos need to get ship clear (takes time to sink), get the pressured pistols to work. well tamped, doesn’t vent into atmosphere (as in the movies)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B72FB949-4833-0B9F-6C3D-737C2C58586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1221A652-9C17-4B35-B52B-DD37F57D1F25}" type="slidenum">
              <a:rPr lang="en-GB" altLang="en-US">
                <a:solidFill>
                  <a:srgbClr val="000000"/>
                </a:solidFill>
                <a:latin typeface="Times New Roman" panose="02020603050405020304" pitchFamily="18" charset="0"/>
              </a:rPr>
              <a:pPr/>
              <a:t>24</a:t>
            </a:fld>
            <a:endParaRPr lang="en-GB" altLang="en-US">
              <a:solidFill>
                <a:srgbClr val="000000"/>
              </a:solidFill>
              <a:latin typeface="Times New Roman" panose="02020603050405020304" pitchFamily="18" charset="0"/>
            </a:endParaRPr>
          </a:p>
        </p:txBody>
      </p:sp>
      <p:sp>
        <p:nvSpPr>
          <p:cNvPr id="39939" name="Rectangle 1">
            <a:extLst>
              <a:ext uri="{FF2B5EF4-FFF2-40B4-BE49-F238E27FC236}">
                <a16:creationId xmlns:a16="http://schemas.microsoft.com/office/drawing/2014/main" id="{273AC4F5-6F5A-EF80-F088-BEAE8D39067F}"/>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94549F5F-2386-4E95-BE9A-1A1C7EE4F165}" type="slidenum">
              <a:rPr lang="en-GB" altLang="en-US">
                <a:solidFill>
                  <a:srgbClr val="000000"/>
                </a:solidFill>
              </a:rPr>
              <a:pPr algn="r" eaLnBrk="1">
                <a:lnSpc>
                  <a:spcPct val="100000"/>
                </a:lnSpc>
              </a:pPr>
              <a:t>24</a:t>
            </a:fld>
            <a:endParaRPr lang="en-GB" altLang="en-US">
              <a:solidFill>
                <a:srgbClr val="000000"/>
              </a:solidFill>
            </a:endParaRPr>
          </a:p>
        </p:txBody>
      </p:sp>
      <p:sp>
        <p:nvSpPr>
          <p:cNvPr id="39940" name="Rectangle 2">
            <a:extLst>
              <a:ext uri="{FF2B5EF4-FFF2-40B4-BE49-F238E27FC236}">
                <a16:creationId xmlns:a16="http://schemas.microsoft.com/office/drawing/2014/main" id="{8641499D-F212-E69C-240A-8E9672BA5E9B}"/>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2B09D399-FA8F-2CB0-FA87-FDC371DE62BE}"/>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Also the pistol fuses, no venting into atmosphere</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b="1" u="sng">
                <a:latin typeface="Arial" panose="020B0604020202020204" pitchFamily="34" charset="0"/>
                <a:cs typeface="Arial" panose="020B0604020202020204" pitchFamily="34" charset="0"/>
                <a:hlinkClick r:id="rId3"/>
              </a:rPr>
              <a:t>How many feet can a uboat dive in 60 seconds?</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Wiki User</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 14y ago</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Study nowSee answer (1)</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b="1">
                <a:latin typeface="Fira Sans Condensed" pitchFamily="34" charset="0"/>
                <a:cs typeface="Fira Sans Condensed" pitchFamily="34" charset="0"/>
              </a:rPr>
              <a:t>Best Answer</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Copy</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Most U-boats of WWII were physically capable of diving to maximum depths of around 150-160 feet, although they seldom ventured that deep unless in an emergency. They could attain this depth in approximately 60-65 seconds. Advanced designs in hull reinforcement, mainly pioneered by </a:t>
            </a:r>
            <a:r>
              <a:rPr lang="en-GB" altLang="en-US" sz="1800" u="sng">
                <a:latin typeface="Arial" panose="020B0604020202020204" pitchFamily="34" charset="0"/>
                <a:cs typeface="Arial" panose="020B0604020202020204" pitchFamily="34" charset="0"/>
                <a:hlinkClick r:id="rId4"/>
              </a:rPr>
              <a:t>Germany</a:t>
            </a:r>
            <a:r>
              <a:rPr lang="en-GB" altLang="en-US" sz="1800">
                <a:latin typeface="Arial" panose="020B0604020202020204" pitchFamily="34" charset="0"/>
                <a:cs typeface="Arial" panose="020B0604020202020204" pitchFamily="34" charset="0"/>
              </a:rPr>
              <a:t> made this possible. The modern military submarines of today have hull-crush depths of closer to 1,500 feet and that number is growing with advances in technology all the time. These kinds of depths take much longer to reach, depending on dive rate, but can take in the region of 20-45 minutes. (Exa</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F476976F-8D2D-E461-B027-1737614CF2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606F5AF5-7FD6-4DE1-874F-B8B70C6D58FA}" type="slidenum">
              <a:rPr lang="en-GB" altLang="en-US">
                <a:solidFill>
                  <a:srgbClr val="000000"/>
                </a:solidFill>
                <a:latin typeface="Times New Roman" panose="02020603050405020304" pitchFamily="18" charset="0"/>
              </a:rPr>
              <a:pPr/>
              <a:t>2</a:t>
            </a:fld>
            <a:endParaRPr lang="en-GB" altLang="en-US">
              <a:solidFill>
                <a:srgbClr val="000000"/>
              </a:solidFill>
              <a:latin typeface="Times New Roman" panose="02020603050405020304" pitchFamily="18" charset="0"/>
            </a:endParaRPr>
          </a:p>
        </p:txBody>
      </p:sp>
      <p:sp>
        <p:nvSpPr>
          <p:cNvPr id="7171" name="Rectangle 1">
            <a:extLst>
              <a:ext uri="{FF2B5EF4-FFF2-40B4-BE49-F238E27FC236}">
                <a16:creationId xmlns:a16="http://schemas.microsoft.com/office/drawing/2014/main" id="{4E9D01DA-900A-9E27-AC86-A9680839D896}"/>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172" name="Rectangle 2">
            <a:extLst>
              <a:ext uri="{FF2B5EF4-FFF2-40B4-BE49-F238E27FC236}">
                <a16:creationId xmlns:a16="http://schemas.microsoft.com/office/drawing/2014/main" id="{8B9D90FC-A789-1100-6222-C2495CE90F67}"/>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B72FB949-4833-0B9F-6C3D-737C2C58586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1221A652-9C17-4B35-B52B-DD37F57D1F25}" type="slidenum">
              <a:rPr lang="en-GB" altLang="en-US">
                <a:solidFill>
                  <a:srgbClr val="000000"/>
                </a:solidFill>
                <a:latin typeface="Times New Roman" panose="02020603050405020304" pitchFamily="18" charset="0"/>
              </a:rPr>
              <a:pPr/>
              <a:t>25</a:t>
            </a:fld>
            <a:endParaRPr lang="en-GB" altLang="en-US">
              <a:solidFill>
                <a:srgbClr val="000000"/>
              </a:solidFill>
              <a:latin typeface="Times New Roman" panose="02020603050405020304" pitchFamily="18" charset="0"/>
            </a:endParaRPr>
          </a:p>
        </p:txBody>
      </p:sp>
      <p:sp>
        <p:nvSpPr>
          <p:cNvPr id="39939" name="Rectangle 1">
            <a:extLst>
              <a:ext uri="{FF2B5EF4-FFF2-40B4-BE49-F238E27FC236}">
                <a16:creationId xmlns:a16="http://schemas.microsoft.com/office/drawing/2014/main" id="{273AC4F5-6F5A-EF80-F088-BEAE8D39067F}"/>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94549F5F-2386-4E95-BE9A-1A1C7EE4F165}" type="slidenum">
              <a:rPr lang="en-GB" altLang="en-US">
                <a:solidFill>
                  <a:srgbClr val="000000"/>
                </a:solidFill>
              </a:rPr>
              <a:pPr algn="r" eaLnBrk="1">
                <a:lnSpc>
                  <a:spcPct val="100000"/>
                </a:lnSpc>
              </a:pPr>
              <a:t>25</a:t>
            </a:fld>
            <a:endParaRPr lang="en-GB" altLang="en-US">
              <a:solidFill>
                <a:srgbClr val="000000"/>
              </a:solidFill>
            </a:endParaRPr>
          </a:p>
        </p:txBody>
      </p:sp>
      <p:sp>
        <p:nvSpPr>
          <p:cNvPr id="39940" name="Rectangle 2">
            <a:extLst>
              <a:ext uri="{FF2B5EF4-FFF2-40B4-BE49-F238E27FC236}">
                <a16:creationId xmlns:a16="http://schemas.microsoft.com/office/drawing/2014/main" id="{8641499D-F212-E69C-240A-8E9672BA5E9B}"/>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2B09D399-FA8F-2CB0-FA87-FDC371DE62BE}"/>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Also the pistol fuses, no venting into atmosphere</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b="1" u="sng">
                <a:latin typeface="Arial" panose="020B0604020202020204" pitchFamily="34" charset="0"/>
                <a:cs typeface="Arial" panose="020B0604020202020204" pitchFamily="34" charset="0"/>
                <a:hlinkClick r:id="rId3"/>
              </a:rPr>
              <a:t>How many feet can a uboat dive in 60 seconds?</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Wiki User</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 14y ago</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Study nowSee answer (1)</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b="1">
                <a:latin typeface="Fira Sans Condensed" pitchFamily="34" charset="0"/>
                <a:cs typeface="Fira Sans Condensed" pitchFamily="34" charset="0"/>
              </a:rPr>
              <a:t>Best Answer</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Copy</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Most U-boats of WWII were physically capable of diving to maximum depths of around 150-160 feet, although they seldom ventured that deep unless in an emergency. They could attain this depth in approximately 60-65 seconds. Advanced designs in hull reinforcement, mainly pioneered by </a:t>
            </a:r>
            <a:r>
              <a:rPr lang="en-GB" altLang="en-US" sz="1800" u="sng">
                <a:latin typeface="Arial" panose="020B0604020202020204" pitchFamily="34" charset="0"/>
                <a:cs typeface="Arial" panose="020B0604020202020204" pitchFamily="34" charset="0"/>
                <a:hlinkClick r:id="rId4"/>
              </a:rPr>
              <a:t>Germany</a:t>
            </a:r>
            <a:r>
              <a:rPr lang="en-GB" altLang="en-US" sz="1800">
                <a:latin typeface="Arial" panose="020B0604020202020204" pitchFamily="34" charset="0"/>
                <a:cs typeface="Arial" panose="020B0604020202020204" pitchFamily="34" charset="0"/>
              </a:rPr>
              <a:t> made this possible. The modern military submarines of today have hull-crush depths of closer to 1,500 feet and that number is growing with advances in technology all the time. These kinds of depths take much longer to reach, depending on dive rate, but can take in the region of 20-45 minutes. (Exa</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96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EA2855E1-F351-E508-1877-19556274EA0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B20EF87-88C9-43AF-9EA2-4D85A620ABF3}" type="slidenum">
              <a:rPr lang="en-GB" altLang="en-US">
                <a:solidFill>
                  <a:srgbClr val="000000"/>
                </a:solidFill>
                <a:latin typeface="Times New Roman" panose="02020603050405020304" pitchFamily="18" charset="0"/>
              </a:rPr>
              <a:pPr/>
              <a:t>26</a:t>
            </a:fld>
            <a:endParaRPr lang="en-GB" altLang="en-US">
              <a:solidFill>
                <a:srgbClr val="000000"/>
              </a:solidFill>
              <a:latin typeface="Times New Roman" panose="02020603050405020304" pitchFamily="18" charset="0"/>
            </a:endParaRPr>
          </a:p>
        </p:txBody>
      </p:sp>
      <p:sp>
        <p:nvSpPr>
          <p:cNvPr id="41987" name="Rectangle 1">
            <a:extLst>
              <a:ext uri="{FF2B5EF4-FFF2-40B4-BE49-F238E27FC236}">
                <a16:creationId xmlns:a16="http://schemas.microsoft.com/office/drawing/2014/main" id="{23B00A8C-6922-A1EB-E8B7-1F28430885F7}"/>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BFC22EA1-D93A-4028-A8FC-940C541AA3EA}" type="slidenum">
              <a:rPr lang="en-GB" altLang="en-US">
                <a:solidFill>
                  <a:srgbClr val="000000"/>
                </a:solidFill>
              </a:rPr>
              <a:pPr algn="r" eaLnBrk="1">
                <a:lnSpc>
                  <a:spcPct val="100000"/>
                </a:lnSpc>
              </a:pPr>
              <a:t>26</a:t>
            </a:fld>
            <a:endParaRPr lang="en-GB" altLang="en-US">
              <a:solidFill>
                <a:srgbClr val="000000"/>
              </a:solidFill>
            </a:endParaRPr>
          </a:p>
        </p:txBody>
      </p:sp>
      <p:sp>
        <p:nvSpPr>
          <p:cNvPr id="41988" name="Rectangle 2">
            <a:extLst>
              <a:ext uri="{FF2B5EF4-FFF2-40B4-BE49-F238E27FC236}">
                <a16:creationId xmlns:a16="http://schemas.microsoft.com/office/drawing/2014/main" id="{692417A4-C634-ECA5-B50D-E5286A41F99B}"/>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a:extLst>
              <a:ext uri="{FF2B5EF4-FFF2-40B4-BE49-F238E27FC236}">
                <a16:creationId xmlns:a16="http://schemas.microsoft.com/office/drawing/2014/main" id="{3DEFF01A-8A2A-F604-71D0-6163C15644F4}"/>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Was EJ Williams, not Goodeve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694EC337-C78C-D398-5FDF-0AB87986CE0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F6CF15DF-4998-421B-B613-7E6BD28EBE2E}" type="slidenum">
              <a:rPr lang="en-GB" altLang="en-US">
                <a:solidFill>
                  <a:srgbClr val="000000"/>
                </a:solidFill>
                <a:latin typeface="Times New Roman" panose="02020603050405020304" pitchFamily="18" charset="0"/>
              </a:rPr>
              <a:pPr/>
              <a:t>27</a:t>
            </a:fld>
            <a:endParaRPr lang="en-GB" altLang="en-US">
              <a:solidFill>
                <a:srgbClr val="000000"/>
              </a:solidFill>
              <a:latin typeface="Times New Roman" panose="02020603050405020304" pitchFamily="18" charset="0"/>
            </a:endParaRPr>
          </a:p>
        </p:txBody>
      </p:sp>
      <p:sp>
        <p:nvSpPr>
          <p:cNvPr id="44035" name="Rectangle 1">
            <a:extLst>
              <a:ext uri="{FF2B5EF4-FFF2-40B4-BE49-F238E27FC236}">
                <a16:creationId xmlns:a16="http://schemas.microsoft.com/office/drawing/2014/main" id="{18AE340B-E5B7-92D1-3635-FFD0301B7D0F}"/>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4036" name="Rectangle 2">
            <a:extLst>
              <a:ext uri="{FF2B5EF4-FFF2-40B4-BE49-F238E27FC236}">
                <a16:creationId xmlns:a16="http://schemas.microsoft.com/office/drawing/2014/main" id="{F00A8F6A-7674-1503-E490-151615249763}"/>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2E3B0773-03FA-8E4E-7837-F67F80D89ED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67A9006A-0A39-46DB-A805-3237C45326F2}" type="slidenum">
              <a:rPr lang="en-GB" altLang="en-US">
                <a:solidFill>
                  <a:srgbClr val="000000"/>
                </a:solidFill>
                <a:latin typeface="Times New Roman" panose="02020603050405020304" pitchFamily="18" charset="0"/>
              </a:rPr>
              <a:pPr/>
              <a:t>28</a:t>
            </a:fld>
            <a:endParaRPr lang="en-GB" altLang="en-US">
              <a:solidFill>
                <a:srgbClr val="000000"/>
              </a:solidFill>
              <a:latin typeface="Times New Roman" panose="02020603050405020304" pitchFamily="18" charset="0"/>
            </a:endParaRPr>
          </a:p>
        </p:txBody>
      </p:sp>
      <p:sp>
        <p:nvSpPr>
          <p:cNvPr id="48131" name="Rectangle 1">
            <a:extLst>
              <a:ext uri="{FF2B5EF4-FFF2-40B4-BE49-F238E27FC236}">
                <a16:creationId xmlns:a16="http://schemas.microsoft.com/office/drawing/2014/main" id="{8A743D2C-FAF4-94DB-9D00-2F95DC48CE40}"/>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8132" name="Rectangle 2">
            <a:extLst>
              <a:ext uri="{FF2B5EF4-FFF2-40B4-BE49-F238E27FC236}">
                <a16:creationId xmlns:a16="http://schemas.microsoft.com/office/drawing/2014/main" id="{201ED25C-BF20-7B86-49E7-C491092AEB20}"/>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586F2655-A99B-080A-3DB7-BC2A3389A78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295982DA-89A5-47CE-8F50-0996531B5383}" type="slidenum">
              <a:rPr lang="en-GB" altLang="en-US">
                <a:solidFill>
                  <a:srgbClr val="000000"/>
                </a:solidFill>
                <a:latin typeface="Times New Roman" panose="02020603050405020304" pitchFamily="18" charset="0"/>
              </a:rPr>
              <a:pPr/>
              <a:t>29</a:t>
            </a:fld>
            <a:endParaRPr lang="en-GB" altLang="en-US">
              <a:solidFill>
                <a:srgbClr val="000000"/>
              </a:solidFill>
              <a:latin typeface="Times New Roman" panose="02020603050405020304" pitchFamily="18" charset="0"/>
            </a:endParaRPr>
          </a:p>
        </p:txBody>
      </p:sp>
      <p:sp>
        <p:nvSpPr>
          <p:cNvPr id="61443" name="Rectangle 1">
            <a:extLst>
              <a:ext uri="{FF2B5EF4-FFF2-40B4-BE49-F238E27FC236}">
                <a16:creationId xmlns:a16="http://schemas.microsoft.com/office/drawing/2014/main" id="{8DA0629D-B3D1-CD8E-C2CA-6A7B42624D36}"/>
              </a:ext>
            </a:extLst>
          </p:cNvPr>
          <p:cNvSpPr txBox="1">
            <a:spLocks noGrp="1" noRot="1" noChangeAspect="1" noChangeArrowheads="1" noTextEdit="1"/>
          </p:cNvSpPr>
          <p:nvPr>
            <p:ph type="sldImg"/>
          </p:nvPr>
        </p:nvSpPr>
        <p:spPr>
          <a:xfrm>
            <a:off x="215900" y="812800"/>
            <a:ext cx="7127875"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760DC0CF-BE97-5E89-4849-BA8295CF8EDF}"/>
              </a:ext>
            </a:extLst>
          </p:cNvPr>
          <p:cNvSpPr txBox="1">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a:extLst>
              <a:ext uri="{FF2B5EF4-FFF2-40B4-BE49-F238E27FC236}">
                <a16:creationId xmlns:a16="http://schemas.microsoft.com/office/drawing/2014/main" id="{3E745646-B258-4E38-4CA1-97CF8236D9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4F841D7-FC50-4F7C-84C4-A192EC2B4E6B}" type="slidenum">
              <a:rPr lang="en-GB" altLang="en-US">
                <a:solidFill>
                  <a:srgbClr val="000000"/>
                </a:solidFill>
                <a:latin typeface="Times New Roman" panose="02020603050405020304" pitchFamily="18" charset="0"/>
              </a:rPr>
              <a:pPr/>
              <a:t>30</a:t>
            </a:fld>
            <a:endParaRPr lang="en-GB" altLang="en-US">
              <a:solidFill>
                <a:srgbClr val="000000"/>
              </a:solidFill>
              <a:latin typeface="Times New Roman" panose="02020603050405020304" pitchFamily="18" charset="0"/>
            </a:endParaRPr>
          </a:p>
        </p:txBody>
      </p:sp>
      <p:sp>
        <p:nvSpPr>
          <p:cNvPr id="63491" name="Rectangle 1">
            <a:extLst>
              <a:ext uri="{FF2B5EF4-FFF2-40B4-BE49-F238E27FC236}">
                <a16:creationId xmlns:a16="http://schemas.microsoft.com/office/drawing/2014/main" id="{B0A2CA5B-D0CE-AD6E-9A3A-2501E5ABF774}"/>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3492" name="Rectangle 2">
            <a:extLst>
              <a:ext uri="{FF2B5EF4-FFF2-40B4-BE49-F238E27FC236}">
                <a16:creationId xmlns:a16="http://schemas.microsoft.com/office/drawing/2014/main" id="{E19CBBA0-56BE-3D0E-F19A-51F8BA0730E7}"/>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a:extLst>
              <a:ext uri="{FF2B5EF4-FFF2-40B4-BE49-F238E27FC236}">
                <a16:creationId xmlns:a16="http://schemas.microsoft.com/office/drawing/2014/main" id="{3E745646-B258-4E38-4CA1-97CF8236D9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4F841D7-FC50-4F7C-84C4-A192EC2B4E6B}" type="slidenum">
              <a:rPr lang="en-GB" altLang="en-US">
                <a:solidFill>
                  <a:srgbClr val="000000"/>
                </a:solidFill>
                <a:latin typeface="Times New Roman" panose="02020603050405020304" pitchFamily="18" charset="0"/>
              </a:rPr>
              <a:pPr/>
              <a:t>31</a:t>
            </a:fld>
            <a:endParaRPr lang="en-GB" altLang="en-US">
              <a:solidFill>
                <a:srgbClr val="000000"/>
              </a:solidFill>
              <a:latin typeface="Times New Roman" panose="02020603050405020304" pitchFamily="18" charset="0"/>
            </a:endParaRPr>
          </a:p>
        </p:txBody>
      </p:sp>
      <p:sp>
        <p:nvSpPr>
          <p:cNvPr id="63491" name="Rectangle 1">
            <a:extLst>
              <a:ext uri="{FF2B5EF4-FFF2-40B4-BE49-F238E27FC236}">
                <a16:creationId xmlns:a16="http://schemas.microsoft.com/office/drawing/2014/main" id="{B0A2CA5B-D0CE-AD6E-9A3A-2501E5ABF774}"/>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3492" name="Rectangle 2">
            <a:extLst>
              <a:ext uri="{FF2B5EF4-FFF2-40B4-BE49-F238E27FC236}">
                <a16:creationId xmlns:a16="http://schemas.microsoft.com/office/drawing/2014/main" id="{E19CBBA0-56BE-3D0E-F19A-51F8BA0730E7}"/>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07984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10E8BA3F-4228-9F40-FD49-DACE24E0E8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C0597332-505A-4903-986B-FDE27E2CB78F}" type="slidenum">
              <a:rPr lang="en-GB" altLang="en-US">
                <a:solidFill>
                  <a:srgbClr val="000000"/>
                </a:solidFill>
                <a:latin typeface="Times New Roman" panose="02020603050405020304" pitchFamily="18" charset="0"/>
              </a:rPr>
              <a:pPr/>
              <a:t>32</a:t>
            </a:fld>
            <a:endParaRPr lang="en-GB" altLang="en-US">
              <a:solidFill>
                <a:srgbClr val="000000"/>
              </a:solidFill>
              <a:latin typeface="Times New Roman" panose="02020603050405020304" pitchFamily="18" charset="0"/>
            </a:endParaRPr>
          </a:p>
        </p:txBody>
      </p:sp>
      <p:sp>
        <p:nvSpPr>
          <p:cNvPr id="66563" name="Rectangle 1">
            <a:extLst>
              <a:ext uri="{FF2B5EF4-FFF2-40B4-BE49-F238E27FC236}">
                <a16:creationId xmlns:a16="http://schemas.microsoft.com/office/drawing/2014/main" id="{07D85997-9D9E-7B68-34B6-2630396DB087}"/>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6564" name="Rectangle 2">
            <a:extLst>
              <a:ext uri="{FF2B5EF4-FFF2-40B4-BE49-F238E27FC236}">
                <a16:creationId xmlns:a16="http://schemas.microsoft.com/office/drawing/2014/main" id="{28D7D20B-4200-A9C3-9C14-E31580B6B5DA}"/>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7754D252-C3A6-07F0-5966-F02BB610D9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458369F8-8902-4042-9603-2EFBCA8E407D}" type="slidenum">
              <a:rPr lang="en-GB" altLang="en-US">
                <a:solidFill>
                  <a:srgbClr val="000000"/>
                </a:solidFill>
                <a:latin typeface="Times New Roman" panose="02020603050405020304" pitchFamily="18" charset="0"/>
              </a:rPr>
              <a:pPr/>
              <a:t>33</a:t>
            </a:fld>
            <a:endParaRPr lang="en-GB" altLang="en-US">
              <a:solidFill>
                <a:srgbClr val="000000"/>
              </a:solidFill>
              <a:latin typeface="Times New Roman" panose="02020603050405020304" pitchFamily="18" charset="0"/>
            </a:endParaRPr>
          </a:p>
        </p:txBody>
      </p:sp>
      <p:sp>
        <p:nvSpPr>
          <p:cNvPr id="70659" name="Rectangle 1">
            <a:extLst>
              <a:ext uri="{FF2B5EF4-FFF2-40B4-BE49-F238E27FC236}">
                <a16:creationId xmlns:a16="http://schemas.microsoft.com/office/drawing/2014/main" id="{007F564A-B01E-32D6-680D-E0968C3F6796}"/>
              </a:ext>
            </a:extLst>
          </p:cNvPr>
          <p:cNvSpPr txBox="1">
            <a:spLocks noGrp="1" noRot="1" noChangeAspect="1" noChangeArrowheads="1" noTextEdit="1"/>
          </p:cNvSpPr>
          <p:nvPr>
            <p:ph type="sldImg"/>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A8F8B751-A623-C94F-E662-E857B0235E43}"/>
              </a:ext>
            </a:extLst>
          </p:cNvPr>
          <p:cNvSpPr txBox="1">
            <a:spLocks noGrp="1" noChangeArrowheads="1"/>
          </p:cNvSpPr>
          <p:nvPr>
            <p:ph type="body" idx="1"/>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0661" name="Text Box 3">
            <a:extLst>
              <a:ext uri="{FF2B5EF4-FFF2-40B4-BE49-F238E27FC236}">
                <a16:creationId xmlns:a16="http://schemas.microsoft.com/office/drawing/2014/main" id="{E8F3DBED-4A76-EF20-2D22-02F936BA97C0}"/>
              </a:ext>
            </a:extLst>
          </p:cNvPr>
          <p:cNvSpPr txBox="1">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2A767CE5-A606-455B-899B-7ED534B49F59}" type="slidenum">
              <a:rPr lang="en-GB" altLang="en-US" sz="1400">
                <a:solidFill>
                  <a:srgbClr val="000000"/>
                </a:solidFill>
                <a:latin typeface="Times New Roman" panose="02020603050405020304" pitchFamily="18" charset="0"/>
                <a:cs typeface="Segoe UI" panose="020B0502040204020203" pitchFamily="34" charset="0"/>
              </a:rPr>
              <a:pPr algn="r" eaLnBrk="1">
                <a:lnSpc>
                  <a:spcPct val="100000"/>
                </a:lnSpc>
              </a:pPr>
              <a:t>33</a:t>
            </a:fld>
            <a:endParaRPr lang="en-GB" altLang="en-US" sz="1400">
              <a:solidFill>
                <a:srgbClr val="000000"/>
              </a:solidFill>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FE0B723B-7466-4D12-CD99-B3758DA1A7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D10CF0B4-EB86-433B-B841-1D102C53DE93}" type="slidenum">
              <a:rPr lang="en-GB" altLang="en-US">
                <a:solidFill>
                  <a:srgbClr val="000000"/>
                </a:solidFill>
                <a:latin typeface="Times New Roman" panose="02020603050405020304" pitchFamily="18" charset="0"/>
              </a:rPr>
              <a:pPr/>
              <a:t>34</a:t>
            </a:fld>
            <a:endParaRPr lang="en-GB" altLang="en-US">
              <a:solidFill>
                <a:srgbClr val="000000"/>
              </a:solidFill>
              <a:latin typeface="Times New Roman" panose="02020603050405020304" pitchFamily="18" charset="0"/>
            </a:endParaRPr>
          </a:p>
        </p:txBody>
      </p:sp>
      <p:sp>
        <p:nvSpPr>
          <p:cNvPr id="72707" name="Text Box 1">
            <a:extLst>
              <a:ext uri="{FF2B5EF4-FFF2-40B4-BE49-F238E27FC236}">
                <a16:creationId xmlns:a16="http://schemas.microsoft.com/office/drawing/2014/main" id="{16A72D3B-A37C-8790-05E0-45BE65D12D3C}"/>
              </a:ext>
            </a:extLst>
          </p:cNvPr>
          <p:cNvSpPr txBox="1">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999AB59B-EA6A-42E6-817A-558A8F03EE04}" type="slidenum">
              <a:rPr lang="en-GB" altLang="en-US" sz="1400">
                <a:solidFill>
                  <a:srgbClr val="000000"/>
                </a:solidFill>
                <a:latin typeface="Times New Roman" panose="02020603050405020304" pitchFamily="18" charset="0"/>
                <a:cs typeface="Segoe UI" panose="020B0502040204020203" pitchFamily="34" charset="0"/>
              </a:rPr>
              <a:pPr algn="r" eaLnBrk="1">
                <a:lnSpc>
                  <a:spcPct val="100000"/>
                </a:lnSpc>
              </a:pPr>
              <a:t>34</a:t>
            </a:fld>
            <a:endParaRPr lang="en-GB" altLang="en-US" sz="1400">
              <a:solidFill>
                <a:srgbClr val="000000"/>
              </a:solidFill>
              <a:latin typeface="Times New Roman" panose="02020603050405020304" pitchFamily="18" charset="0"/>
              <a:cs typeface="Segoe UI" panose="020B0502040204020203" pitchFamily="34" charset="0"/>
            </a:endParaRPr>
          </a:p>
        </p:txBody>
      </p:sp>
      <p:sp>
        <p:nvSpPr>
          <p:cNvPr id="72708" name="Rectangle 2">
            <a:extLst>
              <a:ext uri="{FF2B5EF4-FFF2-40B4-BE49-F238E27FC236}">
                <a16:creationId xmlns:a16="http://schemas.microsoft.com/office/drawing/2014/main" id="{0800C538-D52D-7B0F-0BCC-BC7BB12C8FEC}"/>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8619A2C9-B504-4A08-BDD9-98C45B012E40}" type="slidenum">
              <a:rPr lang="en-GB" altLang="en-US">
                <a:solidFill>
                  <a:srgbClr val="000000"/>
                </a:solidFill>
              </a:rPr>
              <a:pPr algn="r" eaLnBrk="1">
                <a:lnSpc>
                  <a:spcPct val="100000"/>
                </a:lnSpc>
              </a:pPr>
              <a:t>34</a:t>
            </a:fld>
            <a:endParaRPr lang="en-GB" altLang="en-US">
              <a:solidFill>
                <a:srgbClr val="000000"/>
              </a:solidFill>
            </a:endParaRPr>
          </a:p>
        </p:txBody>
      </p:sp>
      <p:sp>
        <p:nvSpPr>
          <p:cNvPr id="72709" name="Rectangle 3">
            <a:extLst>
              <a:ext uri="{FF2B5EF4-FFF2-40B4-BE49-F238E27FC236}">
                <a16:creationId xmlns:a16="http://schemas.microsoft.com/office/drawing/2014/main" id="{F816F1EF-8802-E41C-1587-BD772FB9E3B0}"/>
              </a:ext>
            </a:extLst>
          </p:cNvPr>
          <p:cNvSpPr txBox="1">
            <a:spLocks noGrp="1" noRot="1" noChangeAspect="1" noChangeArrowheads="1" noTextEdit="1"/>
          </p:cNvSpPr>
          <p:nvPr>
            <p:ph type="sldImg"/>
          </p:nvPr>
        </p:nvSpPr>
        <p:spPr>
          <a:xfrm>
            <a:off x="1143000" y="685800"/>
            <a:ext cx="4564063" cy="3421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10" name="Rectangle 4">
            <a:extLst>
              <a:ext uri="{FF2B5EF4-FFF2-40B4-BE49-F238E27FC236}">
                <a16:creationId xmlns:a16="http://schemas.microsoft.com/office/drawing/2014/main" id="{4ADA3FB6-533A-614F-BAB3-BF0169F82F4E}"/>
              </a:ext>
            </a:extLst>
          </p:cNvPr>
          <p:cNvSpPr txBox="1">
            <a:spLocks noGrp="1" noChangeArrowheads="1"/>
          </p:cNvSpPr>
          <p:nvPr>
            <p:ph type="body" idx="1"/>
          </p:nvPr>
        </p:nvSpPr>
        <p:spPr>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DCC48ABB-920E-C6DD-C215-1852B5A301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3A112915-B533-4452-A226-ED3012DCDF60}" type="slidenum">
              <a:rPr lang="en-GB" altLang="en-US">
                <a:solidFill>
                  <a:srgbClr val="000000"/>
                </a:solidFill>
                <a:latin typeface="Times New Roman" panose="02020603050405020304" pitchFamily="18" charset="0"/>
              </a:rPr>
              <a:pPr/>
              <a:t>3</a:t>
            </a:fld>
            <a:endParaRPr lang="en-GB" altLang="en-US">
              <a:solidFill>
                <a:srgbClr val="000000"/>
              </a:solidFill>
              <a:latin typeface="Times New Roman" panose="02020603050405020304" pitchFamily="18" charset="0"/>
            </a:endParaRPr>
          </a:p>
        </p:txBody>
      </p:sp>
      <p:sp>
        <p:nvSpPr>
          <p:cNvPr id="9219" name="Rectangle 1">
            <a:extLst>
              <a:ext uri="{FF2B5EF4-FFF2-40B4-BE49-F238E27FC236}">
                <a16:creationId xmlns:a16="http://schemas.microsoft.com/office/drawing/2014/main" id="{5724E75F-7F1A-6073-3C5B-2586096715D3}"/>
              </a:ext>
            </a:extLst>
          </p:cNvPr>
          <p:cNvSpPr txBox="1">
            <a:spLocks noGrp="1" noChangeArrowheads="1"/>
          </p:cNvSpPr>
          <p:nvPr>
            <p:ph type="body"/>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220" name="Rectangle 2">
            <a:extLst>
              <a:ext uri="{FF2B5EF4-FFF2-40B4-BE49-F238E27FC236}">
                <a16:creationId xmlns:a16="http://schemas.microsoft.com/office/drawing/2014/main" id="{5B341BDA-8BA5-BDB3-CB64-2D86B1AB9E97}"/>
              </a:ext>
            </a:extLst>
          </p:cNvPr>
          <p:cNvSpPr txBox="1">
            <a:spLocks noGrp="1" noRot="1" noChangeAspect="1" noChangeArrowheads="1" noTextEdit="1"/>
          </p:cNvSpPr>
          <p:nvPr>
            <p:ph type="sldImg" idx="1"/>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E592504-F099-94BD-A1E1-5184505A6B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53071EDD-E02F-477D-BA60-3E994966D6BA}" type="slidenum">
              <a:rPr lang="en-GB" altLang="en-US">
                <a:solidFill>
                  <a:srgbClr val="000000"/>
                </a:solidFill>
                <a:latin typeface="Times New Roman" panose="02020603050405020304" pitchFamily="18" charset="0"/>
              </a:rPr>
              <a:pPr/>
              <a:t>4</a:t>
            </a:fld>
            <a:endParaRPr lang="en-GB" altLang="en-US">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AB9E54E8-E6A9-BF55-9E84-7D1B88A534FB}"/>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A91F41FD-B3BA-4B8A-AC99-308A49E2C10F}" type="slidenum">
              <a:rPr lang="en-GB" altLang="en-US">
                <a:solidFill>
                  <a:srgbClr val="000000"/>
                </a:solidFill>
              </a:rPr>
              <a:pPr algn="r" eaLnBrk="1">
                <a:lnSpc>
                  <a:spcPct val="100000"/>
                </a:lnSpc>
              </a:pPr>
              <a:t>4</a:t>
            </a:fld>
            <a:endParaRPr lang="en-GB" altLang="en-US">
              <a:solidFill>
                <a:srgbClr val="000000"/>
              </a:solidFill>
            </a:endParaRPr>
          </a:p>
        </p:txBody>
      </p:sp>
      <p:sp>
        <p:nvSpPr>
          <p:cNvPr id="11268" name="Rectangle 2">
            <a:extLst>
              <a:ext uri="{FF2B5EF4-FFF2-40B4-BE49-F238E27FC236}">
                <a16:creationId xmlns:a16="http://schemas.microsoft.com/office/drawing/2014/main" id="{50B2379E-BC4B-EFA3-D302-097D2E96C559}"/>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Rectangle 3">
            <a:extLst>
              <a:ext uri="{FF2B5EF4-FFF2-40B4-BE49-F238E27FC236}">
                <a16:creationId xmlns:a16="http://schemas.microsoft.com/office/drawing/2014/main" id="{DDF58AE6-9A6E-5C1D-7233-ABEFB6B6AC1D}"/>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6153C2A6-91C0-52F3-5063-09AD113321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3B527EDE-FE3A-4F4C-BA57-EBA0465FE374}" type="slidenum">
              <a:rPr lang="en-GB" altLang="en-US">
                <a:solidFill>
                  <a:srgbClr val="000000"/>
                </a:solidFill>
                <a:latin typeface="Times New Roman" panose="02020603050405020304" pitchFamily="18" charset="0"/>
              </a:rPr>
              <a:pPr/>
              <a:t>5</a:t>
            </a:fld>
            <a:endParaRPr lang="en-GB" altLang="en-US">
              <a:solidFill>
                <a:srgbClr val="000000"/>
              </a:solidFill>
              <a:latin typeface="Times New Roman" panose="02020603050405020304" pitchFamily="18" charset="0"/>
            </a:endParaRPr>
          </a:p>
        </p:txBody>
      </p:sp>
      <p:sp>
        <p:nvSpPr>
          <p:cNvPr id="13315" name="Rectangle 1">
            <a:extLst>
              <a:ext uri="{FF2B5EF4-FFF2-40B4-BE49-F238E27FC236}">
                <a16:creationId xmlns:a16="http://schemas.microsoft.com/office/drawing/2014/main" id="{256855A3-519E-5F64-5B8D-C6BF74F8B878}"/>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DC090986-9AD3-4B0B-A9CB-65659EB0C4F7}" type="slidenum">
              <a:rPr lang="en-GB" altLang="en-US">
                <a:solidFill>
                  <a:srgbClr val="000000"/>
                </a:solidFill>
              </a:rPr>
              <a:pPr algn="r" eaLnBrk="1">
                <a:lnSpc>
                  <a:spcPct val="100000"/>
                </a:lnSpc>
              </a:pPr>
              <a:t>5</a:t>
            </a:fld>
            <a:endParaRPr lang="en-GB" altLang="en-US">
              <a:solidFill>
                <a:srgbClr val="000000"/>
              </a:solidFill>
            </a:endParaRPr>
          </a:p>
        </p:txBody>
      </p:sp>
      <p:sp>
        <p:nvSpPr>
          <p:cNvPr id="13316" name="Rectangle 2">
            <a:extLst>
              <a:ext uri="{FF2B5EF4-FFF2-40B4-BE49-F238E27FC236}">
                <a16:creationId xmlns:a16="http://schemas.microsoft.com/office/drawing/2014/main" id="{1F2FD55A-0A87-1F07-E1DF-2B237B00F592}"/>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Text Box 3">
            <a:extLst>
              <a:ext uri="{FF2B5EF4-FFF2-40B4-BE49-F238E27FC236}">
                <a16:creationId xmlns:a16="http://schemas.microsoft.com/office/drawing/2014/main" id="{EDB2BEB7-F8BC-7092-B911-FF26A94E7880}"/>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He started in coastal comm – may have moved out. </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Harry hopkins – roosevelts rep - already dying of cancer</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Had been in London during blitz and now wanted to size up stalin, after barbarossa – eg lend lease</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Flew Invergordon to Archangel, (slow) Catalina 125 mph – at mercy of LR fighters Ju 88, but resolved to dive to sea level if attacked (maybe to avoid being attacked from below)</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Also Xmas island tests</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Left aged 54, reported spat re TSR2, he was against.</a:t>
            </a:r>
          </a:p>
        </p:txBody>
      </p:sp>
      <p:sp>
        <p:nvSpPr>
          <p:cNvPr id="13318" name="Rectangle 4">
            <a:extLst>
              <a:ext uri="{FF2B5EF4-FFF2-40B4-BE49-F238E27FC236}">
                <a16:creationId xmlns:a16="http://schemas.microsoft.com/office/drawing/2014/main" id="{C002CFD2-1EF5-698A-ADD7-BD049F341362}"/>
              </a:ext>
            </a:extLst>
          </p:cNvPr>
          <p:cNvSpPr>
            <a:spLocks noChangeArrowheads="1"/>
          </p:cNvSpPr>
          <p:nvPr/>
        </p:nvSpPr>
        <p:spPr bwMode="auto">
          <a:xfrm>
            <a:off x="1655763" y="4824413"/>
            <a:ext cx="8016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GB" altLang="en-US">
                <a:solidFill>
                  <a:srgbClr val="FFFFFF"/>
                </a:solidFill>
              </a:rPr>
              <a:t>Harry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50716B69-17E5-A472-48CB-2F04ABE0C14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F084ACF5-DC0C-47E3-B7F3-E4DE7175DAAD}" type="slidenum">
              <a:rPr lang="en-GB" altLang="en-US">
                <a:solidFill>
                  <a:srgbClr val="000000"/>
                </a:solidFill>
                <a:latin typeface="Times New Roman" panose="02020603050405020304" pitchFamily="18" charset="0"/>
              </a:rPr>
              <a:pPr/>
              <a:t>6</a:t>
            </a:fld>
            <a:endParaRPr lang="en-GB" altLang="en-US">
              <a:solidFill>
                <a:srgbClr val="000000"/>
              </a:solidFill>
              <a:latin typeface="Times New Roman" panose="02020603050405020304" pitchFamily="18" charset="0"/>
            </a:endParaRPr>
          </a:p>
        </p:txBody>
      </p:sp>
      <p:sp>
        <p:nvSpPr>
          <p:cNvPr id="15363" name="Rectangle 1">
            <a:extLst>
              <a:ext uri="{FF2B5EF4-FFF2-40B4-BE49-F238E27FC236}">
                <a16:creationId xmlns:a16="http://schemas.microsoft.com/office/drawing/2014/main" id="{4EAFA46B-6387-E435-CBDA-127CF0FF1F1E}"/>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0A651E96-4130-41F8-99DF-F9DF27F3D509}" type="slidenum">
              <a:rPr lang="en-GB" altLang="en-US">
                <a:solidFill>
                  <a:srgbClr val="000000"/>
                </a:solidFill>
              </a:rPr>
              <a:pPr algn="r" eaLnBrk="1">
                <a:lnSpc>
                  <a:spcPct val="100000"/>
                </a:lnSpc>
              </a:pPr>
              <a:t>6</a:t>
            </a:fld>
            <a:endParaRPr lang="en-GB" altLang="en-US">
              <a:solidFill>
                <a:srgbClr val="000000"/>
              </a:solidFill>
            </a:endParaRPr>
          </a:p>
        </p:txBody>
      </p:sp>
      <p:sp>
        <p:nvSpPr>
          <p:cNvPr id="15364" name="Rectangle 2">
            <a:extLst>
              <a:ext uri="{FF2B5EF4-FFF2-40B4-BE49-F238E27FC236}">
                <a16:creationId xmlns:a16="http://schemas.microsoft.com/office/drawing/2014/main" id="{6F712A5C-D653-57D3-FF62-DA66EDADFC41}"/>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a:extLst>
              <a:ext uri="{FF2B5EF4-FFF2-40B4-BE49-F238E27FC236}">
                <a16:creationId xmlns:a16="http://schemas.microsoft.com/office/drawing/2014/main" id="{F465B069-37C9-FBF4-CD6E-A7A045DE57F0}"/>
              </a:ext>
            </a:extLst>
          </p:cNvPr>
          <p:cNvSpPr txBox="1">
            <a:spLocks noGrp="1" noChangeArrowheads="1"/>
          </p:cNvSpPr>
          <p:nvPr>
            <p:ph type="body" idx="1"/>
          </p:nvPr>
        </p:nvSpPr>
        <p:spPr>
          <a:xfrm>
            <a:off x="633413" y="467995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Zoologist/ geologist – polymath, understand variation</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Books difficult to get hold of, but I managed it</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Other book impossible – not been written printed yet</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OR Soc project, maybe re-energise?</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Also a pt3 proposed – OR in the post cold war, COIN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3CE6B475-7C0D-AF33-9CFB-2A246CC46E2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0C89152B-6B95-4295-BEB5-DAA659BC5560}" type="slidenum">
              <a:rPr lang="en-GB" altLang="en-US">
                <a:solidFill>
                  <a:srgbClr val="000000"/>
                </a:solidFill>
                <a:latin typeface="Times New Roman" panose="02020603050405020304" pitchFamily="18" charset="0"/>
              </a:rPr>
              <a:pPr/>
              <a:t>7</a:t>
            </a:fld>
            <a:endParaRPr lang="en-GB" altLang="en-US">
              <a:solidFill>
                <a:srgbClr val="000000"/>
              </a:solidFill>
              <a:latin typeface="Times New Roman" panose="02020603050405020304" pitchFamily="18" charset="0"/>
            </a:endParaRPr>
          </a:p>
        </p:txBody>
      </p:sp>
      <p:sp>
        <p:nvSpPr>
          <p:cNvPr id="17411" name="Rectangle 1">
            <a:extLst>
              <a:ext uri="{FF2B5EF4-FFF2-40B4-BE49-F238E27FC236}">
                <a16:creationId xmlns:a16="http://schemas.microsoft.com/office/drawing/2014/main" id="{244A2A9C-993D-9259-E832-368E578A8CAE}"/>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5BC81341-253D-4D46-96A2-252F5F438DF1}" type="slidenum">
              <a:rPr lang="en-GB" altLang="en-US">
                <a:solidFill>
                  <a:srgbClr val="000000"/>
                </a:solidFill>
              </a:rPr>
              <a:pPr algn="r" eaLnBrk="1">
                <a:lnSpc>
                  <a:spcPct val="100000"/>
                </a:lnSpc>
              </a:pPr>
              <a:t>7</a:t>
            </a:fld>
            <a:endParaRPr lang="en-GB" altLang="en-US">
              <a:solidFill>
                <a:srgbClr val="000000"/>
              </a:solidFill>
            </a:endParaRPr>
          </a:p>
        </p:txBody>
      </p:sp>
      <p:sp>
        <p:nvSpPr>
          <p:cNvPr id="17412" name="Rectangle 2">
            <a:extLst>
              <a:ext uri="{FF2B5EF4-FFF2-40B4-BE49-F238E27FC236}">
                <a16:creationId xmlns:a16="http://schemas.microsoft.com/office/drawing/2014/main" id="{CD97C1D5-505F-146D-1F34-346BF2734F57}"/>
              </a:ext>
            </a:extLst>
          </p:cNvPr>
          <p:cNvSpPr txBox="1">
            <a:spLocks noGrp="1" noRot="1" noChangeAspect="1" noChangeArrowheads="1" noTextEdit="1"/>
          </p:cNvSpPr>
          <p:nvPr>
            <p:ph type="sldImg"/>
          </p:nvPr>
        </p:nvSpPr>
        <p:spPr>
          <a:xfrm>
            <a:off x="1143000" y="685800"/>
            <a:ext cx="4568825" cy="3425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a:extLst>
              <a:ext uri="{FF2B5EF4-FFF2-40B4-BE49-F238E27FC236}">
                <a16:creationId xmlns:a16="http://schemas.microsoft.com/office/drawing/2014/main" id="{E8ACFF7C-8CC5-27E4-CD06-176253CDB782}"/>
              </a:ext>
            </a:extLst>
          </p:cNvPr>
          <p:cNvSpPr txBox="1">
            <a:spLocks noGrp="1" noChangeArrowheads="1"/>
          </p:cNvSpPr>
          <p:nvPr>
            <p:ph type="body" idx="1"/>
          </p:nvPr>
        </p:nvSpPr>
        <p:spPr>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Model based approach - “theory driven” sounds like “of no practical use”</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Data-driven sounds great – even if you proceed “blind”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FA4113EA-5EBE-0D84-CCC9-6C153168A7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D32FBCE-F1E1-4EEB-AC3D-608E598A3260}" type="slidenum">
              <a:rPr lang="en-GB" altLang="en-US">
                <a:solidFill>
                  <a:srgbClr val="000000"/>
                </a:solidFill>
                <a:latin typeface="Times New Roman" panose="02020603050405020304" pitchFamily="18" charset="0"/>
              </a:rPr>
              <a:pPr/>
              <a:t>8</a:t>
            </a:fld>
            <a:endParaRPr lang="en-GB" altLang="en-US">
              <a:solidFill>
                <a:srgbClr val="000000"/>
              </a:solidFill>
              <a:latin typeface="Times New Roman" panose="02020603050405020304" pitchFamily="18" charset="0"/>
            </a:endParaRPr>
          </a:p>
        </p:txBody>
      </p:sp>
      <p:sp>
        <p:nvSpPr>
          <p:cNvPr id="19459" name="Rectangle 1">
            <a:extLst>
              <a:ext uri="{FF2B5EF4-FFF2-40B4-BE49-F238E27FC236}">
                <a16:creationId xmlns:a16="http://schemas.microsoft.com/office/drawing/2014/main" id="{4F96E769-8F78-3199-CCF8-1DB036644C33}"/>
              </a:ext>
            </a:extLst>
          </p:cNvPr>
          <p:cNvSpPr txBox="1">
            <a:spLocks noGrp="1" noRot="1" noChangeAspect="1" noChangeArrowheads="1" noTextEdit="1"/>
          </p:cNvSpPr>
          <p:nvPr>
            <p:ph type="sldImg"/>
          </p:nvPr>
        </p:nvSpPr>
        <p:spPr>
          <a:xfrm>
            <a:off x="215900" y="812800"/>
            <a:ext cx="7127875"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60985CA6-7F71-E58A-E4C9-54FA28C89B36}"/>
              </a:ext>
            </a:extLst>
          </p:cNvPr>
          <p:cNvSpPr txBox="1">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16632AA0-7C70-9898-E9D7-80B93FEACA6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46383F67-D1CF-4829-A3F1-40EA9E2D30DB}" type="slidenum">
              <a:rPr lang="en-GB" altLang="en-US">
                <a:solidFill>
                  <a:srgbClr val="000000"/>
                </a:solidFill>
                <a:latin typeface="Times New Roman" panose="02020603050405020304" pitchFamily="18" charset="0"/>
              </a:rPr>
              <a:pPr/>
              <a:t>9</a:t>
            </a:fld>
            <a:endParaRPr lang="en-GB" altLang="en-US">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340A264A-2B04-8A56-C777-508FE68353E0}"/>
              </a:ext>
            </a:extLst>
          </p:cNvPr>
          <p:cNvSpPr>
            <a:spLocks noChangeArrowheads="1"/>
          </p:cNvSpPr>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06375">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fld id="{F6DCB56F-C33E-404F-A087-D7126C587C94}" type="slidenum">
              <a:rPr lang="en-GB" altLang="en-US">
                <a:solidFill>
                  <a:srgbClr val="000000"/>
                </a:solidFill>
              </a:rPr>
              <a:pPr algn="r" eaLnBrk="1">
                <a:lnSpc>
                  <a:spcPct val="100000"/>
                </a:lnSpc>
              </a:pPr>
              <a:t>9</a:t>
            </a:fld>
            <a:endParaRPr lang="en-GB" altLang="en-US">
              <a:solidFill>
                <a:srgbClr val="000000"/>
              </a:solidFill>
            </a:endParaRPr>
          </a:p>
        </p:txBody>
      </p:sp>
      <p:sp>
        <p:nvSpPr>
          <p:cNvPr id="21508" name="Rectangle 2">
            <a:extLst>
              <a:ext uri="{FF2B5EF4-FFF2-40B4-BE49-F238E27FC236}">
                <a16:creationId xmlns:a16="http://schemas.microsoft.com/office/drawing/2014/main" id="{E671C413-1D6C-9BC7-0BCA-D01E63FF05C5}"/>
              </a:ext>
            </a:extLst>
          </p:cNvPr>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a:extLst>
              <a:ext uri="{FF2B5EF4-FFF2-40B4-BE49-F238E27FC236}">
                <a16:creationId xmlns:a16="http://schemas.microsoft.com/office/drawing/2014/main" id="{C96944E7-4D64-FAD5-2300-BC63498FC12A}"/>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This audience wont need to be told…</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But, epoch – early days, Blackettonly just at CoaCom</a:t>
            </a: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a:p>
            <a:pPr eaLnBrk="1">
              <a:spcBef>
                <a:spcPts val="4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1800">
                <a:latin typeface="Arial" panose="020B0604020202020204" pitchFamily="34" charset="0"/>
                <a:cs typeface="Arial" panose="020B0604020202020204" pitchFamily="34" charset="0"/>
              </a:rPr>
              <a:t>U bt as submersibles – good tactic is to make em dive repeatedly</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18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13">
            <a:extLst>
              <a:ext uri="{FF2B5EF4-FFF2-40B4-BE49-F238E27FC236}">
                <a16:creationId xmlns:a16="http://schemas.microsoft.com/office/drawing/2014/main" id="{254C3983-EBFE-70CE-9095-356D941657E4}"/>
              </a:ext>
            </a:extLst>
          </p:cNvPr>
          <p:cNvSpPr>
            <a:spLocks noGrp="1" noChangeArrowheads="1"/>
          </p:cNvSpPr>
          <p:nvPr>
            <p:ph type="sldNum" idx="10"/>
          </p:nvPr>
        </p:nvSpPr>
        <p:spPr>
          <a:ln/>
        </p:spPr>
        <p:txBody>
          <a:bodyPr/>
          <a:lstStyle>
            <a:lvl1pPr>
              <a:defRPr/>
            </a:lvl1pPr>
          </a:lstStyle>
          <a:p>
            <a:pPr>
              <a:defRPr/>
            </a:pPr>
            <a:fld id="{1AC16D1D-AE5C-4E41-9C5F-A04FE0C1993F}" type="slidenum">
              <a:rPr lang="en-GB" altLang="en-US"/>
              <a:pPr>
                <a:defRPr/>
              </a:pPr>
              <a:t>‹#›</a:t>
            </a:fld>
            <a:endParaRPr lang="en-GB" altLang="en-US"/>
          </a:p>
        </p:txBody>
      </p:sp>
    </p:spTree>
    <p:extLst>
      <p:ext uri="{BB962C8B-B14F-4D97-AF65-F5344CB8AC3E}">
        <p14:creationId xmlns:p14="http://schemas.microsoft.com/office/powerpoint/2010/main" val="108892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3">
            <a:extLst>
              <a:ext uri="{FF2B5EF4-FFF2-40B4-BE49-F238E27FC236}">
                <a16:creationId xmlns:a16="http://schemas.microsoft.com/office/drawing/2014/main" id="{9E102A14-02CA-3CC9-B943-DF7FE9006E5A}"/>
              </a:ext>
            </a:extLst>
          </p:cNvPr>
          <p:cNvSpPr>
            <a:spLocks noGrp="1" noChangeArrowheads="1"/>
          </p:cNvSpPr>
          <p:nvPr>
            <p:ph type="sldNum" idx="10"/>
          </p:nvPr>
        </p:nvSpPr>
        <p:spPr>
          <a:ln/>
        </p:spPr>
        <p:txBody>
          <a:bodyPr/>
          <a:lstStyle>
            <a:lvl1pPr>
              <a:defRPr/>
            </a:lvl1pPr>
          </a:lstStyle>
          <a:p>
            <a:pPr>
              <a:defRPr/>
            </a:pPr>
            <a:fld id="{5E66E362-1FDA-4AED-B1B0-0694566BC42F}" type="slidenum">
              <a:rPr lang="en-GB" altLang="en-US"/>
              <a:pPr>
                <a:defRPr/>
              </a:pPr>
              <a:t>‹#›</a:t>
            </a:fld>
            <a:endParaRPr lang="en-GB" altLang="en-US"/>
          </a:p>
        </p:txBody>
      </p:sp>
    </p:spTree>
    <p:extLst>
      <p:ext uri="{BB962C8B-B14F-4D97-AF65-F5344CB8AC3E}">
        <p14:creationId xmlns:p14="http://schemas.microsoft.com/office/powerpoint/2010/main" val="3939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8404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1863" cy="58404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3">
            <a:extLst>
              <a:ext uri="{FF2B5EF4-FFF2-40B4-BE49-F238E27FC236}">
                <a16:creationId xmlns:a16="http://schemas.microsoft.com/office/drawing/2014/main" id="{C288C610-3A11-FAEE-FADA-FBF15D0B52A5}"/>
              </a:ext>
            </a:extLst>
          </p:cNvPr>
          <p:cNvSpPr>
            <a:spLocks noGrp="1" noChangeArrowheads="1"/>
          </p:cNvSpPr>
          <p:nvPr>
            <p:ph type="sldNum" idx="10"/>
          </p:nvPr>
        </p:nvSpPr>
        <p:spPr>
          <a:ln/>
        </p:spPr>
        <p:txBody>
          <a:bodyPr/>
          <a:lstStyle>
            <a:lvl1pPr>
              <a:defRPr/>
            </a:lvl1pPr>
          </a:lstStyle>
          <a:p>
            <a:pPr>
              <a:defRPr/>
            </a:pPr>
            <a:fld id="{BDEFDBDC-8BF2-455E-BFA3-222842F170BA}" type="slidenum">
              <a:rPr lang="en-GB" altLang="en-US"/>
              <a:pPr>
                <a:defRPr/>
              </a:pPr>
              <a:t>‹#›</a:t>
            </a:fld>
            <a:endParaRPr lang="en-GB" altLang="en-US"/>
          </a:p>
        </p:txBody>
      </p:sp>
    </p:spTree>
    <p:extLst>
      <p:ext uri="{BB962C8B-B14F-4D97-AF65-F5344CB8AC3E}">
        <p14:creationId xmlns:p14="http://schemas.microsoft.com/office/powerpoint/2010/main" val="92936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12">
            <a:extLst>
              <a:ext uri="{FF2B5EF4-FFF2-40B4-BE49-F238E27FC236}">
                <a16:creationId xmlns:a16="http://schemas.microsoft.com/office/drawing/2014/main" id="{8F636C8B-54A7-F217-F610-2DD9C7045C59}"/>
              </a:ext>
            </a:extLst>
          </p:cNvPr>
          <p:cNvSpPr>
            <a:spLocks noGrp="1" noChangeArrowheads="1"/>
          </p:cNvSpPr>
          <p:nvPr>
            <p:ph type="sldNum" idx="10"/>
          </p:nvPr>
        </p:nvSpPr>
        <p:spPr>
          <a:ln/>
        </p:spPr>
        <p:txBody>
          <a:bodyPr/>
          <a:lstStyle>
            <a:lvl1pPr>
              <a:defRPr/>
            </a:lvl1pPr>
          </a:lstStyle>
          <a:p>
            <a:pPr>
              <a:defRPr/>
            </a:pPr>
            <a:fld id="{E74FFD9B-D0C0-479E-B770-58EE099647CA}" type="slidenum">
              <a:rPr lang="en-GB" altLang="en-US"/>
              <a:pPr>
                <a:defRPr/>
              </a:pPr>
              <a:t>‹#›</a:t>
            </a:fld>
            <a:endParaRPr lang="en-GB" altLang="en-US"/>
          </a:p>
        </p:txBody>
      </p:sp>
    </p:spTree>
    <p:extLst>
      <p:ext uri="{BB962C8B-B14F-4D97-AF65-F5344CB8AC3E}">
        <p14:creationId xmlns:p14="http://schemas.microsoft.com/office/powerpoint/2010/main" val="75690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a:extLst>
              <a:ext uri="{FF2B5EF4-FFF2-40B4-BE49-F238E27FC236}">
                <a16:creationId xmlns:a16="http://schemas.microsoft.com/office/drawing/2014/main" id="{FAE4C8C2-8190-D689-BAFC-C526632B821C}"/>
              </a:ext>
            </a:extLst>
          </p:cNvPr>
          <p:cNvSpPr>
            <a:spLocks noGrp="1" noChangeArrowheads="1"/>
          </p:cNvSpPr>
          <p:nvPr>
            <p:ph type="sldNum" idx="10"/>
          </p:nvPr>
        </p:nvSpPr>
        <p:spPr>
          <a:ln/>
        </p:spPr>
        <p:txBody>
          <a:bodyPr/>
          <a:lstStyle>
            <a:lvl1pPr>
              <a:defRPr/>
            </a:lvl1pPr>
          </a:lstStyle>
          <a:p>
            <a:pPr>
              <a:defRPr/>
            </a:pPr>
            <a:fld id="{441418FF-E565-45BD-A4FE-2F7F6AF18736}" type="slidenum">
              <a:rPr lang="en-GB" altLang="en-US"/>
              <a:pPr>
                <a:defRPr/>
              </a:pPr>
              <a:t>‹#›</a:t>
            </a:fld>
            <a:endParaRPr lang="en-GB" altLang="en-US"/>
          </a:p>
        </p:txBody>
      </p:sp>
    </p:spTree>
    <p:extLst>
      <p:ext uri="{BB962C8B-B14F-4D97-AF65-F5344CB8AC3E}">
        <p14:creationId xmlns:p14="http://schemas.microsoft.com/office/powerpoint/2010/main" val="12704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9F50745F-65DA-0B5F-59CF-CBC8F61536DE}"/>
              </a:ext>
            </a:extLst>
          </p:cNvPr>
          <p:cNvSpPr>
            <a:spLocks noGrp="1" noChangeArrowheads="1"/>
          </p:cNvSpPr>
          <p:nvPr>
            <p:ph type="sldNum" idx="10"/>
          </p:nvPr>
        </p:nvSpPr>
        <p:spPr>
          <a:ln/>
        </p:spPr>
        <p:txBody>
          <a:bodyPr/>
          <a:lstStyle>
            <a:lvl1pPr>
              <a:defRPr/>
            </a:lvl1pPr>
          </a:lstStyle>
          <a:p>
            <a:pPr>
              <a:defRPr/>
            </a:pPr>
            <a:fld id="{2562D91C-892B-4B51-AFCE-225CB7551BB0}" type="slidenum">
              <a:rPr lang="en-GB" altLang="en-US"/>
              <a:pPr>
                <a:defRPr/>
              </a:pPr>
              <a:t>‹#›</a:t>
            </a:fld>
            <a:endParaRPr lang="en-GB" altLang="en-US"/>
          </a:p>
        </p:txBody>
      </p:sp>
    </p:spTree>
    <p:extLst>
      <p:ext uri="{BB962C8B-B14F-4D97-AF65-F5344CB8AC3E}">
        <p14:creationId xmlns:p14="http://schemas.microsoft.com/office/powerpoint/2010/main" val="23808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4963"/>
            <a:ext cx="40370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604963"/>
            <a:ext cx="4038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2">
            <a:extLst>
              <a:ext uri="{FF2B5EF4-FFF2-40B4-BE49-F238E27FC236}">
                <a16:creationId xmlns:a16="http://schemas.microsoft.com/office/drawing/2014/main" id="{7E2A2D34-BD24-3960-0ABA-28D411546E79}"/>
              </a:ext>
            </a:extLst>
          </p:cNvPr>
          <p:cNvSpPr>
            <a:spLocks noGrp="1" noChangeArrowheads="1"/>
          </p:cNvSpPr>
          <p:nvPr>
            <p:ph type="sldNum" idx="10"/>
          </p:nvPr>
        </p:nvSpPr>
        <p:spPr>
          <a:ln/>
        </p:spPr>
        <p:txBody>
          <a:bodyPr/>
          <a:lstStyle>
            <a:lvl1pPr>
              <a:defRPr/>
            </a:lvl1pPr>
          </a:lstStyle>
          <a:p>
            <a:pPr>
              <a:defRPr/>
            </a:pPr>
            <a:fld id="{38BEDE2A-DC5C-4849-9796-FEFA6CC55B7B}" type="slidenum">
              <a:rPr lang="en-GB" altLang="en-US"/>
              <a:pPr>
                <a:defRPr/>
              </a:pPr>
              <a:t>‹#›</a:t>
            </a:fld>
            <a:endParaRPr lang="en-GB" altLang="en-US"/>
          </a:p>
        </p:txBody>
      </p:sp>
    </p:spTree>
    <p:extLst>
      <p:ext uri="{BB962C8B-B14F-4D97-AF65-F5344CB8AC3E}">
        <p14:creationId xmlns:p14="http://schemas.microsoft.com/office/powerpoint/2010/main" val="198664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2">
            <a:extLst>
              <a:ext uri="{FF2B5EF4-FFF2-40B4-BE49-F238E27FC236}">
                <a16:creationId xmlns:a16="http://schemas.microsoft.com/office/drawing/2014/main" id="{F59EA155-1174-473E-CEBF-9C0445CAE320}"/>
              </a:ext>
            </a:extLst>
          </p:cNvPr>
          <p:cNvSpPr>
            <a:spLocks noGrp="1" noChangeArrowheads="1"/>
          </p:cNvSpPr>
          <p:nvPr>
            <p:ph type="sldNum" idx="10"/>
          </p:nvPr>
        </p:nvSpPr>
        <p:spPr>
          <a:ln/>
        </p:spPr>
        <p:txBody>
          <a:bodyPr/>
          <a:lstStyle>
            <a:lvl1pPr>
              <a:defRPr/>
            </a:lvl1pPr>
          </a:lstStyle>
          <a:p>
            <a:pPr>
              <a:defRPr/>
            </a:pPr>
            <a:fld id="{96A039E7-1D04-4F08-A5F6-CC5B1A07C180}" type="slidenum">
              <a:rPr lang="en-GB" altLang="en-US"/>
              <a:pPr>
                <a:defRPr/>
              </a:pPr>
              <a:t>‹#›</a:t>
            </a:fld>
            <a:endParaRPr lang="en-GB" altLang="en-US"/>
          </a:p>
        </p:txBody>
      </p:sp>
    </p:spTree>
    <p:extLst>
      <p:ext uri="{BB962C8B-B14F-4D97-AF65-F5344CB8AC3E}">
        <p14:creationId xmlns:p14="http://schemas.microsoft.com/office/powerpoint/2010/main" val="4290054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2">
            <a:extLst>
              <a:ext uri="{FF2B5EF4-FFF2-40B4-BE49-F238E27FC236}">
                <a16:creationId xmlns:a16="http://schemas.microsoft.com/office/drawing/2014/main" id="{7F369473-8BCF-168D-2077-C178A8716103}"/>
              </a:ext>
            </a:extLst>
          </p:cNvPr>
          <p:cNvSpPr>
            <a:spLocks noGrp="1" noChangeArrowheads="1"/>
          </p:cNvSpPr>
          <p:nvPr>
            <p:ph type="sldNum" idx="10"/>
          </p:nvPr>
        </p:nvSpPr>
        <p:spPr>
          <a:ln/>
        </p:spPr>
        <p:txBody>
          <a:bodyPr/>
          <a:lstStyle>
            <a:lvl1pPr>
              <a:defRPr/>
            </a:lvl1pPr>
          </a:lstStyle>
          <a:p>
            <a:pPr>
              <a:defRPr/>
            </a:pPr>
            <a:fld id="{025CCF39-BA6C-424C-8CDD-87AD344DA56D}" type="slidenum">
              <a:rPr lang="en-GB" altLang="en-US"/>
              <a:pPr>
                <a:defRPr/>
              </a:pPr>
              <a:t>‹#›</a:t>
            </a:fld>
            <a:endParaRPr lang="en-GB" altLang="en-US"/>
          </a:p>
        </p:txBody>
      </p:sp>
    </p:spTree>
    <p:extLst>
      <p:ext uri="{BB962C8B-B14F-4D97-AF65-F5344CB8AC3E}">
        <p14:creationId xmlns:p14="http://schemas.microsoft.com/office/powerpoint/2010/main" val="3662444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309341ED-688D-C008-BD25-E44FCA40DB85}"/>
              </a:ext>
            </a:extLst>
          </p:cNvPr>
          <p:cNvSpPr>
            <a:spLocks noGrp="1" noChangeArrowheads="1"/>
          </p:cNvSpPr>
          <p:nvPr>
            <p:ph type="sldNum" idx="10"/>
          </p:nvPr>
        </p:nvSpPr>
        <p:spPr>
          <a:ln/>
        </p:spPr>
        <p:txBody>
          <a:bodyPr/>
          <a:lstStyle>
            <a:lvl1pPr>
              <a:defRPr/>
            </a:lvl1pPr>
          </a:lstStyle>
          <a:p>
            <a:pPr>
              <a:defRPr/>
            </a:pPr>
            <a:fld id="{3413010C-8806-493C-960E-93D75D30BFA3}" type="slidenum">
              <a:rPr lang="en-GB" altLang="en-US"/>
              <a:pPr>
                <a:defRPr/>
              </a:pPr>
              <a:t>‹#›</a:t>
            </a:fld>
            <a:endParaRPr lang="en-GB" altLang="en-US"/>
          </a:p>
        </p:txBody>
      </p:sp>
    </p:spTree>
    <p:extLst>
      <p:ext uri="{BB962C8B-B14F-4D97-AF65-F5344CB8AC3E}">
        <p14:creationId xmlns:p14="http://schemas.microsoft.com/office/powerpoint/2010/main" val="228797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69A353C9-6001-35D8-D6BA-1BA59B8A7CE8}"/>
              </a:ext>
            </a:extLst>
          </p:cNvPr>
          <p:cNvSpPr>
            <a:spLocks noGrp="1" noChangeArrowheads="1"/>
          </p:cNvSpPr>
          <p:nvPr>
            <p:ph type="sldNum" idx="10"/>
          </p:nvPr>
        </p:nvSpPr>
        <p:spPr>
          <a:ln/>
        </p:spPr>
        <p:txBody>
          <a:bodyPr/>
          <a:lstStyle>
            <a:lvl1pPr>
              <a:defRPr/>
            </a:lvl1pPr>
          </a:lstStyle>
          <a:p>
            <a:pPr>
              <a:defRPr/>
            </a:pPr>
            <a:fld id="{987C6A66-7516-4965-85D7-AA127FF591D0}" type="slidenum">
              <a:rPr lang="en-GB" altLang="en-US"/>
              <a:pPr>
                <a:defRPr/>
              </a:pPr>
              <a:t>‹#›</a:t>
            </a:fld>
            <a:endParaRPr lang="en-GB" altLang="en-US"/>
          </a:p>
        </p:txBody>
      </p:sp>
    </p:spTree>
    <p:extLst>
      <p:ext uri="{BB962C8B-B14F-4D97-AF65-F5344CB8AC3E}">
        <p14:creationId xmlns:p14="http://schemas.microsoft.com/office/powerpoint/2010/main" val="10404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3">
            <a:extLst>
              <a:ext uri="{FF2B5EF4-FFF2-40B4-BE49-F238E27FC236}">
                <a16:creationId xmlns:a16="http://schemas.microsoft.com/office/drawing/2014/main" id="{4769793D-3D9A-C07A-2CAC-ED5A1A26ACA3}"/>
              </a:ext>
            </a:extLst>
          </p:cNvPr>
          <p:cNvSpPr>
            <a:spLocks noGrp="1" noChangeArrowheads="1"/>
          </p:cNvSpPr>
          <p:nvPr>
            <p:ph type="sldNum" idx="10"/>
          </p:nvPr>
        </p:nvSpPr>
        <p:spPr>
          <a:ln/>
        </p:spPr>
        <p:txBody>
          <a:bodyPr/>
          <a:lstStyle>
            <a:lvl1pPr>
              <a:defRPr/>
            </a:lvl1pPr>
          </a:lstStyle>
          <a:p>
            <a:pPr>
              <a:defRPr/>
            </a:pPr>
            <a:fld id="{D668244B-6121-4FE4-B71B-0D99556D3078}" type="slidenum">
              <a:rPr lang="en-GB" altLang="en-US"/>
              <a:pPr>
                <a:defRPr/>
              </a:pPr>
              <a:t>‹#›</a:t>
            </a:fld>
            <a:endParaRPr lang="en-GB" altLang="en-US"/>
          </a:p>
        </p:txBody>
      </p:sp>
    </p:spTree>
    <p:extLst>
      <p:ext uri="{BB962C8B-B14F-4D97-AF65-F5344CB8AC3E}">
        <p14:creationId xmlns:p14="http://schemas.microsoft.com/office/powerpoint/2010/main" val="4179607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6DE6DF91-C44F-FC2B-D5D2-E2CC6FFD0F3A}"/>
              </a:ext>
            </a:extLst>
          </p:cNvPr>
          <p:cNvSpPr>
            <a:spLocks noGrp="1" noChangeArrowheads="1"/>
          </p:cNvSpPr>
          <p:nvPr>
            <p:ph type="sldNum" idx="10"/>
          </p:nvPr>
        </p:nvSpPr>
        <p:spPr>
          <a:ln/>
        </p:spPr>
        <p:txBody>
          <a:bodyPr/>
          <a:lstStyle>
            <a:lvl1pPr>
              <a:defRPr/>
            </a:lvl1pPr>
          </a:lstStyle>
          <a:p>
            <a:pPr>
              <a:defRPr/>
            </a:pPr>
            <a:fld id="{5885D40D-FC96-41C0-B3C6-9BF9C7A76649}" type="slidenum">
              <a:rPr lang="en-GB" altLang="en-US"/>
              <a:pPr>
                <a:defRPr/>
              </a:pPr>
              <a:t>‹#›</a:t>
            </a:fld>
            <a:endParaRPr lang="en-GB" altLang="en-US"/>
          </a:p>
        </p:txBody>
      </p:sp>
    </p:spTree>
    <p:extLst>
      <p:ext uri="{BB962C8B-B14F-4D97-AF65-F5344CB8AC3E}">
        <p14:creationId xmlns:p14="http://schemas.microsoft.com/office/powerpoint/2010/main" val="174434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a:extLst>
              <a:ext uri="{FF2B5EF4-FFF2-40B4-BE49-F238E27FC236}">
                <a16:creationId xmlns:a16="http://schemas.microsoft.com/office/drawing/2014/main" id="{DE68F602-8374-55B2-E7B7-EFE51A6CCA22}"/>
              </a:ext>
            </a:extLst>
          </p:cNvPr>
          <p:cNvSpPr>
            <a:spLocks noGrp="1" noChangeArrowheads="1"/>
          </p:cNvSpPr>
          <p:nvPr>
            <p:ph type="sldNum" idx="10"/>
          </p:nvPr>
        </p:nvSpPr>
        <p:spPr>
          <a:ln/>
        </p:spPr>
        <p:txBody>
          <a:bodyPr/>
          <a:lstStyle>
            <a:lvl1pPr>
              <a:defRPr/>
            </a:lvl1pPr>
          </a:lstStyle>
          <a:p>
            <a:pPr>
              <a:defRPr/>
            </a:pPr>
            <a:fld id="{BB3C2CDB-1620-4C33-914C-2077B443F85F}" type="slidenum">
              <a:rPr lang="en-GB" altLang="en-US"/>
              <a:pPr>
                <a:defRPr/>
              </a:pPr>
              <a:t>‹#›</a:t>
            </a:fld>
            <a:endParaRPr lang="en-GB" altLang="en-US"/>
          </a:p>
        </p:txBody>
      </p:sp>
    </p:spTree>
    <p:extLst>
      <p:ext uri="{BB962C8B-B14F-4D97-AF65-F5344CB8AC3E}">
        <p14:creationId xmlns:p14="http://schemas.microsoft.com/office/powerpoint/2010/main" val="47858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305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05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a:extLst>
              <a:ext uri="{FF2B5EF4-FFF2-40B4-BE49-F238E27FC236}">
                <a16:creationId xmlns:a16="http://schemas.microsoft.com/office/drawing/2014/main" id="{77CFE568-3F8B-385F-D5E2-FE53AA2AE2D6}"/>
              </a:ext>
            </a:extLst>
          </p:cNvPr>
          <p:cNvSpPr>
            <a:spLocks noGrp="1" noChangeArrowheads="1"/>
          </p:cNvSpPr>
          <p:nvPr>
            <p:ph type="sldNum" idx="10"/>
          </p:nvPr>
        </p:nvSpPr>
        <p:spPr>
          <a:ln/>
        </p:spPr>
        <p:txBody>
          <a:bodyPr/>
          <a:lstStyle>
            <a:lvl1pPr>
              <a:defRPr/>
            </a:lvl1pPr>
          </a:lstStyle>
          <a:p>
            <a:pPr>
              <a:defRPr/>
            </a:pPr>
            <a:fld id="{2EC1E266-9D98-43EE-8EAE-DA91E3DE89FC}" type="slidenum">
              <a:rPr lang="en-GB" altLang="en-US"/>
              <a:pPr>
                <a:defRPr/>
              </a:pPr>
              <a:t>‹#›</a:t>
            </a:fld>
            <a:endParaRPr lang="en-GB" altLang="en-US"/>
          </a:p>
        </p:txBody>
      </p:sp>
    </p:spTree>
    <p:extLst>
      <p:ext uri="{BB962C8B-B14F-4D97-AF65-F5344CB8AC3E}">
        <p14:creationId xmlns:p14="http://schemas.microsoft.com/office/powerpoint/2010/main" val="75832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3">
            <a:extLst>
              <a:ext uri="{FF2B5EF4-FFF2-40B4-BE49-F238E27FC236}">
                <a16:creationId xmlns:a16="http://schemas.microsoft.com/office/drawing/2014/main" id="{73E7B40B-0D63-6941-15F5-0EF66C3A8F51}"/>
              </a:ext>
            </a:extLst>
          </p:cNvPr>
          <p:cNvSpPr>
            <a:spLocks noGrp="1" noChangeArrowheads="1"/>
          </p:cNvSpPr>
          <p:nvPr>
            <p:ph type="sldNum" idx="10"/>
          </p:nvPr>
        </p:nvSpPr>
        <p:spPr>
          <a:ln/>
        </p:spPr>
        <p:txBody>
          <a:bodyPr/>
          <a:lstStyle>
            <a:lvl1pPr>
              <a:defRPr/>
            </a:lvl1pPr>
          </a:lstStyle>
          <a:p>
            <a:pPr>
              <a:defRPr/>
            </a:pPr>
            <a:fld id="{B70170C6-699B-4368-9277-B6F07398FD49}" type="slidenum">
              <a:rPr lang="en-GB" altLang="en-US"/>
              <a:pPr>
                <a:defRPr/>
              </a:pPr>
              <a:t>‹#›</a:t>
            </a:fld>
            <a:endParaRPr lang="en-GB" altLang="en-US"/>
          </a:p>
        </p:txBody>
      </p:sp>
    </p:spTree>
    <p:extLst>
      <p:ext uri="{BB962C8B-B14F-4D97-AF65-F5344CB8AC3E}">
        <p14:creationId xmlns:p14="http://schemas.microsoft.com/office/powerpoint/2010/main" val="211119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225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1600200"/>
            <a:ext cx="4033838"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3">
            <a:extLst>
              <a:ext uri="{FF2B5EF4-FFF2-40B4-BE49-F238E27FC236}">
                <a16:creationId xmlns:a16="http://schemas.microsoft.com/office/drawing/2014/main" id="{A0C787D0-3D3B-1A85-5B4E-1B1E74939BEB}"/>
              </a:ext>
            </a:extLst>
          </p:cNvPr>
          <p:cNvSpPr>
            <a:spLocks noGrp="1" noChangeArrowheads="1"/>
          </p:cNvSpPr>
          <p:nvPr>
            <p:ph type="sldNum" idx="10"/>
          </p:nvPr>
        </p:nvSpPr>
        <p:spPr>
          <a:ln/>
        </p:spPr>
        <p:txBody>
          <a:bodyPr/>
          <a:lstStyle>
            <a:lvl1pPr>
              <a:defRPr/>
            </a:lvl1pPr>
          </a:lstStyle>
          <a:p>
            <a:pPr>
              <a:defRPr/>
            </a:pPr>
            <a:fld id="{D79E4847-D41B-4D29-974A-83F42211949B}" type="slidenum">
              <a:rPr lang="en-GB" altLang="en-US"/>
              <a:pPr>
                <a:defRPr/>
              </a:pPr>
              <a:t>‹#›</a:t>
            </a:fld>
            <a:endParaRPr lang="en-GB" altLang="en-US"/>
          </a:p>
        </p:txBody>
      </p:sp>
    </p:spTree>
    <p:extLst>
      <p:ext uri="{BB962C8B-B14F-4D97-AF65-F5344CB8AC3E}">
        <p14:creationId xmlns:p14="http://schemas.microsoft.com/office/powerpoint/2010/main" val="5530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3">
            <a:extLst>
              <a:ext uri="{FF2B5EF4-FFF2-40B4-BE49-F238E27FC236}">
                <a16:creationId xmlns:a16="http://schemas.microsoft.com/office/drawing/2014/main" id="{90BF514D-6F13-6F70-40AD-1E0A553915FD}"/>
              </a:ext>
            </a:extLst>
          </p:cNvPr>
          <p:cNvSpPr>
            <a:spLocks noGrp="1" noChangeArrowheads="1"/>
          </p:cNvSpPr>
          <p:nvPr>
            <p:ph type="sldNum" idx="10"/>
          </p:nvPr>
        </p:nvSpPr>
        <p:spPr>
          <a:ln/>
        </p:spPr>
        <p:txBody>
          <a:bodyPr/>
          <a:lstStyle>
            <a:lvl1pPr>
              <a:defRPr/>
            </a:lvl1pPr>
          </a:lstStyle>
          <a:p>
            <a:pPr>
              <a:defRPr/>
            </a:pPr>
            <a:fld id="{99D1C35D-E949-4F1F-8B1A-2F3C50FE6885}" type="slidenum">
              <a:rPr lang="en-GB" altLang="en-US"/>
              <a:pPr>
                <a:defRPr/>
              </a:pPr>
              <a:t>‹#›</a:t>
            </a:fld>
            <a:endParaRPr lang="en-GB" altLang="en-US"/>
          </a:p>
        </p:txBody>
      </p:sp>
    </p:spTree>
    <p:extLst>
      <p:ext uri="{BB962C8B-B14F-4D97-AF65-F5344CB8AC3E}">
        <p14:creationId xmlns:p14="http://schemas.microsoft.com/office/powerpoint/2010/main" val="138173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3">
            <a:extLst>
              <a:ext uri="{FF2B5EF4-FFF2-40B4-BE49-F238E27FC236}">
                <a16:creationId xmlns:a16="http://schemas.microsoft.com/office/drawing/2014/main" id="{AEDE8023-87F0-D1C2-E80A-C8FD1B2F446D}"/>
              </a:ext>
            </a:extLst>
          </p:cNvPr>
          <p:cNvSpPr>
            <a:spLocks noGrp="1" noChangeArrowheads="1"/>
          </p:cNvSpPr>
          <p:nvPr>
            <p:ph type="sldNum" idx="10"/>
          </p:nvPr>
        </p:nvSpPr>
        <p:spPr>
          <a:ln/>
        </p:spPr>
        <p:txBody>
          <a:bodyPr/>
          <a:lstStyle>
            <a:lvl1pPr>
              <a:defRPr/>
            </a:lvl1pPr>
          </a:lstStyle>
          <a:p>
            <a:pPr>
              <a:defRPr/>
            </a:pPr>
            <a:fld id="{04B759E0-C45A-479C-B4B1-E840E6532415}" type="slidenum">
              <a:rPr lang="en-GB" altLang="en-US"/>
              <a:pPr>
                <a:defRPr/>
              </a:pPr>
              <a:t>‹#›</a:t>
            </a:fld>
            <a:endParaRPr lang="en-GB" altLang="en-US"/>
          </a:p>
        </p:txBody>
      </p:sp>
    </p:spTree>
    <p:extLst>
      <p:ext uri="{BB962C8B-B14F-4D97-AF65-F5344CB8AC3E}">
        <p14:creationId xmlns:p14="http://schemas.microsoft.com/office/powerpoint/2010/main" val="427696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95CD802F-F18F-7D6A-30A6-7DEF10415D65}"/>
              </a:ext>
            </a:extLst>
          </p:cNvPr>
          <p:cNvSpPr>
            <a:spLocks noGrp="1" noChangeArrowheads="1"/>
          </p:cNvSpPr>
          <p:nvPr>
            <p:ph type="sldNum" idx="10"/>
          </p:nvPr>
        </p:nvSpPr>
        <p:spPr>
          <a:ln/>
        </p:spPr>
        <p:txBody>
          <a:bodyPr/>
          <a:lstStyle>
            <a:lvl1pPr>
              <a:defRPr/>
            </a:lvl1pPr>
          </a:lstStyle>
          <a:p>
            <a:pPr>
              <a:defRPr/>
            </a:pPr>
            <a:fld id="{D01CD1D6-0EBC-4909-8F09-5FD12D3E2495}" type="slidenum">
              <a:rPr lang="en-GB" altLang="en-US"/>
              <a:pPr>
                <a:defRPr/>
              </a:pPr>
              <a:t>‹#›</a:t>
            </a:fld>
            <a:endParaRPr lang="en-GB" altLang="en-US"/>
          </a:p>
        </p:txBody>
      </p:sp>
    </p:spTree>
    <p:extLst>
      <p:ext uri="{BB962C8B-B14F-4D97-AF65-F5344CB8AC3E}">
        <p14:creationId xmlns:p14="http://schemas.microsoft.com/office/powerpoint/2010/main" val="161957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002C5F1A-9DAF-7A53-613B-955CB18E03BA}"/>
              </a:ext>
            </a:extLst>
          </p:cNvPr>
          <p:cNvSpPr>
            <a:spLocks noGrp="1" noChangeArrowheads="1"/>
          </p:cNvSpPr>
          <p:nvPr>
            <p:ph type="sldNum" idx="10"/>
          </p:nvPr>
        </p:nvSpPr>
        <p:spPr>
          <a:ln/>
        </p:spPr>
        <p:txBody>
          <a:bodyPr/>
          <a:lstStyle>
            <a:lvl1pPr>
              <a:defRPr/>
            </a:lvl1pPr>
          </a:lstStyle>
          <a:p>
            <a:pPr>
              <a:defRPr/>
            </a:pPr>
            <a:fld id="{5C1F724E-F5BA-4023-A373-2A2BE52C6A53}" type="slidenum">
              <a:rPr lang="en-GB" altLang="en-US"/>
              <a:pPr>
                <a:defRPr/>
              </a:pPr>
              <a:t>‹#›</a:t>
            </a:fld>
            <a:endParaRPr lang="en-GB" altLang="en-US"/>
          </a:p>
        </p:txBody>
      </p:sp>
    </p:spTree>
    <p:extLst>
      <p:ext uri="{BB962C8B-B14F-4D97-AF65-F5344CB8AC3E}">
        <p14:creationId xmlns:p14="http://schemas.microsoft.com/office/powerpoint/2010/main" val="37698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73D51C94-AE7E-8840-7752-AC10682D38C5}"/>
              </a:ext>
            </a:extLst>
          </p:cNvPr>
          <p:cNvSpPr>
            <a:spLocks noGrp="1" noChangeArrowheads="1"/>
          </p:cNvSpPr>
          <p:nvPr>
            <p:ph type="sldNum" idx="10"/>
          </p:nvPr>
        </p:nvSpPr>
        <p:spPr>
          <a:ln/>
        </p:spPr>
        <p:txBody>
          <a:bodyPr/>
          <a:lstStyle>
            <a:lvl1pPr>
              <a:defRPr/>
            </a:lvl1pPr>
          </a:lstStyle>
          <a:p>
            <a:pPr>
              <a:defRPr/>
            </a:pPr>
            <a:fld id="{4389ABA9-0536-4C6D-8144-AF0B44555E5A}" type="slidenum">
              <a:rPr lang="en-GB" altLang="en-US"/>
              <a:pPr>
                <a:defRPr/>
              </a:pPr>
              <a:t>‹#›</a:t>
            </a:fld>
            <a:endParaRPr lang="en-GB" altLang="en-US"/>
          </a:p>
        </p:txBody>
      </p:sp>
    </p:spTree>
    <p:extLst>
      <p:ext uri="{BB962C8B-B14F-4D97-AF65-F5344CB8AC3E}">
        <p14:creationId xmlns:p14="http://schemas.microsoft.com/office/powerpoint/2010/main" val="107034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40CB52B6-A1D0-F309-6020-4F43FBDE48D7}"/>
              </a:ext>
            </a:extLst>
          </p:cNvPr>
          <p:cNvGrpSpPr>
            <a:grpSpLocks/>
          </p:cNvGrpSpPr>
          <p:nvPr/>
        </p:nvGrpSpPr>
        <p:grpSpPr bwMode="auto">
          <a:xfrm>
            <a:off x="0" y="0"/>
            <a:ext cx="9129713" cy="6838950"/>
            <a:chOff x="0" y="0"/>
            <a:chExt cx="5751" cy="4308"/>
          </a:xfrm>
        </p:grpSpPr>
        <p:grpSp>
          <p:nvGrpSpPr>
            <p:cNvPr id="1032" name="Group 2">
              <a:extLst>
                <a:ext uri="{FF2B5EF4-FFF2-40B4-BE49-F238E27FC236}">
                  <a16:creationId xmlns:a16="http://schemas.microsoft.com/office/drawing/2014/main" id="{D7461665-4751-FCFE-0E69-3C8878FA6434}"/>
                </a:ext>
              </a:extLst>
            </p:cNvPr>
            <p:cNvGrpSpPr>
              <a:grpSpLocks/>
            </p:cNvGrpSpPr>
            <p:nvPr/>
          </p:nvGrpSpPr>
          <p:grpSpPr bwMode="auto">
            <a:xfrm>
              <a:off x="1728" y="2230"/>
              <a:ext cx="4020" cy="2078"/>
              <a:chOff x="1728" y="2230"/>
              <a:chExt cx="4020" cy="2078"/>
            </a:xfrm>
          </p:grpSpPr>
          <p:sp>
            <p:nvSpPr>
              <p:cNvPr id="1035" name="AutoShape 3">
                <a:extLst>
                  <a:ext uri="{FF2B5EF4-FFF2-40B4-BE49-F238E27FC236}">
                    <a16:creationId xmlns:a16="http://schemas.microsoft.com/office/drawing/2014/main" id="{1329E386-19C4-6B13-BADF-28A0A5C65A95}"/>
                  </a:ext>
                </a:extLst>
              </p:cNvPr>
              <p:cNvSpPr>
                <a:spLocks noChangeArrowheads="1"/>
              </p:cNvSpPr>
              <p:nvPr/>
            </p:nvSpPr>
            <p:spPr bwMode="auto">
              <a:xfrm>
                <a:off x="1728" y="2644"/>
                <a:ext cx="2875" cy="1664"/>
              </a:xfrm>
              <a:custGeom>
                <a:avLst/>
                <a:gdLst>
                  <a:gd name="T0" fmla="*/ 2875 w 2875"/>
                  <a:gd name="T1" fmla="*/ 832 h 1664"/>
                  <a:gd name="T2" fmla="*/ 1438 w 2875"/>
                  <a:gd name="T3" fmla="*/ 1664 h 1664"/>
                  <a:gd name="T4" fmla="*/ 0 w 2875"/>
                  <a:gd name="T5" fmla="*/ 832 h 1664"/>
                  <a:gd name="T6" fmla="*/ 1438 w 2875"/>
                  <a:gd name="T7" fmla="*/ 0 h 1664"/>
                  <a:gd name="T8" fmla="*/ 0 60000 65536"/>
                  <a:gd name="T9" fmla="*/ 5898240 60000 65536"/>
                  <a:gd name="T10" fmla="*/ 11796480 60000 65536"/>
                  <a:gd name="T11" fmla="*/ 17694720 60000 65536"/>
                  <a:gd name="T12" fmla="*/ 0 w 2875"/>
                  <a:gd name="T13" fmla="*/ 0 h 1664"/>
                  <a:gd name="T14" fmla="*/ 2875 w 2875"/>
                  <a:gd name="T15" fmla="*/ 1664 h 1664"/>
                </a:gdLst>
                <a:ahLst/>
                <a:cxnLst>
                  <a:cxn ang="T8">
                    <a:pos x="T0" y="T1"/>
                  </a:cxn>
                  <a:cxn ang="T9">
                    <a:pos x="T2" y="T3"/>
                  </a:cxn>
                  <a:cxn ang="T10">
                    <a:pos x="T4" y="T5"/>
                  </a:cxn>
                  <a:cxn ang="T11">
                    <a:pos x="T6" y="T7"/>
                  </a:cxn>
                </a:cxnLst>
                <a:rect l="T12" t="T13" r="T14" b="T15"/>
                <a:pathLst>
                  <a:path w="2875" h="1664">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2E8A"/>
                  </a:gs>
                  <a:gs pos="100000">
                    <a:srgbClr val="003399"/>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36" name="AutoShape 4">
                <a:extLst>
                  <a:ext uri="{FF2B5EF4-FFF2-40B4-BE49-F238E27FC236}">
                    <a16:creationId xmlns:a16="http://schemas.microsoft.com/office/drawing/2014/main" id="{6D8A91A4-201D-5D1A-69D9-23900EFEE3CD}"/>
                  </a:ext>
                </a:extLst>
              </p:cNvPr>
              <p:cNvSpPr>
                <a:spLocks noChangeArrowheads="1"/>
              </p:cNvSpPr>
              <p:nvPr/>
            </p:nvSpPr>
            <p:spPr bwMode="auto">
              <a:xfrm>
                <a:off x="4170" y="2671"/>
                <a:ext cx="1252" cy="804"/>
              </a:xfrm>
              <a:custGeom>
                <a:avLst/>
                <a:gdLst>
                  <a:gd name="T0" fmla="*/ 1252 w 1252"/>
                  <a:gd name="T1" fmla="*/ 402 h 804"/>
                  <a:gd name="T2" fmla="*/ 626 w 1252"/>
                  <a:gd name="T3" fmla="*/ 804 h 804"/>
                  <a:gd name="T4" fmla="*/ 0 w 1252"/>
                  <a:gd name="T5" fmla="*/ 402 h 804"/>
                  <a:gd name="T6" fmla="*/ 626 w 1252"/>
                  <a:gd name="T7" fmla="*/ 0 h 804"/>
                  <a:gd name="T8" fmla="*/ 0 60000 65536"/>
                  <a:gd name="T9" fmla="*/ 5898240 60000 65536"/>
                  <a:gd name="T10" fmla="*/ 11796480 60000 65536"/>
                  <a:gd name="T11" fmla="*/ 17694720 60000 65536"/>
                  <a:gd name="T12" fmla="*/ 0 w 1252"/>
                  <a:gd name="T13" fmla="*/ 0 h 804"/>
                  <a:gd name="T14" fmla="*/ 1252 w 1252"/>
                  <a:gd name="T15" fmla="*/ 804 h 804"/>
                </a:gdLst>
                <a:ahLst/>
                <a:cxnLst>
                  <a:cxn ang="T8">
                    <a:pos x="T0" y="T1"/>
                  </a:cxn>
                  <a:cxn ang="T9">
                    <a:pos x="T2" y="T3"/>
                  </a:cxn>
                  <a:cxn ang="T10">
                    <a:pos x="T4" y="T5"/>
                  </a:cxn>
                  <a:cxn ang="T11">
                    <a:pos x="T6" y="T7"/>
                  </a:cxn>
                </a:cxnLst>
                <a:rect l="T12" t="T13" r="T14" b="T15"/>
                <a:pathLst>
                  <a:path w="1252" h="804">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2E8A"/>
                  </a:gs>
                  <a:gs pos="100000">
                    <a:srgbClr val="003399"/>
                  </a:gs>
                </a:gsLst>
                <a:lin ang="13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 name="AutoShape 5">
                <a:extLst>
                  <a:ext uri="{FF2B5EF4-FFF2-40B4-BE49-F238E27FC236}">
                    <a16:creationId xmlns:a16="http://schemas.microsoft.com/office/drawing/2014/main" id="{0F19834C-371D-0716-72D8-D6C20DA18262}"/>
                  </a:ext>
                </a:extLst>
              </p:cNvPr>
              <p:cNvSpPr>
                <a:spLocks noChangeArrowheads="1"/>
              </p:cNvSpPr>
              <p:nvPr/>
            </p:nvSpPr>
            <p:spPr bwMode="auto">
              <a:xfrm>
                <a:off x="2900" y="3346"/>
                <a:ext cx="2842" cy="962"/>
              </a:xfrm>
              <a:custGeom>
                <a:avLst/>
                <a:gdLst>
                  <a:gd name="T0" fmla="*/ 2842 w 2842"/>
                  <a:gd name="T1" fmla="*/ 481 h 962"/>
                  <a:gd name="T2" fmla="*/ 1421 w 2842"/>
                  <a:gd name="T3" fmla="*/ 962 h 962"/>
                  <a:gd name="T4" fmla="*/ 0 w 2842"/>
                  <a:gd name="T5" fmla="*/ 481 h 962"/>
                  <a:gd name="T6" fmla="*/ 1421 w 2842"/>
                  <a:gd name="T7" fmla="*/ 0 h 962"/>
                  <a:gd name="T8" fmla="*/ 0 60000 65536"/>
                  <a:gd name="T9" fmla="*/ 5898240 60000 65536"/>
                  <a:gd name="T10" fmla="*/ 11796480 60000 65536"/>
                  <a:gd name="T11" fmla="*/ 17694720 60000 65536"/>
                  <a:gd name="T12" fmla="*/ 0 w 2842"/>
                  <a:gd name="T13" fmla="*/ 0 h 962"/>
                  <a:gd name="T14" fmla="*/ 2842 w 2842"/>
                  <a:gd name="T15" fmla="*/ 962 h 962"/>
                </a:gdLst>
                <a:ahLst/>
                <a:cxnLst>
                  <a:cxn ang="T8">
                    <a:pos x="T0" y="T1"/>
                  </a:cxn>
                  <a:cxn ang="T9">
                    <a:pos x="T2" y="T3"/>
                  </a:cxn>
                  <a:cxn ang="T10">
                    <a:pos x="T4" y="T5"/>
                  </a:cxn>
                  <a:cxn ang="T11">
                    <a:pos x="T6" y="T7"/>
                  </a:cxn>
                </a:cxnLst>
                <a:rect l="T12" t="T13" r="T14" b="T15"/>
                <a:pathLst>
                  <a:path w="2842" h="962">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38" name="AutoShape 6">
                <a:extLst>
                  <a:ext uri="{FF2B5EF4-FFF2-40B4-BE49-F238E27FC236}">
                    <a16:creationId xmlns:a16="http://schemas.microsoft.com/office/drawing/2014/main" id="{8F85FA23-9033-1345-43E0-135700A95297}"/>
                  </a:ext>
                </a:extLst>
              </p:cNvPr>
              <p:cNvSpPr>
                <a:spLocks noChangeArrowheads="1"/>
              </p:cNvSpPr>
              <p:nvPr/>
            </p:nvSpPr>
            <p:spPr bwMode="auto">
              <a:xfrm>
                <a:off x="2748" y="2230"/>
                <a:ext cx="3000" cy="2078"/>
              </a:xfrm>
              <a:custGeom>
                <a:avLst/>
                <a:gdLst>
                  <a:gd name="T0" fmla="*/ 3000 w 3000"/>
                  <a:gd name="T1" fmla="*/ 1039 h 2078"/>
                  <a:gd name="T2" fmla="*/ 1500 w 3000"/>
                  <a:gd name="T3" fmla="*/ 2078 h 2078"/>
                  <a:gd name="T4" fmla="*/ 0 w 3000"/>
                  <a:gd name="T5" fmla="*/ 1039 h 2078"/>
                  <a:gd name="T6" fmla="*/ 1500 w 3000"/>
                  <a:gd name="T7" fmla="*/ 0 h 2078"/>
                  <a:gd name="T8" fmla="*/ 0 60000 65536"/>
                  <a:gd name="T9" fmla="*/ 5898240 60000 65536"/>
                  <a:gd name="T10" fmla="*/ 11796480 60000 65536"/>
                  <a:gd name="T11" fmla="*/ 17694720 60000 65536"/>
                  <a:gd name="T12" fmla="*/ 0 w 3000"/>
                  <a:gd name="T13" fmla="*/ 0 h 2078"/>
                  <a:gd name="T14" fmla="*/ 3000 w 3000"/>
                  <a:gd name="T15" fmla="*/ 2078 h 2078"/>
                </a:gdLst>
                <a:ahLst/>
                <a:cxnLst>
                  <a:cxn ang="T8">
                    <a:pos x="T0" y="T1"/>
                  </a:cxn>
                  <a:cxn ang="T9">
                    <a:pos x="T2" y="T3"/>
                  </a:cxn>
                  <a:cxn ang="T10">
                    <a:pos x="T4" y="T5"/>
                  </a:cxn>
                  <a:cxn ang="T11">
                    <a:pos x="T6" y="T7"/>
                  </a:cxn>
                </a:cxnLst>
                <a:rect l="T12" t="T13" r="T14" b="T15"/>
                <a:pathLst>
                  <a:path w="3000" h="2078">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39" name="AutoShape 7">
                <a:extLst>
                  <a:ext uri="{FF2B5EF4-FFF2-40B4-BE49-F238E27FC236}">
                    <a16:creationId xmlns:a16="http://schemas.microsoft.com/office/drawing/2014/main" id="{2CE3EDAF-408A-54A4-0E1B-275883B6E3E5}"/>
                  </a:ext>
                </a:extLst>
              </p:cNvPr>
              <p:cNvSpPr>
                <a:spLocks noChangeArrowheads="1"/>
              </p:cNvSpPr>
              <p:nvPr/>
            </p:nvSpPr>
            <p:spPr bwMode="auto">
              <a:xfrm>
                <a:off x="4501" y="2317"/>
                <a:ext cx="1241" cy="532"/>
              </a:xfrm>
              <a:custGeom>
                <a:avLst/>
                <a:gdLst>
                  <a:gd name="T0" fmla="*/ 1241 w 1241"/>
                  <a:gd name="T1" fmla="*/ 266 h 532"/>
                  <a:gd name="T2" fmla="*/ 621 w 1241"/>
                  <a:gd name="T3" fmla="*/ 532 h 532"/>
                  <a:gd name="T4" fmla="*/ 0 w 1241"/>
                  <a:gd name="T5" fmla="*/ 266 h 532"/>
                  <a:gd name="T6" fmla="*/ 621 w 1241"/>
                  <a:gd name="T7" fmla="*/ 0 h 532"/>
                  <a:gd name="T8" fmla="*/ 0 60000 65536"/>
                  <a:gd name="T9" fmla="*/ 5898240 60000 65536"/>
                  <a:gd name="T10" fmla="*/ 11796480 60000 65536"/>
                  <a:gd name="T11" fmla="*/ 17694720 60000 65536"/>
                  <a:gd name="T12" fmla="*/ 0 w 1241"/>
                  <a:gd name="T13" fmla="*/ 0 h 532"/>
                  <a:gd name="T14" fmla="*/ 1241 w 1241"/>
                  <a:gd name="T15" fmla="*/ 532 h 532"/>
                </a:gdLst>
                <a:ahLst/>
                <a:cxnLst>
                  <a:cxn ang="T8">
                    <a:pos x="T0" y="T1"/>
                  </a:cxn>
                  <a:cxn ang="T9">
                    <a:pos x="T2" y="T3"/>
                  </a:cxn>
                  <a:cxn ang="T10">
                    <a:pos x="T4" y="T5"/>
                  </a:cxn>
                  <a:cxn ang="T11">
                    <a:pos x="T6" y="T7"/>
                  </a:cxn>
                </a:cxnLst>
                <a:rect l="T12" t="T13" r="T14" b="T15"/>
                <a:pathLst>
                  <a:path w="1241" h="532">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3399"/>
                  </a:gs>
                  <a:gs pos="100000">
                    <a:srgbClr val="002C85"/>
                  </a:gs>
                </a:gsLst>
                <a:lin ang="13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1033" name="AutoShape 8">
              <a:extLst>
                <a:ext uri="{FF2B5EF4-FFF2-40B4-BE49-F238E27FC236}">
                  <a16:creationId xmlns:a16="http://schemas.microsoft.com/office/drawing/2014/main" id="{FB8CFA1F-24FC-6C93-E001-61DE7D3FEB36}"/>
                </a:ext>
              </a:extLst>
            </p:cNvPr>
            <p:cNvSpPr>
              <a:spLocks noChangeArrowheads="1"/>
            </p:cNvSpPr>
            <p:nvPr/>
          </p:nvSpPr>
          <p:spPr bwMode="auto">
            <a:xfrm>
              <a:off x="3322" y="1341"/>
              <a:ext cx="1818" cy="1530"/>
            </a:xfrm>
            <a:custGeom>
              <a:avLst/>
              <a:gdLst>
                <a:gd name="T0" fmla="*/ 1818 w 1818"/>
                <a:gd name="T1" fmla="*/ 765 h 1530"/>
                <a:gd name="T2" fmla="*/ 909 w 1818"/>
                <a:gd name="T3" fmla="*/ 1530 h 1530"/>
                <a:gd name="T4" fmla="*/ 0 w 1818"/>
                <a:gd name="T5" fmla="*/ 765 h 1530"/>
                <a:gd name="T6" fmla="*/ 909 w 1818"/>
                <a:gd name="T7" fmla="*/ 0 h 1530"/>
                <a:gd name="T8" fmla="*/ 0 60000 65536"/>
                <a:gd name="T9" fmla="*/ 5898240 60000 65536"/>
                <a:gd name="T10" fmla="*/ 11796480 60000 65536"/>
                <a:gd name="T11" fmla="*/ 17694720 60000 65536"/>
                <a:gd name="T12" fmla="*/ 0 w 1818"/>
                <a:gd name="T13" fmla="*/ 0 h 1530"/>
                <a:gd name="T14" fmla="*/ 1818 w 1818"/>
                <a:gd name="T15" fmla="*/ 1530 h 1530"/>
              </a:gdLst>
              <a:ahLst/>
              <a:cxnLst>
                <a:cxn ang="T8">
                  <a:pos x="T0" y="T1"/>
                </a:cxn>
                <a:cxn ang="T9">
                  <a:pos x="T2" y="T3"/>
                </a:cxn>
                <a:cxn ang="T10">
                  <a:pos x="T4" y="T5"/>
                </a:cxn>
                <a:cxn ang="T11">
                  <a:pos x="T6" y="T7"/>
                </a:cxn>
              </a:cxnLst>
              <a:rect l="T12" t="T13" r="T14" b="T15"/>
              <a:pathLst>
                <a:path w="1818" h="153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3399"/>
                </a:gs>
                <a:gs pos="100000">
                  <a:srgbClr val="002B81"/>
                </a:gs>
              </a:gsLst>
              <a:lin ang="13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34" name="AutoShape 9">
              <a:extLst>
                <a:ext uri="{FF2B5EF4-FFF2-40B4-BE49-F238E27FC236}">
                  <a16:creationId xmlns:a16="http://schemas.microsoft.com/office/drawing/2014/main" id="{9F640307-CDBB-E147-A483-505E8D754B82}"/>
                </a:ext>
              </a:extLst>
            </p:cNvPr>
            <p:cNvSpPr>
              <a:spLocks noChangeArrowheads="1"/>
            </p:cNvSpPr>
            <p:nvPr/>
          </p:nvSpPr>
          <p:spPr bwMode="auto">
            <a:xfrm>
              <a:off x="0" y="0"/>
              <a:ext cx="5751" cy="1769"/>
            </a:xfrm>
            <a:custGeom>
              <a:avLst/>
              <a:gdLst>
                <a:gd name="T0" fmla="*/ 5751 w 5751"/>
                <a:gd name="T1" fmla="*/ 885 h 1769"/>
                <a:gd name="T2" fmla="*/ 2876 w 5751"/>
                <a:gd name="T3" fmla="*/ 1769 h 1769"/>
                <a:gd name="T4" fmla="*/ 0 w 5751"/>
                <a:gd name="T5" fmla="*/ 885 h 1769"/>
                <a:gd name="T6" fmla="*/ 2876 w 5751"/>
                <a:gd name="T7" fmla="*/ 0 h 1769"/>
                <a:gd name="T8" fmla="*/ 0 60000 65536"/>
                <a:gd name="T9" fmla="*/ 5898240 60000 65536"/>
                <a:gd name="T10" fmla="*/ 11796480 60000 65536"/>
                <a:gd name="T11" fmla="*/ 17694720 60000 65536"/>
                <a:gd name="T12" fmla="*/ 0 w 5751"/>
                <a:gd name="T13" fmla="*/ 0 h 1769"/>
                <a:gd name="T14" fmla="*/ 5751 w 5751"/>
                <a:gd name="T15" fmla="*/ 1769 h 1769"/>
              </a:gdLst>
              <a:ahLst/>
              <a:cxnLst>
                <a:cxn ang="T8">
                  <a:pos x="T0" y="T1"/>
                </a:cxn>
                <a:cxn ang="T9">
                  <a:pos x="T2" y="T3"/>
                </a:cxn>
                <a:cxn ang="T10">
                  <a:pos x="T4" y="T5"/>
                </a:cxn>
                <a:cxn ang="T11">
                  <a:pos x="T6" y="T7"/>
                </a:cxn>
              </a:cxnLst>
              <a:rect l="T12" t="T13" r="T14" b="T15"/>
              <a:pathLst>
                <a:path w="5751" h="1769">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1027" name="Rectangle 10">
            <a:extLst>
              <a:ext uri="{FF2B5EF4-FFF2-40B4-BE49-F238E27FC236}">
                <a16:creationId xmlns:a16="http://schemas.microsoft.com/office/drawing/2014/main" id="{3CA9D6F8-D21A-E5AF-5C46-9BB741420CEE}"/>
              </a:ext>
            </a:extLst>
          </p:cNvPr>
          <p:cNvSpPr>
            <a:spLocks noGrp="1" noChangeArrowheads="1"/>
          </p:cNvSpPr>
          <p:nvPr>
            <p:ph type="title"/>
          </p:nvPr>
        </p:nvSpPr>
        <p:spPr bwMode="auto">
          <a:xfrm>
            <a:off x="457200" y="274638"/>
            <a:ext cx="8218488"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8" name="Rectangle 11">
            <a:extLst>
              <a:ext uri="{FF2B5EF4-FFF2-40B4-BE49-F238E27FC236}">
                <a16:creationId xmlns:a16="http://schemas.microsoft.com/office/drawing/2014/main" id="{C6C265AB-4BA2-7299-6FBE-003BE5957998}"/>
              </a:ext>
            </a:extLst>
          </p:cNvPr>
          <p:cNvSpPr>
            <a:spLocks noGrp="1" noChangeArrowheads="1"/>
          </p:cNvSpPr>
          <p:nvPr>
            <p:ph type="body" idx="1"/>
          </p:nvPr>
        </p:nvSpPr>
        <p:spPr bwMode="auto">
          <a:xfrm>
            <a:off x="457200" y="1600200"/>
            <a:ext cx="8218488"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9" name="Text Box 12">
            <a:extLst>
              <a:ext uri="{FF2B5EF4-FFF2-40B4-BE49-F238E27FC236}">
                <a16:creationId xmlns:a16="http://schemas.microsoft.com/office/drawing/2014/main" id="{B8DC3FE4-56C8-AA8E-D547-F51473D5A92A}"/>
              </a:ext>
            </a:extLst>
          </p:cNvPr>
          <p:cNvSpPr txBox="1">
            <a:spLocks noChangeArrowheads="1"/>
          </p:cNvSpPr>
          <p:nvPr/>
        </p:nvSpPr>
        <p:spPr bwMode="auto">
          <a:xfrm>
            <a:off x="457200" y="6251575"/>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37" name="Rectangle 13">
            <a:extLst>
              <a:ext uri="{FF2B5EF4-FFF2-40B4-BE49-F238E27FC236}">
                <a16:creationId xmlns:a16="http://schemas.microsoft.com/office/drawing/2014/main" id="{A9039EDE-710E-C80C-4935-FD54A569C717}"/>
              </a:ext>
            </a:extLst>
          </p:cNvPr>
          <p:cNvSpPr>
            <a:spLocks noGrp="1" noChangeArrowheads="1"/>
          </p:cNvSpPr>
          <p:nvPr>
            <p:ph type="sldNum"/>
          </p:nvPr>
        </p:nvSpPr>
        <p:spPr bwMode="auto">
          <a:xfrm>
            <a:off x="6553200" y="6248400"/>
            <a:ext cx="2122488" cy="465138"/>
          </a:xfrm>
          <a:prstGeom prst="rect">
            <a:avLst/>
          </a:prstGeom>
          <a:noFill/>
          <a:ln>
            <a:noFill/>
          </a:ln>
          <a:effectLst/>
        </p:spPr>
        <p:txBody>
          <a:bodyPr vert="horz" wrap="square" lIns="90000" tIns="46800" rIns="90000" bIns="46800" numCol="1" anchor="b" anchorCtr="0" compatLnSpc="1">
            <a:prstTxWarp prst="textNoShape">
              <a:avLst/>
            </a:prstTxWarp>
          </a:bodyPr>
          <a:lstStyle>
            <a:lvl1pPr marL="215900" indent="-209550" algn="r" eaLnBrk="1">
              <a:lnSpc>
                <a:spcPct val="100000"/>
              </a:lnSpc>
              <a:buClr>
                <a:srgbClr val="000000"/>
              </a:buClr>
              <a:buSzPct val="100000"/>
              <a:buFont typeface="Times New Roman" panose="02020603050405020304" pitchFamily="18" charset="0"/>
              <a:buNone/>
              <a:tabLst>
                <a:tab pos="215900" algn="l"/>
                <a:tab pos="449263" algn="l"/>
                <a:tab pos="898525" algn="l"/>
                <a:tab pos="1347788" algn="l"/>
                <a:tab pos="1797050" algn="l"/>
              </a:tabLst>
              <a:defRPr sz="1200" smtClean="0">
                <a:solidFill>
                  <a:srgbClr val="FFFFFF"/>
                </a:solidFill>
                <a:latin typeface="Times New Roman" panose="02020603050405020304" pitchFamily="18" charset="0"/>
                <a:cs typeface="Times New Roman" panose="02020603050405020304" pitchFamily="18" charset="0"/>
              </a:defRPr>
            </a:lvl1pPr>
          </a:lstStyle>
          <a:p>
            <a:pPr>
              <a:defRPr/>
            </a:pPr>
            <a:fld id="{3C991397-5296-4FC3-8C61-AD53025329B2}" type="slidenum">
              <a:rPr lang="en-GB" altLang="en-US"/>
              <a:pPr>
                <a:defRPr/>
              </a:pPr>
              <a:t>‹#›</a:t>
            </a:fld>
            <a:endParaRPr lang="en-GB" altLang="en-US"/>
          </a:p>
        </p:txBody>
      </p:sp>
      <p:sp>
        <p:nvSpPr>
          <p:cNvPr id="1031" name="Text Box 14">
            <a:extLst>
              <a:ext uri="{FF2B5EF4-FFF2-40B4-BE49-F238E27FC236}">
                <a16:creationId xmlns:a16="http://schemas.microsoft.com/office/drawing/2014/main" id="{9129C081-6E10-77C0-D1A7-42E5369AEC33}"/>
              </a:ext>
            </a:extLst>
          </p:cNvPr>
          <p:cNvSpPr txBox="1">
            <a:spLocks noChangeArrowheads="1"/>
          </p:cNvSpPr>
          <p:nvPr/>
        </p:nvSpPr>
        <p:spPr bwMode="auto">
          <a:xfrm>
            <a:off x="3124200" y="6248400"/>
            <a:ext cx="2886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050" name="Group 1">
            <a:extLst>
              <a:ext uri="{FF2B5EF4-FFF2-40B4-BE49-F238E27FC236}">
                <a16:creationId xmlns:a16="http://schemas.microsoft.com/office/drawing/2014/main" id="{190F3583-86EA-FE08-BAF8-E0BDD051BCEA}"/>
              </a:ext>
            </a:extLst>
          </p:cNvPr>
          <p:cNvGrpSpPr>
            <a:grpSpLocks/>
          </p:cNvGrpSpPr>
          <p:nvPr/>
        </p:nvGrpSpPr>
        <p:grpSpPr bwMode="auto">
          <a:xfrm>
            <a:off x="0" y="0"/>
            <a:ext cx="9129713" cy="6838950"/>
            <a:chOff x="0" y="0"/>
            <a:chExt cx="5751" cy="4308"/>
          </a:xfrm>
        </p:grpSpPr>
        <p:grpSp>
          <p:nvGrpSpPr>
            <p:cNvPr id="2056" name="Group 2">
              <a:extLst>
                <a:ext uri="{FF2B5EF4-FFF2-40B4-BE49-F238E27FC236}">
                  <a16:creationId xmlns:a16="http://schemas.microsoft.com/office/drawing/2014/main" id="{1C4D5B51-05C3-A3F3-AD75-469060C16E34}"/>
                </a:ext>
              </a:extLst>
            </p:cNvPr>
            <p:cNvGrpSpPr>
              <a:grpSpLocks/>
            </p:cNvGrpSpPr>
            <p:nvPr/>
          </p:nvGrpSpPr>
          <p:grpSpPr bwMode="auto">
            <a:xfrm>
              <a:off x="1728" y="2230"/>
              <a:ext cx="4020" cy="2078"/>
              <a:chOff x="1728" y="2230"/>
              <a:chExt cx="4020" cy="2078"/>
            </a:xfrm>
          </p:grpSpPr>
          <p:sp>
            <p:nvSpPr>
              <p:cNvPr id="2059" name="AutoShape 3">
                <a:extLst>
                  <a:ext uri="{FF2B5EF4-FFF2-40B4-BE49-F238E27FC236}">
                    <a16:creationId xmlns:a16="http://schemas.microsoft.com/office/drawing/2014/main" id="{3277EB1B-BBC8-0895-AD0A-E79C697539A9}"/>
                  </a:ext>
                </a:extLst>
              </p:cNvPr>
              <p:cNvSpPr>
                <a:spLocks noChangeArrowheads="1"/>
              </p:cNvSpPr>
              <p:nvPr/>
            </p:nvSpPr>
            <p:spPr bwMode="auto">
              <a:xfrm>
                <a:off x="1728" y="2644"/>
                <a:ext cx="2875" cy="1664"/>
              </a:xfrm>
              <a:custGeom>
                <a:avLst/>
                <a:gdLst>
                  <a:gd name="T0" fmla="*/ 2875 w 2875"/>
                  <a:gd name="T1" fmla="*/ 832 h 1664"/>
                  <a:gd name="T2" fmla="*/ 1438 w 2875"/>
                  <a:gd name="T3" fmla="*/ 1664 h 1664"/>
                  <a:gd name="T4" fmla="*/ 0 w 2875"/>
                  <a:gd name="T5" fmla="*/ 832 h 1664"/>
                  <a:gd name="T6" fmla="*/ 1438 w 2875"/>
                  <a:gd name="T7" fmla="*/ 0 h 1664"/>
                  <a:gd name="T8" fmla="*/ 0 60000 65536"/>
                  <a:gd name="T9" fmla="*/ 5898240 60000 65536"/>
                  <a:gd name="T10" fmla="*/ 11796480 60000 65536"/>
                  <a:gd name="T11" fmla="*/ 17694720 60000 65536"/>
                  <a:gd name="T12" fmla="*/ 0 w 2875"/>
                  <a:gd name="T13" fmla="*/ 0 h 1664"/>
                  <a:gd name="T14" fmla="*/ 2875 w 2875"/>
                  <a:gd name="T15" fmla="*/ 1664 h 1664"/>
                </a:gdLst>
                <a:ahLst/>
                <a:cxnLst>
                  <a:cxn ang="T8">
                    <a:pos x="T0" y="T1"/>
                  </a:cxn>
                  <a:cxn ang="T9">
                    <a:pos x="T2" y="T3"/>
                  </a:cxn>
                  <a:cxn ang="T10">
                    <a:pos x="T4" y="T5"/>
                  </a:cxn>
                  <a:cxn ang="T11">
                    <a:pos x="T6" y="T7"/>
                  </a:cxn>
                </a:cxnLst>
                <a:rect l="T12" t="T13" r="T14" b="T15"/>
                <a:pathLst>
                  <a:path w="2875" h="1664">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2E8A"/>
                  </a:gs>
                  <a:gs pos="100000">
                    <a:srgbClr val="003399"/>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 name="AutoShape 4">
                <a:extLst>
                  <a:ext uri="{FF2B5EF4-FFF2-40B4-BE49-F238E27FC236}">
                    <a16:creationId xmlns:a16="http://schemas.microsoft.com/office/drawing/2014/main" id="{647C62B5-1AEC-92E3-38E3-7C1A3D2EBD4F}"/>
                  </a:ext>
                </a:extLst>
              </p:cNvPr>
              <p:cNvSpPr>
                <a:spLocks noChangeArrowheads="1"/>
              </p:cNvSpPr>
              <p:nvPr/>
            </p:nvSpPr>
            <p:spPr bwMode="auto">
              <a:xfrm>
                <a:off x="4170" y="2671"/>
                <a:ext cx="1252" cy="804"/>
              </a:xfrm>
              <a:custGeom>
                <a:avLst/>
                <a:gdLst>
                  <a:gd name="T0" fmla="*/ 1252 w 1252"/>
                  <a:gd name="T1" fmla="*/ 402 h 804"/>
                  <a:gd name="T2" fmla="*/ 626 w 1252"/>
                  <a:gd name="T3" fmla="*/ 804 h 804"/>
                  <a:gd name="T4" fmla="*/ 0 w 1252"/>
                  <a:gd name="T5" fmla="*/ 402 h 804"/>
                  <a:gd name="T6" fmla="*/ 626 w 1252"/>
                  <a:gd name="T7" fmla="*/ 0 h 804"/>
                  <a:gd name="T8" fmla="*/ 0 60000 65536"/>
                  <a:gd name="T9" fmla="*/ 5898240 60000 65536"/>
                  <a:gd name="T10" fmla="*/ 11796480 60000 65536"/>
                  <a:gd name="T11" fmla="*/ 17694720 60000 65536"/>
                  <a:gd name="T12" fmla="*/ 0 w 1252"/>
                  <a:gd name="T13" fmla="*/ 0 h 804"/>
                  <a:gd name="T14" fmla="*/ 1252 w 1252"/>
                  <a:gd name="T15" fmla="*/ 804 h 804"/>
                </a:gdLst>
                <a:ahLst/>
                <a:cxnLst>
                  <a:cxn ang="T8">
                    <a:pos x="T0" y="T1"/>
                  </a:cxn>
                  <a:cxn ang="T9">
                    <a:pos x="T2" y="T3"/>
                  </a:cxn>
                  <a:cxn ang="T10">
                    <a:pos x="T4" y="T5"/>
                  </a:cxn>
                  <a:cxn ang="T11">
                    <a:pos x="T6" y="T7"/>
                  </a:cxn>
                </a:cxnLst>
                <a:rect l="T12" t="T13" r="T14" b="T15"/>
                <a:pathLst>
                  <a:path w="1252" h="804">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2E8A"/>
                  </a:gs>
                  <a:gs pos="100000">
                    <a:srgbClr val="003399"/>
                  </a:gs>
                </a:gsLst>
                <a:lin ang="13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1" name="AutoShape 5">
                <a:extLst>
                  <a:ext uri="{FF2B5EF4-FFF2-40B4-BE49-F238E27FC236}">
                    <a16:creationId xmlns:a16="http://schemas.microsoft.com/office/drawing/2014/main" id="{6E6A3EB1-805D-761D-A80E-A642B9BD5D98}"/>
                  </a:ext>
                </a:extLst>
              </p:cNvPr>
              <p:cNvSpPr>
                <a:spLocks noChangeArrowheads="1"/>
              </p:cNvSpPr>
              <p:nvPr/>
            </p:nvSpPr>
            <p:spPr bwMode="auto">
              <a:xfrm>
                <a:off x="2900" y="3346"/>
                <a:ext cx="2842" cy="962"/>
              </a:xfrm>
              <a:custGeom>
                <a:avLst/>
                <a:gdLst>
                  <a:gd name="T0" fmla="*/ 2842 w 2842"/>
                  <a:gd name="T1" fmla="*/ 481 h 962"/>
                  <a:gd name="T2" fmla="*/ 1421 w 2842"/>
                  <a:gd name="T3" fmla="*/ 962 h 962"/>
                  <a:gd name="T4" fmla="*/ 0 w 2842"/>
                  <a:gd name="T5" fmla="*/ 481 h 962"/>
                  <a:gd name="T6" fmla="*/ 1421 w 2842"/>
                  <a:gd name="T7" fmla="*/ 0 h 962"/>
                  <a:gd name="T8" fmla="*/ 0 60000 65536"/>
                  <a:gd name="T9" fmla="*/ 5898240 60000 65536"/>
                  <a:gd name="T10" fmla="*/ 11796480 60000 65536"/>
                  <a:gd name="T11" fmla="*/ 17694720 60000 65536"/>
                  <a:gd name="T12" fmla="*/ 0 w 2842"/>
                  <a:gd name="T13" fmla="*/ 0 h 962"/>
                  <a:gd name="T14" fmla="*/ 2842 w 2842"/>
                  <a:gd name="T15" fmla="*/ 962 h 962"/>
                </a:gdLst>
                <a:ahLst/>
                <a:cxnLst>
                  <a:cxn ang="T8">
                    <a:pos x="T0" y="T1"/>
                  </a:cxn>
                  <a:cxn ang="T9">
                    <a:pos x="T2" y="T3"/>
                  </a:cxn>
                  <a:cxn ang="T10">
                    <a:pos x="T4" y="T5"/>
                  </a:cxn>
                  <a:cxn ang="T11">
                    <a:pos x="T6" y="T7"/>
                  </a:cxn>
                </a:cxnLst>
                <a:rect l="T12" t="T13" r="T14" b="T15"/>
                <a:pathLst>
                  <a:path w="2842" h="962">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2" name="AutoShape 6">
                <a:extLst>
                  <a:ext uri="{FF2B5EF4-FFF2-40B4-BE49-F238E27FC236}">
                    <a16:creationId xmlns:a16="http://schemas.microsoft.com/office/drawing/2014/main" id="{7B5A9B26-3D2E-7B95-3D58-1E84157C7BED}"/>
                  </a:ext>
                </a:extLst>
              </p:cNvPr>
              <p:cNvSpPr>
                <a:spLocks noChangeArrowheads="1"/>
              </p:cNvSpPr>
              <p:nvPr/>
            </p:nvSpPr>
            <p:spPr bwMode="auto">
              <a:xfrm>
                <a:off x="2748" y="2230"/>
                <a:ext cx="3000" cy="2078"/>
              </a:xfrm>
              <a:custGeom>
                <a:avLst/>
                <a:gdLst>
                  <a:gd name="T0" fmla="*/ 3000 w 3000"/>
                  <a:gd name="T1" fmla="*/ 1039 h 2078"/>
                  <a:gd name="T2" fmla="*/ 1500 w 3000"/>
                  <a:gd name="T3" fmla="*/ 2078 h 2078"/>
                  <a:gd name="T4" fmla="*/ 0 w 3000"/>
                  <a:gd name="T5" fmla="*/ 1039 h 2078"/>
                  <a:gd name="T6" fmla="*/ 1500 w 3000"/>
                  <a:gd name="T7" fmla="*/ 0 h 2078"/>
                  <a:gd name="T8" fmla="*/ 0 60000 65536"/>
                  <a:gd name="T9" fmla="*/ 5898240 60000 65536"/>
                  <a:gd name="T10" fmla="*/ 11796480 60000 65536"/>
                  <a:gd name="T11" fmla="*/ 17694720 60000 65536"/>
                  <a:gd name="T12" fmla="*/ 0 w 3000"/>
                  <a:gd name="T13" fmla="*/ 0 h 2078"/>
                  <a:gd name="T14" fmla="*/ 3000 w 3000"/>
                  <a:gd name="T15" fmla="*/ 2078 h 2078"/>
                </a:gdLst>
                <a:ahLst/>
                <a:cxnLst>
                  <a:cxn ang="T8">
                    <a:pos x="T0" y="T1"/>
                  </a:cxn>
                  <a:cxn ang="T9">
                    <a:pos x="T2" y="T3"/>
                  </a:cxn>
                  <a:cxn ang="T10">
                    <a:pos x="T4" y="T5"/>
                  </a:cxn>
                  <a:cxn ang="T11">
                    <a:pos x="T6" y="T7"/>
                  </a:cxn>
                </a:cxnLst>
                <a:rect l="T12" t="T13" r="T14" b="T15"/>
                <a:pathLst>
                  <a:path w="3000" h="2078">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3" name="AutoShape 7">
                <a:extLst>
                  <a:ext uri="{FF2B5EF4-FFF2-40B4-BE49-F238E27FC236}">
                    <a16:creationId xmlns:a16="http://schemas.microsoft.com/office/drawing/2014/main" id="{408B2B52-072A-68ED-653D-4BCBEF6F1E10}"/>
                  </a:ext>
                </a:extLst>
              </p:cNvPr>
              <p:cNvSpPr>
                <a:spLocks noChangeArrowheads="1"/>
              </p:cNvSpPr>
              <p:nvPr/>
            </p:nvSpPr>
            <p:spPr bwMode="auto">
              <a:xfrm>
                <a:off x="4501" y="2317"/>
                <a:ext cx="1241" cy="532"/>
              </a:xfrm>
              <a:custGeom>
                <a:avLst/>
                <a:gdLst>
                  <a:gd name="T0" fmla="*/ 1241 w 1241"/>
                  <a:gd name="T1" fmla="*/ 266 h 532"/>
                  <a:gd name="T2" fmla="*/ 621 w 1241"/>
                  <a:gd name="T3" fmla="*/ 532 h 532"/>
                  <a:gd name="T4" fmla="*/ 0 w 1241"/>
                  <a:gd name="T5" fmla="*/ 266 h 532"/>
                  <a:gd name="T6" fmla="*/ 621 w 1241"/>
                  <a:gd name="T7" fmla="*/ 0 h 532"/>
                  <a:gd name="T8" fmla="*/ 0 60000 65536"/>
                  <a:gd name="T9" fmla="*/ 5898240 60000 65536"/>
                  <a:gd name="T10" fmla="*/ 11796480 60000 65536"/>
                  <a:gd name="T11" fmla="*/ 17694720 60000 65536"/>
                  <a:gd name="T12" fmla="*/ 0 w 1241"/>
                  <a:gd name="T13" fmla="*/ 0 h 532"/>
                  <a:gd name="T14" fmla="*/ 1241 w 1241"/>
                  <a:gd name="T15" fmla="*/ 532 h 532"/>
                </a:gdLst>
                <a:ahLst/>
                <a:cxnLst>
                  <a:cxn ang="T8">
                    <a:pos x="T0" y="T1"/>
                  </a:cxn>
                  <a:cxn ang="T9">
                    <a:pos x="T2" y="T3"/>
                  </a:cxn>
                  <a:cxn ang="T10">
                    <a:pos x="T4" y="T5"/>
                  </a:cxn>
                  <a:cxn ang="T11">
                    <a:pos x="T6" y="T7"/>
                  </a:cxn>
                </a:cxnLst>
                <a:rect l="T12" t="T13" r="T14" b="T15"/>
                <a:pathLst>
                  <a:path w="1241" h="532">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3399"/>
                  </a:gs>
                  <a:gs pos="100000">
                    <a:srgbClr val="002C85"/>
                  </a:gs>
                </a:gsLst>
                <a:lin ang="13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2057" name="AutoShape 8">
              <a:extLst>
                <a:ext uri="{FF2B5EF4-FFF2-40B4-BE49-F238E27FC236}">
                  <a16:creationId xmlns:a16="http://schemas.microsoft.com/office/drawing/2014/main" id="{E8CF025B-212F-DB1C-41FD-421C941F3047}"/>
                </a:ext>
              </a:extLst>
            </p:cNvPr>
            <p:cNvSpPr>
              <a:spLocks noChangeArrowheads="1"/>
            </p:cNvSpPr>
            <p:nvPr/>
          </p:nvSpPr>
          <p:spPr bwMode="auto">
            <a:xfrm>
              <a:off x="3322" y="1341"/>
              <a:ext cx="1818" cy="1530"/>
            </a:xfrm>
            <a:custGeom>
              <a:avLst/>
              <a:gdLst>
                <a:gd name="T0" fmla="*/ 1818 w 1818"/>
                <a:gd name="T1" fmla="*/ 765 h 1530"/>
                <a:gd name="T2" fmla="*/ 909 w 1818"/>
                <a:gd name="T3" fmla="*/ 1530 h 1530"/>
                <a:gd name="T4" fmla="*/ 0 w 1818"/>
                <a:gd name="T5" fmla="*/ 765 h 1530"/>
                <a:gd name="T6" fmla="*/ 909 w 1818"/>
                <a:gd name="T7" fmla="*/ 0 h 1530"/>
                <a:gd name="T8" fmla="*/ 0 60000 65536"/>
                <a:gd name="T9" fmla="*/ 5898240 60000 65536"/>
                <a:gd name="T10" fmla="*/ 11796480 60000 65536"/>
                <a:gd name="T11" fmla="*/ 17694720 60000 65536"/>
                <a:gd name="T12" fmla="*/ 0 w 1818"/>
                <a:gd name="T13" fmla="*/ 0 h 1530"/>
                <a:gd name="T14" fmla="*/ 1818 w 1818"/>
                <a:gd name="T15" fmla="*/ 1530 h 1530"/>
              </a:gdLst>
              <a:ahLst/>
              <a:cxnLst>
                <a:cxn ang="T8">
                  <a:pos x="T0" y="T1"/>
                </a:cxn>
                <a:cxn ang="T9">
                  <a:pos x="T2" y="T3"/>
                </a:cxn>
                <a:cxn ang="T10">
                  <a:pos x="T4" y="T5"/>
                </a:cxn>
                <a:cxn ang="T11">
                  <a:pos x="T6" y="T7"/>
                </a:cxn>
              </a:cxnLst>
              <a:rect l="T12" t="T13" r="T14" b="T15"/>
              <a:pathLst>
                <a:path w="1818" h="153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3399"/>
                </a:gs>
                <a:gs pos="100000">
                  <a:srgbClr val="002B81"/>
                </a:gs>
              </a:gsLst>
              <a:lin ang="13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58" name="AutoShape 9">
              <a:extLst>
                <a:ext uri="{FF2B5EF4-FFF2-40B4-BE49-F238E27FC236}">
                  <a16:creationId xmlns:a16="http://schemas.microsoft.com/office/drawing/2014/main" id="{52E2A93E-87AD-434C-4A08-BBDD08E9B332}"/>
                </a:ext>
              </a:extLst>
            </p:cNvPr>
            <p:cNvSpPr>
              <a:spLocks noChangeArrowheads="1"/>
            </p:cNvSpPr>
            <p:nvPr/>
          </p:nvSpPr>
          <p:spPr bwMode="auto">
            <a:xfrm>
              <a:off x="0" y="0"/>
              <a:ext cx="5751" cy="1769"/>
            </a:xfrm>
            <a:custGeom>
              <a:avLst/>
              <a:gdLst>
                <a:gd name="T0" fmla="*/ 5751 w 5751"/>
                <a:gd name="T1" fmla="*/ 885 h 1769"/>
                <a:gd name="T2" fmla="*/ 2876 w 5751"/>
                <a:gd name="T3" fmla="*/ 1769 h 1769"/>
                <a:gd name="T4" fmla="*/ 0 w 5751"/>
                <a:gd name="T5" fmla="*/ 885 h 1769"/>
                <a:gd name="T6" fmla="*/ 2876 w 5751"/>
                <a:gd name="T7" fmla="*/ 0 h 1769"/>
                <a:gd name="T8" fmla="*/ 0 60000 65536"/>
                <a:gd name="T9" fmla="*/ 5898240 60000 65536"/>
                <a:gd name="T10" fmla="*/ 11796480 60000 65536"/>
                <a:gd name="T11" fmla="*/ 17694720 60000 65536"/>
                <a:gd name="T12" fmla="*/ 0 w 5751"/>
                <a:gd name="T13" fmla="*/ 0 h 1769"/>
                <a:gd name="T14" fmla="*/ 5751 w 5751"/>
                <a:gd name="T15" fmla="*/ 1769 h 1769"/>
              </a:gdLst>
              <a:ahLst/>
              <a:cxnLst>
                <a:cxn ang="T8">
                  <a:pos x="T0" y="T1"/>
                </a:cxn>
                <a:cxn ang="T9">
                  <a:pos x="T2" y="T3"/>
                </a:cxn>
                <a:cxn ang="T10">
                  <a:pos x="T4" y="T5"/>
                </a:cxn>
                <a:cxn ang="T11">
                  <a:pos x="T6" y="T7"/>
                </a:cxn>
              </a:cxnLst>
              <a:rect l="T12" t="T13" r="T14" b="T15"/>
              <a:pathLst>
                <a:path w="5751" h="1769">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2051" name="Rectangle 10">
            <a:extLst>
              <a:ext uri="{FF2B5EF4-FFF2-40B4-BE49-F238E27FC236}">
                <a16:creationId xmlns:a16="http://schemas.microsoft.com/office/drawing/2014/main" id="{DB89BDE4-F254-DE53-59A3-B6E8A6B6251D}"/>
              </a:ext>
            </a:extLst>
          </p:cNvPr>
          <p:cNvSpPr>
            <a:spLocks noGrp="1" noChangeArrowheads="1"/>
          </p:cNvSpPr>
          <p:nvPr>
            <p:ph type="title"/>
          </p:nvPr>
        </p:nvSpPr>
        <p:spPr bwMode="auto">
          <a:xfrm>
            <a:off x="457200" y="274638"/>
            <a:ext cx="8218488"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2" name="Text Box 11">
            <a:extLst>
              <a:ext uri="{FF2B5EF4-FFF2-40B4-BE49-F238E27FC236}">
                <a16:creationId xmlns:a16="http://schemas.microsoft.com/office/drawing/2014/main" id="{EB68BCB8-1F9C-BB3D-7209-CD5EE643664F}"/>
              </a:ext>
            </a:extLst>
          </p:cNvPr>
          <p:cNvSpPr txBox="1">
            <a:spLocks noChangeArrowheads="1"/>
          </p:cNvSpPr>
          <p:nvPr/>
        </p:nvSpPr>
        <p:spPr bwMode="auto">
          <a:xfrm>
            <a:off x="457200" y="6251575"/>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060" name="Rectangle 12">
            <a:extLst>
              <a:ext uri="{FF2B5EF4-FFF2-40B4-BE49-F238E27FC236}">
                <a16:creationId xmlns:a16="http://schemas.microsoft.com/office/drawing/2014/main" id="{089D381B-1280-A752-7ED3-3B5AAB8DCCB7}"/>
              </a:ext>
            </a:extLst>
          </p:cNvPr>
          <p:cNvSpPr>
            <a:spLocks noGrp="1" noChangeArrowheads="1"/>
          </p:cNvSpPr>
          <p:nvPr>
            <p:ph type="sldNum"/>
          </p:nvPr>
        </p:nvSpPr>
        <p:spPr bwMode="auto">
          <a:xfrm>
            <a:off x="6553200" y="6248400"/>
            <a:ext cx="2122488" cy="465138"/>
          </a:xfrm>
          <a:prstGeom prst="rect">
            <a:avLst/>
          </a:prstGeom>
          <a:noFill/>
          <a:ln>
            <a:noFill/>
          </a:ln>
          <a:effectLst/>
        </p:spPr>
        <p:txBody>
          <a:bodyPr vert="horz" wrap="square" lIns="90000" tIns="46800" rIns="90000" bIns="46800" numCol="1" anchor="b" anchorCtr="0" compatLnSpc="1">
            <a:prstTxWarp prst="textNoShape">
              <a:avLst/>
            </a:prstTxWarp>
          </a:bodyPr>
          <a:lstStyle>
            <a:lvl1pPr marL="215900" indent="-209550" algn="r" eaLnBrk="1">
              <a:lnSpc>
                <a:spcPct val="100000"/>
              </a:lnSpc>
              <a:buClr>
                <a:srgbClr val="000000"/>
              </a:buClr>
              <a:buSzPct val="100000"/>
              <a:buFont typeface="Times New Roman" panose="02020603050405020304" pitchFamily="18" charset="0"/>
              <a:buNone/>
              <a:tabLst>
                <a:tab pos="215900" algn="l"/>
                <a:tab pos="449263" algn="l"/>
                <a:tab pos="898525" algn="l"/>
                <a:tab pos="1347788" algn="l"/>
                <a:tab pos="1797050" algn="l"/>
              </a:tabLst>
              <a:defRPr sz="1200" smtClean="0">
                <a:solidFill>
                  <a:srgbClr val="FFFFFF"/>
                </a:solidFill>
                <a:latin typeface="Times New Roman" panose="02020603050405020304" pitchFamily="18" charset="0"/>
                <a:cs typeface="Times New Roman" panose="02020603050405020304" pitchFamily="18" charset="0"/>
              </a:defRPr>
            </a:lvl1pPr>
          </a:lstStyle>
          <a:p>
            <a:pPr>
              <a:defRPr/>
            </a:pPr>
            <a:fld id="{C0951254-1206-479E-A467-084B621F75B6}" type="slidenum">
              <a:rPr lang="en-GB" altLang="en-US"/>
              <a:pPr>
                <a:defRPr/>
              </a:pPr>
              <a:t>‹#›</a:t>
            </a:fld>
            <a:endParaRPr lang="en-GB" altLang="en-US"/>
          </a:p>
        </p:txBody>
      </p:sp>
      <p:sp>
        <p:nvSpPr>
          <p:cNvPr id="2054" name="Text Box 13">
            <a:extLst>
              <a:ext uri="{FF2B5EF4-FFF2-40B4-BE49-F238E27FC236}">
                <a16:creationId xmlns:a16="http://schemas.microsoft.com/office/drawing/2014/main" id="{B77EA240-1EE3-2F92-9C96-92128DFFF93D}"/>
              </a:ext>
            </a:extLst>
          </p:cNvPr>
          <p:cNvSpPr txBox="1">
            <a:spLocks noChangeArrowheads="1"/>
          </p:cNvSpPr>
          <p:nvPr/>
        </p:nvSpPr>
        <p:spPr bwMode="auto">
          <a:xfrm>
            <a:off x="3124200" y="6248400"/>
            <a:ext cx="2886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055" name="Rectangle 14">
            <a:extLst>
              <a:ext uri="{FF2B5EF4-FFF2-40B4-BE49-F238E27FC236}">
                <a16:creationId xmlns:a16="http://schemas.microsoft.com/office/drawing/2014/main" id="{4747D7AD-F278-D1D8-21CA-4FAF7DA5F908}"/>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446"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310FC67-CE92-B5F4-1C85-5EC113B2C145}"/>
              </a:ext>
            </a:extLst>
          </p:cNvPr>
          <p:cNvSpPr>
            <a:spLocks noChangeArrowheads="1"/>
          </p:cNvSpPr>
          <p:nvPr/>
        </p:nvSpPr>
        <p:spPr bwMode="auto">
          <a:xfrm>
            <a:off x="685800" y="115888"/>
            <a:ext cx="77724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4400" b="1">
                <a:solidFill>
                  <a:srgbClr val="E5E5FF"/>
                </a:solidFill>
                <a:latin typeface="Garamond" panose="02020404030301010803" pitchFamily="18" charset="0"/>
              </a:rPr>
              <a:t>World War 2 Operational Research revisited</a:t>
            </a:r>
          </a:p>
        </p:txBody>
      </p:sp>
      <p:sp>
        <p:nvSpPr>
          <p:cNvPr id="4099" name="Rectangle 2">
            <a:extLst>
              <a:ext uri="{FF2B5EF4-FFF2-40B4-BE49-F238E27FC236}">
                <a16:creationId xmlns:a16="http://schemas.microsoft.com/office/drawing/2014/main" id="{59FF4106-8FA7-82D9-429B-4766F856FA84}"/>
              </a:ext>
            </a:extLst>
          </p:cNvPr>
          <p:cNvSpPr>
            <a:spLocks noChangeArrowheads="1"/>
          </p:cNvSpPr>
          <p:nvPr/>
        </p:nvSpPr>
        <p:spPr bwMode="auto">
          <a:xfrm>
            <a:off x="215900" y="3284538"/>
            <a:ext cx="8712200" cy="173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3200">
                <a:solidFill>
                  <a:srgbClr val="FFFFFF"/>
                </a:solidFill>
                <a:latin typeface="Garamond" panose="02020404030301010803" pitchFamily="18" charset="0"/>
              </a:rPr>
              <a:t>Exploring the work of RAF Coastal Command</a:t>
            </a:r>
          </a:p>
          <a:p>
            <a:pPr algn="ctr" eaLnBrk="1">
              <a:lnSpc>
                <a:spcPct val="100000"/>
              </a:lnSpc>
              <a:spcBef>
                <a:spcPts val="800"/>
              </a:spcBef>
            </a:pPr>
            <a:r>
              <a:rPr lang="en-GB" altLang="en-US" sz="3200">
                <a:solidFill>
                  <a:srgbClr val="FFFFFF"/>
                </a:solidFill>
                <a:latin typeface="Garamond" panose="02020404030301010803" pitchFamily="18" charset="0"/>
              </a:rPr>
              <a:t>OR Section in the Battle of the Atlantic</a:t>
            </a:r>
          </a:p>
          <a:p>
            <a:pPr algn="ctr" eaLnBrk="1">
              <a:lnSpc>
                <a:spcPct val="100000"/>
              </a:lnSpc>
              <a:spcBef>
                <a:spcPts val="800"/>
              </a:spcBef>
            </a:pPr>
            <a:r>
              <a:rPr lang="en-GB" altLang="en-US" sz="3200">
                <a:solidFill>
                  <a:srgbClr val="FFFFFF"/>
                </a:solidFill>
                <a:latin typeface="Garamond" panose="02020404030301010803" pitchFamily="18" charset="0"/>
              </a:rPr>
              <a:t>John Magill</a:t>
            </a:r>
          </a:p>
        </p:txBody>
      </p:sp>
      <p:sp>
        <p:nvSpPr>
          <p:cNvPr id="4100" name="Rectangle 3">
            <a:extLst>
              <a:ext uri="{FF2B5EF4-FFF2-40B4-BE49-F238E27FC236}">
                <a16:creationId xmlns:a16="http://schemas.microsoft.com/office/drawing/2014/main" id="{FCAAB515-DF26-860A-597B-38028EA54A02}"/>
              </a:ext>
            </a:extLst>
          </p:cNvPr>
          <p:cNvSpPr>
            <a:spLocks noChangeArrowheads="1"/>
          </p:cNvSpPr>
          <p:nvPr/>
        </p:nvSpPr>
        <p:spPr bwMode="auto">
          <a:xfrm>
            <a:off x="827088" y="5876925"/>
            <a:ext cx="72009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GB" altLang="en-US">
                <a:solidFill>
                  <a:srgbClr val="FFFFFF"/>
                </a:solidFill>
              </a:rPr>
              <a:t>ISMOR 2023</a:t>
            </a:r>
          </a:p>
          <a:p>
            <a:pPr eaLnBrk="1">
              <a:lnSpc>
                <a:spcPct val="100000"/>
              </a:lnSpc>
            </a:pPr>
            <a:r>
              <a:rPr lang="en-GB" altLang="en-US">
                <a:solidFill>
                  <a:srgbClr val="FFFFFF"/>
                </a:solidFill>
              </a:rPr>
              <a:t>Session: Leveraging Historical Analysis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F013E728-2F34-5997-1663-C0473281B611}"/>
              </a:ext>
            </a:extLst>
          </p:cNvPr>
          <p:cNvSpPr>
            <a:spLocks noGrp="1" noChangeArrowheads="1"/>
          </p:cNvSpPr>
          <p:nvPr>
            <p:ph type="title" idx="4294967295"/>
          </p:nvPr>
        </p:nvSpPr>
        <p:spPr>
          <a:xfrm>
            <a:off x="457200" y="274638"/>
            <a:ext cx="8229600" cy="1143000"/>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Battle of the Atlantic: 80 years on</a:t>
            </a:r>
          </a:p>
        </p:txBody>
      </p:sp>
      <p:pic>
        <p:nvPicPr>
          <p:cNvPr id="5" name="Picture 4">
            <a:extLst>
              <a:ext uri="{FF2B5EF4-FFF2-40B4-BE49-F238E27FC236}">
                <a16:creationId xmlns:a16="http://schemas.microsoft.com/office/drawing/2014/main" id="{AEA70579-3797-1EDE-AA35-36EA137D9625}"/>
              </a:ext>
            </a:extLst>
          </p:cNvPr>
          <p:cNvPicPr>
            <a:picLocks noChangeAspect="1"/>
          </p:cNvPicPr>
          <p:nvPr/>
        </p:nvPicPr>
        <p:blipFill>
          <a:blip r:embed="rId3"/>
          <a:stretch>
            <a:fillRect/>
          </a:stretch>
        </p:blipFill>
        <p:spPr>
          <a:xfrm>
            <a:off x="1043608" y="2286000"/>
            <a:ext cx="2790825" cy="2286000"/>
          </a:xfrm>
          <a:prstGeom prst="rect">
            <a:avLst/>
          </a:prstGeom>
        </p:spPr>
      </p:pic>
      <p:pic>
        <p:nvPicPr>
          <p:cNvPr id="7" name="Picture 6">
            <a:extLst>
              <a:ext uri="{FF2B5EF4-FFF2-40B4-BE49-F238E27FC236}">
                <a16:creationId xmlns:a16="http://schemas.microsoft.com/office/drawing/2014/main" id="{3EF73504-4504-B836-CCFE-29096A937D7B}"/>
              </a:ext>
            </a:extLst>
          </p:cNvPr>
          <p:cNvPicPr>
            <a:picLocks noChangeAspect="1"/>
          </p:cNvPicPr>
          <p:nvPr/>
        </p:nvPicPr>
        <p:blipFill>
          <a:blip r:embed="rId4"/>
          <a:stretch>
            <a:fillRect/>
          </a:stretch>
        </p:blipFill>
        <p:spPr>
          <a:xfrm>
            <a:off x="4716016" y="2409825"/>
            <a:ext cx="3514725" cy="2038350"/>
          </a:xfrm>
          <a:prstGeom prst="rect">
            <a:avLst/>
          </a:prstGeom>
        </p:spPr>
      </p:pic>
    </p:spTree>
    <p:extLst>
      <p:ext uri="{BB962C8B-B14F-4D97-AF65-F5344CB8AC3E}">
        <p14:creationId xmlns:p14="http://schemas.microsoft.com/office/powerpoint/2010/main" val="233240735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9EC0DA45-D272-281B-9C06-3B389B7BE021}"/>
              </a:ext>
            </a:extLst>
          </p:cNvPr>
          <p:cNvSpPr>
            <a:spLocks noGrp="1" noChangeArrowheads="1"/>
          </p:cNvSpPr>
          <p:nvPr>
            <p:ph type="title" idx="4294967295"/>
          </p:nvPr>
        </p:nvSpPr>
        <p:spPr>
          <a:xfrm>
            <a:off x="457200" y="274638"/>
            <a:ext cx="8229600" cy="1143000"/>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Scenario: Battle of the Atlantic</a:t>
            </a:r>
          </a:p>
        </p:txBody>
      </p:sp>
      <p:sp>
        <p:nvSpPr>
          <p:cNvPr id="13314" name="Text Box 2">
            <a:extLst>
              <a:ext uri="{FF2B5EF4-FFF2-40B4-BE49-F238E27FC236}">
                <a16:creationId xmlns:a16="http://schemas.microsoft.com/office/drawing/2014/main" id="{110F17AE-1BEC-CA39-7784-8FAFFB7FECE9}"/>
              </a:ext>
            </a:extLst>
          </p:cNvPr>
          <p:cNvSpPr txBox="1">
            <a:spLocks noChangeArrowheads="1"/>
          </p:cNvSpPr>
          <p:nvPr/>
        </p:nvSpPr>
        <p:spPr bwMode="auto">
          <a:xfrm>
            <a:off x="477838" y="1166813"/>
            <a:ext cx="8229600" cy="5354637"/>
          </a:xfrm>
          <a:prstGeom prst="rect">
            <a:avLst/>
          </a:prstGeom>
          <a:noFill/>
          <a:ln>
            <a:noFill/>
          </a:ln>
          <a:effectLst/>
        </p:spPr>
        <p:txBody>
          <a:bodyPr lIns="90000" tIns="46800" rIns="90000" bIns="46800"/>
          <a:lstStyle>
            <a:lvl1pPr marL="3317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marL="731838" indent="-27463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eaLnBrk="1">
              <a:buClr>
                <a:srgbClr val="FFCC00"/>
              </a:buClr>
              <a:buSzPct val="100000"/>
              <a:buFont typeface="Noto Sans Symbols" charset="0"/>
              <a:buChar char="■"/>
              <a:defRPr/>
            </a:pPr>
            <a:r>
              <a:rPr lang="en-GB" altLang="en-US" sz="2000">
                <a:solidFill>
                  <a:srgbClr val="FFFFFF"/>
                </a:solidFill>
                <a:latin typeface="Garamond" panose="02020404030301010803" pitchFamily="18" charset="0"/>
              </a:rPr>
              <a:t>Need to secure routes across Atlantic</a:t>
            </a:r>
          </a:p>
          <a:p>
            <a:pPr eaLnBrk="1">
              <a:spcBef>
                <a:spcPts val="800"/>
              </a:spcBef>
              <a:buClr>
                <a:srgbClr val="FFCC00"/>
              </a:buClr>
              <a:buSzPct val="100000"/>
              <a:buFont typeface="Noto Sans Symbols" charset="0"/>
              <a:buChar char="■"/>
              <a:defRPr/>
            </a:pPr>
            <a:r>
              <a:rPr lang="en-GB" altLang="en-US" sz="2000">
                <a:solidFill>
                  <a:srgbClr val="FFFFFF"/>
                </a:solidFill>
                <a:latin typeface="Garamond" panose="02020404030301010803" pitchFamily="18" charset="0"/>
              </a:rPr>
              <a:t>Convoys of merchantmen and escorts, vs </a:t>
            </a:r>
          </a:p>
          <a:p>
            <a:pPr eaLnBrk="1">
              <a:spcBef>
                <a:spcPts val="800"/>
              </a:spcBef>
              <a:buClr>
                <a:srgbClr val="FFCC00"/>
              </a:buClr>
              <a:buSzPct val="100000"/>
              <a:buFont typeface="Noto Sans Symbols" charset="0"/>
              <a:buChar char="■"/>
              <a:defRPr/>
            </a:pPr>
            <a:r>
              <a:rPr lang="en-GB" altLang="en-US" sz="2000">
                <a:solidFill>
                  <a:srgbClr val="FFFFFF"/>
                </a:solidFill>
                <a:latin typeface="Garamond" panose="02020404030301010803" pitchFamily="18" charset="0"/>
              </a:rPr>
              <a:t>U boats:</a:t>
            </a:r>
          </a:p>
          <a:p>
            <a:pPr lvl="1" eaLnBrk="1">
              <a:spcBef>
                <a:spcPts val="7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Submarines/submersibles – limited speed and endurance under water</a:t>
            </a:r>
          </a:p>
          <a:p>
            <a:pPr eaLnBrk="1">
              <a:spcBef>
                <a:spcPts val="800"/>
              </a:spcBef>
              <a:buClr>
                <a:srgbClr val="FFCC00"/>
              </a:buClr>
              <a:buSzPct val="100000"/>
              <a:buFont typeface="Noto Sans Symbols" charset="0"/>
              <a:buChar char="■"/>
              <a:defRPr/>
            </a:pPr>
            <a:r>
              <a:rPr lang="en-GB" altLang="en-US" sz="2000">
                <a:solidFill>
                  <a:srgbClr val="FFFFFF"/>
                </a:solidFill>
                <a:latin typeface="Garamond" panose="02020404030301010803" pitchFamily="18" charset="0"/>
              </a:rPr>
              <a:t>Epoch May 1941:</a:t>
            </a:r>
          </a:p>
          <a:p>
            <a:pPr lvl="1" eaLnBrk="1">
              <a:spcBef>
                <a:spcPts val="7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before Barbarossa, Pearl Harbor, Schnorkel</a:t>
            </a:r>
          </a:p>
          <a:p>
            <a:pPr lvl="1" eaLnBrk="1">
              <a:spcBef>
                <a:spcPts val="7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U boats would dive as soon as they see aircraft</a:t>
            </a:r>
          </a:p>
          <a:p>
            <a:pPr eaLnBrk="1">
              <a:spcBef>
                <a:spcPts val="800"/>
              </a:spcBef>
              <a:buClr>
                <a:srgbClr val="FFCC00"/>
              </a:buClr>
              <a:buSzPct val="100000"/>
              <a:buFont typeface="Noto Sans Symbols" charset="0"/>
              <a:buChar char="■"/>
              <a:defRPr/>
            </a:pPr>
            <a:r>
              <a:rPr lang="en-GB" altLang="en-US" sz="2000">
                <a:solidFill>
                  <a:srgbClr val="FFFFFF"/>
                </a:solidFill>
                <a:latin typeface="Garamond" panose="02020404030301010803" pitchFamily="18" charset="0"/>
              </a:rPr>
              <a:t>RAF aircraft flying around not seeing very much</a:t>
            </a:r>
          </a:p>
          <a:p>
            <a:pPr eaLnBrk="1">
              <a:spcBef>
                <a:spcPts val="800"/>
              </a:spcBef>
              <a:buClr>
                <a:srgbClr val="FFCC00"/>
              </a:buClr>
              <a:buSzPct val="100000"/>
              <a:buFont typeface="Noto Sans Symbols" charset="0"/>
              <a:buChar char="■"/>
              <a:defRPr/>
            </a:pPr>
            <a:r>
              <a:rPr lang="en-GB" altLang="en-US" sz="2000">
                <a:solidFill>
                  <a:srgbClr val="FFFFFF"/>
                </a:solidFill>
                <a:latin typeface="Garamond" panose="02020404030301010803" pitchFamily="18" charset="0"/>
              </a:rPr>
              <a:t>Tasks:</a:t>
            </a:r>
          </a:p>
          <a:p>
            <a:pPr lvl="1" eaLnBrk="1">
              <a:spcBef>
                <a:spcPts val="7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Find U boats: Visual sighting; ASV Radar; HF DF; Intel</a:t>
            </a:r>
          </a:p>
          <a:p>
            <a:pPr lvl="1" eaLnBrk="1">
              <a:spcBef>
                <a:spcPts val="7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Destroy/ Deter U-boats: Force to dive; attack </a:t>
            </a:r>
          </a:p>
          <a:p>
            <a:pPr marL="333375" indent="-242888" eaLnBrk="1">
              <a:spcBef>
                <a:spcPts val="800"/>
              </a:spcBef>
              <a:defRPr/>
            </a:pPr>
            <a:endParaRPr lang="en-GB" altLang="en-US" sz="2000">
              <a:solidFill>
                <a:srgbClr val="FFFFFF"/>
              </a:solidFill>
              <a:latin typeface="Garamond" panose="02020404030301010803" pitchFamily="18" charset="0"/>
            </a:endParaRPr>
          </a:p>
          <a:p>
            <a:pPr marL="342900" indent="-341313" eaLnBrk="1">
              <a:spcBef>
                <a:spcPts val="800"/>
              </a:spcBef>
              <a:defRPr/>
            </a:pPr>
            <a:endParaRPr lang="en-GB" altLang="en-US" sz="2000">
              <a:solidFill>
                <a:srgbClr val="FFFFFF"/>
              </a:solidFill>
              <a:latin typeface="Garamond" panose="02020404030301010803" pitchFamily="18" charset="0"/>
            </a:endParaRPr>
          </a:p>
        </p:txBody>
      </p:sp>
      <p:pic>
        <p:nvPicPr>
          <p:cNvPr id="22532" name="Picture 3">
            <a:extLst>
              <a:ext uri="{FF2B5EF4-FFF2-40B4-BE49-F238E27FC236}">
                <a16:creationId xmlns:a16="http://schemas.microsoft.com/office/drawing/2014/main" id="{E25226CA-4C5A-27FD-3F70-871CE4992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088" y="3138488"/>
            <a:ext cx="1887537" cy="2881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sosceles Triangle 8">
            <a:extLst>
              <a:ext uri="{FF2B5EF4-FFF2-40B4-BE49-F238E27FC236}">
                <a16:creationId xmlns:a16="http://schemas.microsoft.com/office/drawing/2014/main" id="{DE1AD4B8-5BC8-C0A8-B69A-6E8293A4A2BA}"/>
              </a:ext>
            </a:extLst>
          </p:cNvPr>
          <p:cNvSpPr>
            <a:spLocks noChangeArrowheads="1"/>
          </p:cNvSpPr>
          <p:nvPr/>
        </p:nvSpPr>
        <p:spPr bwMode="auto">
          <a:xfrm rot="-5400000">
            <a:off x="7564437" y="1878013"/>
            <a:ext cx="536575" cy="2565400"/>
          </a:xfrm>
          <a:prstGeom prst="triangle">
            <a:avLst>
              <a:gd name="adj" fmla="val 50000"/>
            </a:avLst>
          </a:prstGeom>
          <a:solidFill>
            <a:srgbClr val="00B0F0"/>
          </a:solidFill>
          <a:ln w="9525" algn="ctr">
            <a:solidFill>
              <a:schemeClr val="tx1"/>
            </a:solidFill>
            <a:round/>
            <a:headEnd/>
            <a:tailEnd/>
          </a:ln>
        </p:spPr>
        <p:txBody>
          <a:bodyPr vert="eaVert" anchor="ctr"/>
          <a:lstStyle/>
          <a:p>
            <a:pPr eaLnBrk="1" hangingPunct="1">
              <a:lnSpc>
                <a:spcPct val="93000"/>
              </a:lnSpc>
              <a:buClr>
                <a:srgbClr val="000000"/>
              </a:buClr>
              <a:buSzPct val="100000"/>
              <a:buFont typeface="Times New Roman" panose="02020603050405020304" pitchFamily="18" charset="0"/>
              <a:buNone/>
            </a:pPr>
            <a:r>
              <a:rPr lang="en-GB" altLang="en-US"/>
              <a:t>   wake</a:t>
            </a:r>
          </a:p>
        </p:txBody>
      </p:sp>
      <p:sp>
        <p:nvSpPr>
          <p:cNvPr id="24579" name="Rectangle 1">
            <a:extLst>
              <a:ext uri="{FF2B5EF4-FFF2-40B4-BE49-F238E27FC236}">
                <a16:creationId xmlns:a16="http://schemas.microsoft.com/office/drawing/2014/main" id="{7F02BD56-0476-36F0-EE3F-AF1F23FA8B33}"/>
              </a:ext>
            </a:extLst>
          </p:cNvPr>
          <p:cNvSpPr>
            <a:spLocks noGrp="1" noChangeArrowheads="1"/>
          </p:cNvSpPr>
          <p:nvPr>
            <p:ph type="title" idx="4294967295"/>
          </p:nvPr>
        </p:nvSpPr>
        <p:spPr>
          <a:xfrm>
            <a:off x="457200" y="274638"/>
            <a:ext cx="86868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400" b="1">
                <a:solidFill>
                  <a:srgbClr val="E5E5FF"/>
                </a:solidFill>
                <a:latin typeface="Garamond" panose="02020404030301010803" pitchFamily="18" charset="0"/>
              </a:rPr>
              <a:t>U-boat diving status when spotted</a:t>
            </a:r>
          </a:p>
        </p:txBody>
      </p:sp>
      <p:sp>
        <p:nvSpPr>
          <p:cNvPr id="24580" name="Text Box 6">
            <a:extLst>
              <a:ext uri="{FF2B5EF4-FFF2-40B4-BE49-F238E27FC236}">
                <a16:creationId xmlns:a16="http://schemas.microsoft.com/office/drawing/2014/main" id="{19CD20D6-4286-5C94-883A-24990732B1C3}"/>
              </a:ext>
            </a:extLst>
          </p:cNvPr>
          <p:cNvSpPr txBox="1">
            <a:spLocks noChangeArrowheads="1"/>
          </p:cNvSpPr>
          <p:nvPr/>
        </p:nvSpPr>
        <p:spPr bwMode="auto">
          <a:xfrm>
            <a:off x="-107950" y="2995613"/>
            <a:ext cx="104298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125"/>
              </a:spcBef>
              <a:buClrTx/>
              <a:buFontTx/>
              <a:buNone/>
            </a:pPr>
            <a:r>
              <a:rPr lang="en-GB" altLang="en-US" sz="1800">
                <a:solidFill>
                  <a:srgbClr val="FFFFFF"/>
                </a:solidFill>
                <a:latin typeface="Garamond" panose="02020404030301010803" pitchFamily="18" charset="0"/>
              </a:rPr>
              <a:t>-------------------------------------------------------------------------------------------------------------</a:t>
            </a:r>
          </a:p>
        </p:txBody>
      </p:sp>
      <p:sp>
        <p:nvSpPr>
          <p:cNvPr id="12296" name="Oval 8">
            <a:extLst>
              <a:ext uri="{FF2B5EF4-FFF2-40B4-BE49-F238E27FC236}">
                <a16:creationId xmlns:a16="http://schemas.microsoft.com/office/drawing/2014/main" id="{7826D2DA-C519-744F-01EE-E1E88727FB43}"/>
              </a:ext>
            </a:extLst>
          </p:cNvPr>
          <p:cNvSpPr>
            <a:spLocks noChangeArrowheads="1"/>
          </p:cNvSpPr>
          <p:nvPr/>
        </p:nvSpPr>
        <p:spPr bwMode="auto">
          <a:xfrm>
            <a:off x="107950" y="1812925"/>
            <a:ext cx="8756650" cy="2735263"/>
          </a:xfrm>
          <a:prstGeom prst="ellipse">
            <a:avLst/>
          </a:prstGeom>
          <a:noFill/>
          <a:ln w="19080" cap="sq">
            <a:solidFill>
              <a:srgbClr val="3465A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3000"/>
              </a:lnSpc>
              <a:buClr>
                <a:srgbClr val="000000"/>
              </a:buClr>
              <a:buSzPct val="100000"/>
              <a:buFont typeface="Times New Roman" panose="02020603050405020304" pitchFamily="18" charset="0"/>
              <a:buNone/>
            </a:pPr>
            <a:endParaRPr lang="en-US" altLang="en-US"/>
          </a:p>
        </p:txBody>
      </p:sp>
      <p:sp>
        <p:nvSpPr>
          <p:cNvPr id="24582" name="Oval 9">
            <a:extLst>
              <a:ext uri="{FF2B5EF4-FFF2-40B4-BE49-F238E27FC236}">
                <a16:creationId xmlns:a16="http://schemas.microsoft.com/office/drawing/2014/main" id="{1B83F5A5-EA72-3447-8A62-9FB0AB141740}"/>
              </a:ext>
            </a:extLst>
          </p:cNvPr>
          <p:cNvSpPr>
            <a:spLocks noChangeArrowheads="1"/>
          </p:cNvSpPr>
          <p:nvPr/>
        </p:nvSpPr>
        <p:spPr bwMode="auto">
          <a:xfrm>
            <a:off x="2376488" y="3082925"/>
            <a:ext cx="1511300" cy="287338"/>
          </a:xfrm>
          <a:prstGeom prst="ellipse">
            <a:avLst/>
          </a:prstGeom>
          <a:solidFill>
            <a:srgbClr val="729FCF"/>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nSpc>
                <a:spcPct val="93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800">
                <a:solidFill>
                  <a:srgbClr val="FFFFFF"/>
                </a:solidFill>
              </a:rPr>
              <a:t>swirl</a:t>
            </a:r>
          </a:p>
        </p:txBody>
      </p:sp>
      <p:sp>
        <p:nvSpPr>
          <p:cNvPr id="24583" name="Line 10">
            <a:extLst>
              <a:ext uri="{FF2B5EF4-FFF2-40B4-BE49-F238E27FC236}">
                <a16:creationId xmlns:a16="http://schemas.microsoft.com/office/drawing/2014/main" id="{E1D79B29-A8A8-5A74-81E9-DA198866F6F5}"/>
              </a:ext>
            </a:extLst>
          </p:cNvPr>
          <p:cNvSpPr>
            <a:spLocks noChangeShapeType="1"/>
          </p:cNvSpPr>
          <p:nvPr/>
        </p:nvSpPr>
        <p:spPr bwMode="auto">
          <a:xfrm>
            <a:off x="1655763" y="6316663"/>
            <a:ext cx="5759450" cy="1587"/>
          </a:xfrm>
          <a:prstGeom prst="line">
            <a:avLst/>
          </a:prstGeom>
          <a:noFill/>
          <a:ln w="19080" cap="sq">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2299" name="Text Box 11">
            <a:extLst>
              <a:ext uri="{FF2B5EF4-FFF2-40B4-BE49-F238E27FC236}">
                <a16:creationId xmlns:a16="http://schemas.microsoft.com/office/drawing/2014/main" id="{6508395E-B90B-ACA1-15F9-B41B8F742ADF}"/>
              </a:ext>
            </a:extLst>
          </p:cNvPr>
          <p:cNvSpPr txBox="1">
            <a:spLocks noChangeArrowheads="1"/>
          </p:cNvSpPr>
          <p:nvPr/>
        </p:nvSpPr>
        <p:spPr bwMode="auto">
          <a:xfrm>
            <a:off x="7597775" y="2232025"/>
            <a:ext cx="15113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200" dirty="0">
                <a:solidFill>
                  <a:srgbClr val="FFFFFF"/>
                </a:solidFill>
              </a:rPr>
              <a:t>Sighted by aircraft</a:t>
            </a:r>
          </a:p>
        </p:txBody>
      </p:sp>
      <p:sp>
        <p:nvSpPr>
          <p:cNvPr id="24585" name="Text Box 12">
            <a:extLst>
              <a:ext uri="{FF2B5EF4-FFF2-40B4-BE49-F238E27FC236}">
                <a16:creationId xmlns:a16="http://schemas.microsoft.com/office/drawing/2014/main" id="{8C1F138D-0598-6C5B-9AF4-A9EEB07C6547}"/>
              </a:ext>
            </a:extLst>
          </p:cNvPr>
          <p:cNvSpPr txBox="1">
            <a:spLocks noChangeArrowheads="1"/>
          </p:cNvSpPr>
          <p:nvPr/>
        </p:nvSpPr>
        <p:spPr bwMode="auto">
          <a:xfrm>
            <a:off x="7597775" y="6180138"/>
            <a:ext cx="15113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200">
                <a:solidFill>
                  <a:srgbClr val="FFFFFF"/>
                </a:solidFill>
              </a:rPr>
              <a:t>Dozy sub lookouts</a:t>
            </a:r>
          </a:p>
        </p:txBody>
      </p:sp>
      <p:sp>
        <p:nvSpPr>
          <p:cNvPr id="24586" name="Text Box 13">
            <a:extLst>
              <a:ext uri="{FF2B5EF4-FFF2-40B4-BE49-F238E27FC236}">
                <a16:creationId xmlns:a16="http://schemas.microsoft.com/office/drawing/2014/main" id="{D3031650-1CC5-86A9-7F70-CD4C95715E7D}"/>
              </a:ext>
            </a:extLst>
          </p:cNvPr>
          <p:cNvSpPr txBox="1">
            <a:spLocks noChangeArrowheads="1"/>
          </p:cNvSpPr>
          <p:nvPr/>
        </p:nvSpPr>
        <p:spPr bwMode="auto">
          <a:xfrm>
            <a:off x="168275" y="6180138"/>
            <a:ext cx="15113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200">
                <a:solidFill>
                  <a:srgbClr val="FFFFFF"/>
                </a:solidFill>
              </a:rPr>
              <a:t>Alert sub lookouts</a:t>
            </a:r>
          </a:p>
        </p:txBody>
      </p:sp>
      <p:sp>
        <p:nvSpPr>
          <p:cNvPr id="24587" name="Oval 1">
            <a:extLst>
              <a:ext uri="{FF2B5EF4-FFF2-40B4-BE49-F238E27FC236}">
                <a16:creationId xmlns:a16="http://schemas.microsoft.com/office/drawing/2014/main" id="{8F11DFD8-DA8F-2C0A-09E9-E1E27E440984}"/>
              </a:ext>
            </a:extLst>
          </p:cNvPr>
          <p:cNvSpPr>
            <a:spLocks noChangeArrowheads="1"/>
          </p:cNvSpPr>
          <p:nvPr/>
        </p:nvSpPr>
        <p:spPr bwMode="auto">
          <a:xfrm>
            <a:off x="5737225" y="2768600"/>
            <a:ext cx="2017713" cy="757238"/>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r>
              <a:rPr lang="en-GB" altLang="en-US">
                <a:solidFill>
                  <a:srgbClr val="FFFFFF"/>
                </a:solidFill>
                <a:latin typeface="Garamond" panose="02020404030301010803" pitchFamily="18" charset="0"/>
              </a:rPr>
              <a:t>Surfaced 40%</a:t>
            </a:r>
          </a:p>
        </p:txBody>
      </p:sp>
      <p:sp>
        <p:nvSpPr>
          <p:cNvPr id="24588" name="Oval 2">
            <a:extLst>
              <a:ext uri="{FF2B5EF4-FFF2-40B4-BE49-F238E27FC236}">
                <a16:creationId xmlns:a16="http://schemas.microsoft.com/office/drawing/2014/main" id="{1F3543C5-9AC5-A0F6-D9C7-A64CF98F5CB0}"/>
              </a:ext>
            </a:extLst>
          </p:cNvPr>
          <p:cNvSpPr>
            <a:spLocks noChangeArrowheads="1"/>
          </p:cNvSpPr>
          <p:nvPr/>
        </p:nvSpPr>
        <p:spPr bwMode="auto">
          <a:xfrm rot="-1071649">
            <a:off x="3511550" y="3144838"/>
            <a:ext cx="2098675" cy="762000"/>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r>
              <a:rPr lang="en-GB" altLang="en-US">
                <a:solidFill>
                  <a:srgbClr val="FFFFFF"/>
                </a:solidFill>
                <a:latin typeface="Garamond" panose="02020404030301010803" pitchFamily="18" charset="0"/>
              </a:rPr>
              <a:t>Diving 40%</a:t>
            </a:r>
          </a:p>
        </p:txBody>
      </p:sp>
      <p:sp>
        <p:nvSpPr>
          <p:cNvPr id="24589" name="Oval 3">
            <a:extLst>
              <a:ext uri="{FF2B5EF4-FFF2-40B4-BE49-F238E27FC236}">
                <a16:creationId xmlns:a16="http://schemas.microsoft.com/office/drawing/2014/main" id="{8B0DD9B6-FD8C-8CC9-7DEA-BDDD90EC03FD}"/>
              </a:ext>
            </a:extLst>
          </p:cNvPr>
          <p:cNvSpPr>
            <a:spLocks noChangeArrowheads="1"/>
          </p:cNvSpPr>
          <p:nvPr/>
        </p:nvSpPr>
        <p:spPr bwMode="auto">
          <a:xfrm>
            <a:off x="468313" y="3357563"/>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r>
              <a:rPr lang="en-GB" altLang="en-US">
                <a:solidFill>
                  <a:srgbClr val="FFFFFF"/>
                </a:solidFill>
                <a:latin typeface="Garamond" panose="02020404030301010803" pitchFamily="18" charset="0"/>
              </a:rPr>
              <a:t>Periscope 20%</a:t>
            </a:r>
          </a:p>
        </p:txBody>
      </p:sp>
      <p:sp>
        <p:nvSpPr>
          <p:cNvPr id="5" name="Oval 4">
            <a:extLst>
              <a:ext uri="{FF2B5EF4-FFF2-40B4-BE49-F238E27FC236}">
                <a16:creationId xmlns:a16="http://schemas.microsoft.com/office/drawing/2014/main" id="{E0FDBC15-6A47-44F3-59D6-8A7DACB63D0F}"/>
              </a:ext>
            </a:extLst>
          </p:cNvPr>
          <p:cNvSpPr>
            <a:spLocks noChangeArrowheads="1"/>
          </p:cNvSpPr>
          <p:nvPr/>
        </p:nvSpPr>
        <p:spPr bwMode="auto">
          <a:xfrm>
            <a:off x="127000" y="4427538"/>
            <a:ext cx="4019550" cy="1612900"/>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r>
              <a:rPr lang="en-GB" altLang="en-US" dirty="0">
                <a:solidFill>
                  <a:srgbClr val="FFFFFF"/>
                </a:solidFill>
                <a:latin typeface="Garamond" panose="02020404030301010803" pitchFamily="18" charset="0"/>
              </a:rPr>
              <a:t>Saw aircraft early, dived and got away unseen</a:t>
            </a:r>
          </a:p>
        </p:txBody>
      </p:sp>
      <p:sp>
        <p:nvSpPr>
          <p:cNvPr id="24591" name="Rectangle 5">
            <a:extLst>
              <a:ext uri="{FF2B5EF4-FFF2-40B4-BE49-F238E27FC236}">
                <a16:creationId xmlns:a16="http://schemas.microsoft.com/office/drawing/2014/main" id="{2B52A91C-E48B-7D18-1F98-9FDED3F1252A}"/>
              </a:ext>
            </a:extLst>
          </p:cNvPr>
          <p:cNvSpPr>
            <a:spLocks noChangeArrowheads="1"/>
          </p:cNvSpPr>
          <p:nvPr/>
        </p:nvSpPr>
        <p:spPr bwMode="auto">
          <a:xfrm flipH="1">
            <a:off x="1289050" y="3021013"/>
            <a:ext cx="144463" cy="476250"/>
          </a:xfrm>
          <a:prstGeom prst="rect">
            <a:avLst/>
          </a:prstGeom>
          <a:solidFill>
            <a:schemeClr val="tx1"/>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en-US"/>
          </a:p>
        </p:txBody>
      </p:sp>
      <p:sp>
        <p:nvSpPr>
          <p:cNvPr id="24592" name="Oval 3">
            <a:extLst>
              <a:ext uri="{FF2B5EF4-FFF2-40B4-BE49-F238E27FC236}">
                <a16:creationId xmlns:a16="http://schemas.microsoft.com/office/drawing/2014/main" id="{D5284E1C-F2A9-A61F-38E8-9EE77BFEF292}"/>
              </a:ext>
            </a:extLst>
          </p:cNvPr>
          <p:cNvSpPr>
            <a:spLocks noChangeArrowheads="1"/>
          </p:cNvSpPr>
          <p:nvPr/>
        </p:nvSpPr>
        <p:spPr bwMode="auto">
          <a:xfrm>
            <a:off x="438150" y="3333750"/>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r>
              <a:rPr lang="en-GB" altLang="en-US">
                <a:solidFill>
                  <a:srgbClr val="FFFFFF"/>
                </a:solidFill>
                <a:latin typeface="Garamond" panose="02020404030301010803" pitchFamily="18" charset="0"/>
              </a:rPr>
              <a:t>Periscope 20%</a:t>
            </a:r>
          </a:p>
        </p:txBody>
      </p:sp>
      <p:sp>
        <p:nvSpPr>
          <p:cNvPr id="24593" name="Rectangle 5">
            <a:extLst>
              <a:ext uri="{FF2B5EF4-FFF2-40B4-BE49-F238E27FC236}">
                <a16:creationId xmlns:a16="http://schemas.microsoft.com/office/drawing/2014/main" id="{F3D1A51A-2F37-25D0-9E82-DCA2AA918D7F}"/>
              </a:ext>
            </a:extLst>
          </p:cNvPr>
          <p:cNvSpPr>
            <a:spLocks noChangeArrowheads="1"/>
          </p:cNvSpPr>
          <p:nvPr/>
        </p:nvSpPr>
        <p:spPr bwMode="auto">
          <a:xfrm flipH="1">
            <a:off x="1258888" y="2997200"/>
            <a:ext cx="144462" cy="476250"/>
          </a:xfrm>
          <a:prstGeom prst="rect">
            <a:avLst/>
          </a:prstGeom>
          <a:solidFill>
            <a:schemeClr val="tx1"/>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4285F33E-9AD2-BA2C-7DCD-0ECC0A8C05ED}"/>
              </a:ext>
            </a:extLst>
          </p:cNvPr>
          <p:cNvSpPr>
            <a:spLocks noGrp="1" noChangeArrowheads="1"/>
          </p:cNvSpPr>
          <p:nvPr>
            <p:ph type="title" idx="4294967295"/>
          </p:nvPr>
        </p:nvSpPr>
        <p:spPr>
          <a:xfrm>
            <a:off x="457200" y="274638"/>
            <a:ext cx="8229600" cy="1143000"/>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The U-boat sighting problem: “Search and Find”</a:t>
            </a:r>
          </a:p>
        </p:txBody>
      </p:sp>
      <p:sp>
        <p:nvSpPr>
          <p:cNvPr id="26627" name="Text Box 2">
            <a:extLst>
              <a:ext uri="{FF2B5EF4-FFF2-40B4-BE49-F238E27FC236}">
                <a16:creationId xmlns:a16="http://schemas.microsoft.com/office/drawing/2014/main" id="{FA84BF16-C2D4-7E7B-FC3F-12B4F50DB627}"/>
              </a:ext>
            </a:extLst>
          </p:cNvPr>
          <p:cNvSpPr txBox="1">
            <a:spLocks noChangeArrowheads="1"/>
          </p:cNvSpPr>
          <p:nvPr/>
        </p:nvSpPr>
        <p:spPr bwMode="auto">
          <a:xfrm>
            <a:off x="2000250" y="1970088"/>
            <a:ext cx="6975475" cy="406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1pPr>
            <a:lvl2pPr marL="731838" indent="-27463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chemeClr val="tx1"/>
                </a:solidFill>
                <a:latin typeface="Arial" panose="020B0604020202020204" pitchFamily="34" charset="0"/>
                <a:ea typeface="Microsoft YaHei" panose="020B0503020204020204" pitchFamily="34" charset="-122"/>
              </a:defRPr>
            </a:lvl9pPr>
          </a:lstStyle>
          <a:p>
            <a:pPr eaLnBrk="1">
              <a:lnSpc>
                <a:spcPct val="80000"/>
              </a:lnSpc>
              <a:buClr>
                <a:srgbClr val="FFCC00"/>
              </a:buClr>
              <a:buFont typeface="Noto Sans Symbols" charset="0"/>
              <a:buChar char="■"/>
            </a:pPr>
            <a:r>
              <a:rPr lang="en-GB" altLang="en-US" sz="2000">
                <a:solidFill>
                  <a:srgbClr val="FFFFFF"/>
                </a:solidFill>
                <a:latin typeface="Garamond" panose="02020404030301010803" pitchFamily="18" charset="0"/>
              </a:rPr>
              <a:t>Why are we not seeing as many U boats as we expect?</a:t>
            </a:r>
          </a:p>
          <a:p>
            <a:pPr eaLnBrk="1">
              <a:lnSpc>
                <a:spcPct val="80000"/>
              </a:lnSpc>
              <a:spcBef>
                <a:spcPts val="500"/>
              </a:spcBef>
              <a:buClr>
                <a:srgbClr val="FFCC00"/>
              </a:buClr>
              <a:buFont typeface="Noto Sans Symbols" charset="0"/>
              <a:buChar char="■"/>
            </a:pPr>
            <a:r>
              <a:rPr lang="en-GB" altLang="en-US" sz="2000">
                <a:solidFill>
                  <a:srgbClr val="FFFFFF"/>
                </a:solidFill>
                <a:latin typeface="Garamond" panose="02020404030301010803" pitchFamily="18" charset="0"/>
              </a:rPr>
              <a:t>We know roughly how many there are out there:</a:t>
            </a:r>
          </a:p>
          <a:p>
            <a:pPr lvl="1" eaLnBrk="1">
              <a:lnSpc>
                <a:spcPct val="80000"/>
              </a:lnSpc>
              <a:spcBef>
                <a:spcPts val="400"/>
              </a:spcBef>
              <a:buClr>
                <a:srgbClr val="A886E0"/>
              </a:buClr>
              <a:buFont typeface="Noto Sans Symbols" charset="0"/>
              <a:buChar char="■"/>
            </a:pPr>
            <a:r>
              <a:rPr lang="en-GB" altLang="en-US">
                <a:solidFill>
                  <a:srgbClr val="FFFFFF"/>
                </a:solidFill>
                <a:latin typeface="Garamond" panose="02020404030301010803" pitchFamily="18" charset="0"/>
              </a:rPr>
              <a:t>Intel, Enigma, HF DF (shore and ship-based)</a:t>
            </a:r>
            <a:br>
              <a:rPr lang="en-GB" altLang="en-US">
                <a:solidFill>
                  <a:srgbClr val="FFFFFF"/>
                </a:solidFill>
                <a:latin typeface="Garamond" panose="02020404030301010803" pitchFamily="18" charset="0"/>
              </a:rPr>
            </a:br>
            <a:endParaRPr lang="en-GB" altLang="en-US">
              <a:solidFill>
                <a:srgbClr val="FFFFFF"/>
              </a:solidFill>
              <a:latin typeface="Garamond" panose="02020404030301010803" pitchFamily="18" charset="0"/>
            </a:endParaRPr>
          </a:p>
          <a:p>
            <a:pPr eaLnBrk="1">
              <a:lnSpc>
                <a:spcPct val="80000"/>
              </a:lnSpc>
              <a:spcBef>
                <a:spcPts val="500"/>
              </a:spcBef>
              <a:buClr>
                <a:srgbClr val="FFCC00"/>
              </a:buClr>
              <a:buFont typeface="Noto Sans Symbols" charset="0"/>
              <a:buChar char="■"/>
            </a:pPr>
            <a:r>
              <a:rPr lang="en-GB" altLang="en-US" sz="2000">
                <a:solidFill>
                  <a:srgbClr val="FFFFFF"/>
                </a:solidFill>
                <a:latin typeface="Garamond" panose="02020404030301010803" pitchFamily="18" charset="0"/>
              </a:rPr>
              <a:t>are they running submerged? </a:t>
            </a:r>
          </a:p>
          <a:p>
            <a:pPr eaLnBrk="1">
              <a:lnSpc>
                <a:spcPct val="80000"/>
              </a:lnSpc>
              <a:spcBef>
                <a:spcPts val="500"/>
              </a:spcBef>
              <a:buClr>
                <a:srgbClr val="FFCC00"/>
              </a:buClr>
              <a:buFont typeface="Noto Sans Symbols" charset="0"/>
              <a:buChar char="■"/>
            </a:pPr>
            <a:r>
              <a:rPr lang="en-GB" altLang="en-US" sz="2000">
                <a:solidFill>
                  <a:srgbClr val="FFFFFF"/>
                </a:solidFill>
                <a:latin typeface="Garamond" panose="02020404030301010803" pitchFamily="18" charset="0"/>
              </a:rPr>
              <a:t>or diving when they detect aircraft approaching </a:t>
            </a:r>
          </a:p>
          <a:p>
            <a:pPr lvl="1" eaLnBrk="1">
              <a:lnSpc>
                <a:spcPct val="80000"/>
              </a:lnSpc>
              <a:spcBef>
                <a:spcPts val="400"/>
              </a:spcBef>
              <a:buClr>
                <a:srgbClr val="A886E0"/>
              </a:buClr>
              <a:buFont typeface="Noto Sans Symbols" charset="0"/>
              <a:buChar char="■"/>
            </a:pPr>
            <a:r>
              <a:rPr lang="en-GB" altLang="en-US">
                <a:solidFill>
                  <a:srgbClr val="FFFFFF"/>
                </a:solidFill>
                <a:latin typeface="Garamond" panose="02020404030301010803" pitchFamily="18" charset="0"/>
              </a:rPr>
              <a:t>Visually or other means? </a:t>
            </a:r>
          </a:p>
          <a:p>
            <a:pPr lvl="1" eaLnBrk="1">
              <a:lnSpc>
                <a:spcPct val="80000"/>
              </a:lnSpc>
              <a:spcBef>
                <a:spcPts val="400"/>
              </a:spcBef>
              <a:buClr>
                <a:srgbClr val="A886E0"/>
              </a:buClr>
              <a:buFont typeface="Noto Sans Symbols" charset="0"/>
              <a:buChar char="■"/>
            </a:pPr>
            <a:r>
              <a:rPr lang="en-GB" altLang="en-US">
                <a:solidFill>
                  <a:srgbClr val="FFFFFF"/>
                </a:solidFill>
                <a:latin typeface="Garamond" panose="02020404030301010803" pitchFamily="18" charset="0"/>
              </a:rPr>
              <a:t>(Germany did experiment with Radar and Radar Warning Receivers later)</a:t>
            </a:r>
          </a:p>
          <a:p>
            <a:pPr eaLnBrk="1">
              <a:lnSpc>
                <a:spcPct val="80000"/>
              </a:lnSpc>
              <a:spcBef>
                <a:spcPts val="500"/>
              </a:spcBef>
              <a:buClr>
                <a:srgbClr val="FFCC00"/>
              </a:buClr>
              <a:buFont typeface="Noto Sans Symbols" charset="0"/>
              <a:buChar char="■"/>
            </a:pPr>
            <a:r>
              <a:rPr lang="en-GB" altLang="en-US" sz="2000">
                <a:solidFill>
                  <a:srgbClr val="FFFFFF"/>
                </a:solidFill>
                <a:latin typeface="Garamond" panose="02020404030301010803" pitchFamily="18" charset="0"/>
              </a:rPr>
              <a:t>In many cases, the U-boat was already diving when seen… so maybe they saw the aircraft first…</a:t>
            </a:r>
          </a:p>
        </p:txBody>
      </p:sp>
      <p:pic>
        <p:nvPicPr>
          <p:cNvPr id="26628" name="Picture 3">
            <a:extLst>
              <a:ext uri="{FF2B5EF4-FFF2-40B4-BE49-F238E27FC236}">
                <a16:creationId xmlns:a16="http://schemas.microsoft.com/office/drawing/2014/main" id="{E627C806-D4C7-75FC-F6D2-F42BDD6A2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9" y="2060848"/>
            <a:ext cx="1974850" cy="2533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338C3509-CE67-5A07-B898-DFC5FF28E2A2}"/>
              </a:ext>
            </a:extLst>
          </p:cNvPr>
          <p:cNvSpPr>
            <a:spLocks noGrp="1" noChangeArrowheads="1"/>
          </p:cNvSpPr>
          <p:nvPr>
            <p:ph type="title"/>
          </p:nvPr>
        </p:nvSpPr>
        <p:spPr>
          <a:xfrm>
            <a:off x="457200" y="274638"/>
            <a:ext cx="8229600" cy="1143000"/>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Waddington’s account</a:t>
            </a:r>
          </a:p>
        </p:txBody>
      </p:sp>
      <p:pic>
        <p:nvPicPr>
          <p:cNvPr id="28675" name="Picture 2">
            <a:extLst>
              <a:ext uri="{FF2B5EF4-FFF2-40B4-BE49-F238E27FC236}">
                <a16:creationId xmlns:a16="http://schemas.microsoft.com/office/drawing/2014/main" id="{809512CF-E0A8-6D19-51BF-54D108387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95400"/>
            <a:ext cx="6840537" cy="5440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Rectangle 3">
            <a:extLst>
              <a:ext uri="{FF2B5EF4-FFF2-40B4-BE49-F238E27FC236}">
                <a16:creationId xmlns:a16="http://schemas.microsoft.com/office/drawing/2014/main" id="{FF841576-D033-166C-D4B2-3A9B34F4F632}"/>
              </a:ext>
            </a:extLst>
          </p:cNvPr>
          <p:cNvSpPr>
            <a:spLocks noChangeArrowheads="1"/>
          </p:cNvSpPr>
          <p:nvPr/>
        </p:nvSpPr>
        <p:spPr bwMode="auto">
          <a:xfrm>
            <a:off x="900113" y="3068638"/>
            <a:ext cx="1800225" cy="720725"/>
          </a:xfrm>
          <a:prstGeom prst="rect">
            <a:avLst/>
          </a:prstGeom>
          <a:solidFill>
            <a:srgbClr val="33333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a:solidFill>
                  <a:srgbClr val="FFFFFF"/>
                </a:solidFill>
                <a:latin typeface="Garamond" panose="02020404030301010803" pitchFamily="18" charset="0"/>
              </a:rPr>
              <a:t>U-boat sees aircraft first</a:t>
            </a:r>
          </a:p>
        </p:txBody>
      </p:sp>
      <p:sp>
        <p:nvSpPr>
          <p:cNvPr id="16388" name="Rectangle 4">
            <a:extLst>
              <a:ext uri="{FF2B5EF4-FFF2-40B4-BE49-F238E27FC236}">
                <a16:creationId xmlns:a16="http://schemas.microsoft.com/office/drawing/2014/main" id="{27BAD686-EACC-C05B-3CF6-B321AEE858AD}"/>
              </a:ext>
            </a:extLst>
          </p:cNvPr>
          <p:cNvSpPr>
            <a:spLocks noChangeArrowheads="1"/>
          </p:cNvSpPr>
          <p:nvPr/>
        </p:nvSpPr>
        <p:spPr bwMode="auto">
          <a:xfrm>
            <a:off x="5676900" y="4365625"/>
            <a:ext cx="1539875" cy="720725"/>
          </a:xfrm>
          <a:prstGeom prst="rect">
            <a:avLst/>
          </a:prstGeom>
          <a:solidFill>
            <a:srgbClr val="33333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a:solidFill>
                  <a:srgbClr val="FFFFFF"/>
                </a:solidFill>
                <a:latin typeface="Garamond" panose="02020404030301010803" pitchFamily="18" charset="0"/>
              </a:rPr>
              <a:t>Aircraft sees U-boat first</a:t>
            </a:r>
          </a:p>
        </p:txBody>
      </p:sp>
      <p:sp>
        <p:nvSpPr>
          <p:cNvPr id="16389" name="Rectangle 5">
            <a:extLst>
              <a:ext uri="{FF2B5EF4-FFF2-40B4-BE49-F238E27FC236}">
                <a16:creationId xmlns:a16="http://schemas.microsoft.com/office/drawing/2014/main" id="{9DB65B2C-AC7C-E4F2-4BAC-ADFC70AEDAB5}"/>
              </a:ext>
            </a:extLst>
          </p:cNvPr>
          <p:cNvSpPr>
            <a:spLocks noChangeArrowheads="1"/>
          </p:cNvSpPr>
          <p:nvPr/>
        </p:nvSpPr>
        <p:spPr bwMode="auto">
          <a:xfrm>
            <a:off x="5003800" y="3068638"/>
            <a:ext cx="2089150" cy="936625"/>
          </a:xfrm>
          <a:prstGeom prst="rect">
            <a:avLst/>
          </a:prstGeom>
          <a:solidFill>
            <a:srgbClr val="33333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a:solidFill>
                  <a:srgbClr val="FFFFFF"/>
                </a:solidFill>
                <a:latin typeface="Garamond" panose="02020404030301010803" pitchFamily="18" charset="0"/>
              </a:rPr>
              <a:t>U-boat sees aircraft first and is diving when seen</a:t>
            </a:r>
          </a:p>
        </p:txBody>
      </p:sp>
      <p:cxnSp>
        <p:nvCxnSpPr>
          <p:cNvPr id="16390" name="AutoShape 6">
            <a:extLst>
              <a:ext uri="{FF2B5EF4-FFF2-40B4-BE49-F238E27FC236}">
                <a16:creationId xmlns:a16="http://schemas.microsoft.com/office/drawing/2014/main" id="{43C5ED93-3AF3-E708-7C77-EA3B4F12C07E}"/>
              </a:ext>
            </a:extLst>
          </p:cNvPr>
          <p:cNvCxnSpPr>
            <a:cxnSpLocks noChangeShapeType="1"/>
          </p:cNvCxnSpPr>
          <p:nvPr/>
        </p:nvCxnSpPr>
        <p:spPr bwMode="auto">
          <a:xfrm flipH="1">
            <a:off x="4008438" y="4024313"/>
            <a:ext cx="949325" cy="863600"/>
          </a:xfrm>
          <a:prstGeom prst="straightConnector1">
            <a:avLst/>
          </a:prstGeom>
          <a:noFill/>
          <a:ln w="19080">
            <a:solidFill>
              <a:srgbClr val="FFB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391" name="AutoShape 7">
            <a:extLst>
              <a:ext uri="{FF2B5EF4-FFF2-40B4-BE49-F238E27FC236}">
                <a16:creationId xmlns:a16="http://schemas.microsoft.com/office/drawing/2014/main" id="{8C47BC71-C595-DAEF-CDAF-6549C776A6F0}"/>
              </a:ext>
            </a:extLst>
          </p:cNvPr>
          <p:cNvCxnSpPr>
            <a:cxnSpLocks noChangeShapeType="1"/>
          </p:cNvCxnSpPr>
          <p:nvPr/>
        </p:nvCxnSpPr>
        <p:spPr bwMode="auto">
          <a:xfrm>
            <a:off x="1198563" y="3902075"/>
            <a:ext cx="3073400" cy="1588"/>
          </a:xfrm>
          <a:prstGeom prst="straightConnector1">
            <a:avLst/>
          </a:prstGeom>
          <a:noFill/>
          <a:ln w="19080">
            <a:solidFill>
              <a:srgbClr val="FFB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392" name="AutoShape 8">
            <a:extLst>
              <a:ext uri="{FF2B5EF4-FFF2-40B4-BE49-F238E27FC236}">
                <a16:creationId xmlns:a16="http://schemas.microsoft.com/office/drawing/2014/main" id="{7015425D-5C53-A592-0FF7-EDE93E9F9AF7}"/>
              </a:ext>
            </a:extLst>
          </p:cNvPr>
          <p:cNvCxnSpPr>
            <a:cxnSpLocks noChangeShapeType="1"/>
          </p:cNvCxnSpPr>
          <p:nvPr/>
        </p:nvCxnSpPr>
        <p:spPr bwMode="auto">
          <a:xfrm flipH="1">
            <a:off x="4270375" y="5283200"/>
            <a:ext cx="3073400" cy="1588"/>
          </a:xfrm>
          <a:prstGeom prst="straightConnector1">
            <a:avLst/>
          </a:prstGeom>
          <a:noFill/>
          <a:ln w="19080">
            <a:solidFill>
              <a:srgbClr val="FFBF00"/>
            </a:solidFill>
            <a:miter lim="800000"/>
            <a:headEnd type="triangl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393" name="Rectangle 9">
            <a:extLst>
              <a:ext uri="{FF2B5EF4-FFF2-40B4-BE49-F238E27FC236}">
                <a16:creationId xmlns:a16="http://schemas.microsoft.com/office/drawing/2014/main" id="{7F8BA3C4-C6C3-9331-0027-1831461F0437}"/>
              </a:ext>
            </a:extLst>
          </p:cNvPr>
          <p:cNvSpPr>
            <a:spLocks noChangeArrowheads="1"/>
          </p:cNvSpPr>
          <p:nvPr/>
        </p:nvSpPr>
        <p:spPr bwMode="auto">
          <a:xfrm>
            <a:off x="1608138" y="4456113"/>
            <a:ext cx="2119312" cy="984250"/>
          </a:xfrm>
          <a:prstGeom prst="rect">
            <a:avLst/>
          </a:prstGeom>
          <a:solidFill>
            <a:srgbClr val="33333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a:solidFill>
                  <a:srgbClr val="FFFFFF"/>
                </a:solidFill>
                <a:latin typeface="Garamond" panose="02020404030301010803" pitchFamily="18" charset="0"/>
              </a:rPr>
              <a:t>U-boat sees aircraft first and dives before being seen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63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6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63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63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63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FAD198F9-851B-6539-68F8-04543FB549BE}"/>
              </a:ext>
            </a:extLst>
          </p:cNvPr>
          <p:cNvSpPr>
            <a:spLocks noGrp="1" noChangeArrowheads="1"/>
          </p:cNvSpPr>
          <p:nvPr>
            <p:ph type="title" idx="4294967295"/>
          </p:nvPr>
        </p:nvSpPr>
        <p:spPr>
          <a:xfrm>
            <a:off x="457200" y="274638"/>
            <a:ext cx="8228013" cy="1141412"/>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So...what to do?</a:t>
            </a:r>
          </a:p>
        </p:txBody>
      </p:sp>
      <p:sp>
        <p:nvSpPr>
          <p:cNvPr id="17410" name="Text Box 2">
            <a:extLst>
              <a:ext uri="{FF2B5EF4-FFF2-40B4-BE49-F238E27FC236}">
                <a16:creationId xmlns:a16="http://schemas.microsoft.com/office/drawing/2014/main" id="{5A74F8FE-01A0-2B44-9FF7-7D1F00A392D5}"/>
              </a:ext>
            </a:extLst>
          </p:cNvPr>
          <p:cNvSpPr txBox="1">
            <a:spLocks noChangeArrowheads="1"/>
          </p:cNvSpPr>
          <p:nvPr/>
        </p:nvSpPr>
        <p:spPr bwMode="auto">
          <a:xfrm>
            <a:off x="584200" y="1658938"/>
            <a:ext cx="8228013" cy="4524375"/>
          </a:xfrm>
          <a:prstGeom prst="rect">
            <a:avLst/>
          </a:prstGeom>
          <a:noFill/>
          <a:ln>
            <a:noFill/>
          </a:ln>
          <a:effectLst/>
        </p:spPr>
        <p:txBody>
          <a:bodyPr lIns="90000" tIns="46800" rIns="90000" bIns="46800"/>
          <a:lstStyle>
            <a:lvl1pPr marL="3317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marL="731838" indent="-27463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eaLnBrk="1">
              <a:lnSpc>
                <a:spcPct val="8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Blackett recounts…</a:t>
            </a:r>
          </a:p>
          <a:p>
            <a:pPr lvl="1" eaLnBrk="1">
              <a:lnSpc>
                <a:spcPct val="80000"/>
              </a:lnSpc>
              <a:spcBef>
                <a:spcPts val="4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A Wing Commander asked, what colour are our aircraft? </a:t>
            </a:r>
          </a:p>
          <a:p>
            <a:pPr lvl="1" eaLnBrk="1">
              <a:lnSpc>
                <a:spcPct val="80000"/>
              </a:lnSpc>
              <a:spcBef>
                <a:spcPts val="4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mostly (night) bomber types, painted black to reduce visibility to searchlights...</a:t>
            </a:r>
          </a:p>
          <a:p>
            <a:pPr lvl="1" eaLnBrk="1">
              <a:lnSpc>
                <a:spcPct val="80000"/>
              </a:lnSpc>
              <a:spcBef>
                <a:spcPts val="4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...but stand out against a daylight sky</a:t>
            </a: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endParaRPr lang="en-GB" altLang="en-US" sz="2000" dirty="0">
              <a:solidFill>
                <a:srgbClr val="FFFFFF"/>
              </a:solidFill>
              <a:latin typeface="Garamond" panose="02020404030301010803" pitchFamily="18" charset="0"/>
            </a:endParaRPr>
          </a:p>
          <a:p>
            <a:pPr eaLnBrk="1">
              <a:lnSpc>
                <a:spcPct val="80000"/>
              </a:lnSpc>
              <a:spcBef>
                <a:spcPts val="500"/>
              </a:spcBef>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So, painting the undersides white:</a:t>
            </a:r>
          </a:p>
          <a:p>
            <a:pPr lvl="1" eaLnBrk="1">
              <a:lnSpc>
                <a:spcPct val="80000"/>
              </a:lnSpc>
              <a:spcBef>
                <a:spcPts val="4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Reduced detection range (of the aircraft by the U-boat) by ~20%, and</a:t>
            </a:r>
          </a:p>
          <a:p>
            <a:pPr lvl="1" eaLnBrk="1">
              <a:lnSpc>
                <a:spcPct val="80000"/>
              </a:lnSpc>
              <a:spcBef>
                <a:spcPts val="4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Increased attack rate by ~30%</a:t>
            </a:r>
          </a:p>
          <a:p>
            <a:pPr marL="333375" eaLnBrk="1">
              <a:lnSpc>
                <a:spcPct val="80000"/>
              </a:lnSpc>
              <a:spcBef>
                <a:spcPts val="500"/>
              </a:spcBef>
              <a:defRPr/>
            </a:pPr>
            <a:endParaRPr lang="en-GB" altLang="en-US" sz="2800" dirty="0">
              <a:solidFill>
                <a:srgbClr val="FFFFFF"/>
              </a:solidFill>
              <a:latin typeface="Garamond" panose="02020404030301010803" pitchFamily="18" charset="0"/>
            </a:endParaRPr>
          </a:p>
          <a:p>
            <a:pPr marL="333375" eaLnBrk="1">
              <a:lnSpc>
                <a:spcPct val="80000"/>
              </a:lnSpc>
              <a:spcBef>
                <a:spcPts val="500"/>
              </a:spcBef>
              <a:defRPr/>
            </a:pPr>
            <a:endParaRPr lang="en-GB" altLang="en-US" sz="2800" dirty="0">
              <a:solidFill>
                <a:srgbClr val="FFFFFF"/>
              </a:solidFill>
              <a:latin typeface="Garamond" panose="02020404030301010803" pitchFamily="18" charset="0"/>
            </a:endParaRPr>
          </a:p>
          <a:p>
            <a:pPr marL="342900" indent="-341313" eaLnBrk="1">
              <a:spcBef>
                <a:spcPts val="800"/>
              </a:spcBef>
              <a:defRPr/>
            </a:pPr>
            <a:endParaRPr lang="en-GB" altLang="en-US" sz="2800" dirty="0">
              <a:solidFill>
                <a:srgbClr val="FFFFFF"/>
              </a:solidFill>
              <a:latin typeface="Garamond" panose="02020404030301010803" pitchFamily="18" charset="0"/>
            </a:endParaRPr>
          </a:p>
        </p:txBody>
      </p:sp>
      <p:pic>
        <p:nvPicPr>
          <p:cNvPr id="30724" name="Picture 3">
            <a:extLst>
              <a:ext uri="{FF2B5EF4-FFF2-40B4-BE49-F238E27FC236}">
                <a16:creationId xmlns:a16="http://schemas.microsoft.com/office/drawing/2014/main" id="{4C08B4B8-EABA-20BB-D41D-EDDE6702F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98425"/>
            <a:ext cx="1557337"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4">
            <a:extLst>
              <a:ext uri="{FF2B5EF4-FFF2-40B4-BE49-F238E27FC236}">
                <a16:creationId xmlns:a16="http://schemas.microsoft.com/office/drawing/2014/main" id="{6D12A33D-9B2D-3620-BB1C-35EDFCC00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3455988"/>
            <a:ext cx="1308100" cy="136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5">
            <a:extLst>
              <a:ext uri="{FF2B5EF4-FFF2-40B4-BE49-F238E27FC236}">
                <a16:creationId xmlns:a16="http://schemas.microsoft.com/office/drawing/2014/main" id="{24465AE9-F6E1-59E1-4DAA-3A7388C18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3363913"/>
            <a:ext cx="2319338" cy="146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C2E31D99-BB92-1082-AEA8-A336525402C0}"/>
              </a:ext>
            </a:extLst>
          </p:cNvPr>
          <p:cNvSpPr>
            <a:spLocks noGrp="1" noChangeArrowheads="1"/>
          </p:cNvSpPr>
          <p:nvPr>
            <p:ph type="title" idx="4294967295"/>
          </p:nvPr>
        </p:nvSpPr>
        <p:spPr>
          <a:xfrm>
            <a:off x="457200" y="274638"/>
            <a:ext cx="8228013" cy="1141412"/>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Matching the outputs</a:t>
            </a:r>
          </a:p>
        </p:txBody>
      </p:sp>
      <p:pic>
        <p:nvPicPr>
          <p:cNvPr id="32771" name="Picture 2">
            <a:extLst>
              <a:ext uri="{FF2B5EF4-FFF2-40B4-BE49-F238E27FC236}">
                <a16:creationId xmlns:a16="http://schemas.microsoft.com/office/drawing/2014/main" id="{92A2A09A-D90B-0603-1DC8-085789E15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12875"/>
            <a:ext cx="4781550" cy="2505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3">
            <a:extLst>
              <a:ext uri="{FF2B5EF4-FFF2-40B4-BE49-F238E27FC236}">
                <a16:creationId xmlns:a16="http://schemas.microsoft.com/office/drawing/2014/main" id="{1F51BA46-3650-EC33-C4D8-06B53DE94AC4}"/>
              </a:ext>
            </a:extLst>
          </p:cNvPr>
          <p:cNvSpPr>
            <a:spLocks noChangeArrowheads="1"/>
          </p:cNvSpPr>
          <p:nvPr/>
        </p:nvSpPr>
        <p:spPr bwMode="auto">
          <a:xfrm>
            <a:off x="179388" y="1844675"/>
            <a:ext cx="3744912"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lnSpc>
                <a:spcPct val="80000"/>
              </a:lnSpc>
              <a:spcBef>
                <a:spcPts val="500"/>
              </a:spcBef>
              <a:buClr>
                <a:srgbClr val="FFCC00"/>
              </a:buClr>
              <a:buFont typeface="Noto Sans Symbols" charset="0"/>
              <a:buChar char="■"/>
            </a:pPr>
            <a:r>
              <a:rPr lang="en-GB" altLang="en-US" sz="2000">
                <a:solidFill>
                  <a:srgbClr val="FFFFFF"/>
                </a:solidFill>
                <a:latin typeface="Garamond" panose="02020404030301010803" pitchFamily="18" charset="0"/>
              </a:rPr>
              <a:t>U-boat takes &lt;1 minute to dive</a:t>
            </a:r>
          </a:p>
          <a:p>
            <a:pPr eaLnBrk="1">
              <a:lnSpc>
                <a:spcPct val="80000"/>
              </a:lnSpc>
              <a:spcBef>
                <a:spcPts val="500"/>
              </a:spcBef>
              <a:buClr>
                <a:srgbClr val="FFCC00"/>
              </a:buClr>
              <a:buFont typeface="Noto Sans Symbols" charset="0"/>
              <a:buChar char="■"/>
            </a:pPr>
            <a:r>
              <a:rPr lang="en-GB" altLang="en-US" sz="2000">
                <a:solidFill>
                  <a:srgbClr val="FFFFFF"/>
                </a:solidFill>
                <a:latin typeface="Garamond" panose="02020404030301010803" pitchFamily="18" charset="0"/>
              </a:rPr>
              <a:t>U-boat “missed” if it sees first by &gt;45s (yellow line)</a:t>
            </a:r>
          </a:p>
        </p:txBody>
      </p:sp>
      <p:pic>
        <p:nvPicPr>
          <p:cNvPr id="32773" name="Picture 4">
            <a:extLst>
              <a:ext uri="{FF2B5EF4-FFF2-40B4-BE49-F238E27FC236}">
                <a16:creationId xmlns:a16="http://schemas.microsoft.com/office/drawing/2014/main" id="{85C259A4-1C36-4179-2FF9-D94C63DB7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963" y="3898900"/>
            <a:ext cx="4765675" cy="256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2774" name="AutoShape 5">
            <a:extLst>
              <a:ext uri="{FF2B5EF4-FFF2-40B4-BE49-F238E27FC236}">
                <a16:creationId xmlns:a16="http://schemas.microsoft.com/office/drawing/2014/main" id="{99AD7FD3-BEC8-596C-A7B5-EF83D6538A57}"/>
              </a:ext>
            </a:extLst>
          </p:cNvPr>
          <p:cNvCxnSpPr>
            <a:cxnSpLocks noChangeShapeType="1"/>
          </p:cNvCxnSpPr>
          <p:nvPr/>
        </p:nvCxnSpPr>
        <p:spPr bwMode="auto">
          <a:xfrm rot="10800000" flipH="1">
            <a:off x="6300788" y="1871663"/>
            <a:ext cx="1587" cy="4333875"/>
          </a:xfrm>
          <a:prstGeom prst="straightConnector1">
            <a:avLst/>
          </a:prstGeom>
          <a:noFill/>
          <a:ln w="29160">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775" name="Rectangle 6">
            <a:extLst>
              <a:ext uri="{FF2B5EF4-FFF2-40B4-BE49-F238E27FC236}">
                <a16:creationId xmlns:a16="http://schemas.microsoft.com/office/drawing/2014/main" id="{7E77153C-90E5-53C2-4402-2E68D48BBDBE}"/>
              </a:ext>
            </a:extLst>
          </p:cNvPr>
          <p:cNvSpPr>
            <a:spLocks noChangeArrowheads="1"/>
          </p:cNvSpPr>
          <p:nvPr/>
        </p:nvSpPr>
        <p:spPr bwMode="auto">
          <a:xfrm>
            <a:off x="250825" y="4724400"/>
            <a:ext cx="33845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GB" altLang="en-US" i="1">
                <a:solidFill>
                  <a:srgbClr val="FFFFFF"/>
                </a:solidFill>
              </a:rPr>
              <a:t>Need to increase U-boat’s detection rate significantly before comparable results are obtained</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FF3E5BD6-35BB-0B73-E388-E2D68851CA49}"/>
              </a:ext>
            </a:extLst>
          </p:cNvPr>
          <p:cNvSpPr>
            <a:spLocks noGrp="1" noChangeArrowheads="1"/>
          </p:cNvSpPr>
          <p:nvPr>
            <p:ph type="title" idx="4294967295"/>
          </p:nvPr>
        </p:nvSpPr>
        <p:spPr>
          <a:xfrm>
            <a:off x="457200" y="274638"/>
            <a:ext cx="8221663" cy="1135062"/>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“Kill”</a:t>
            </a:r>
          </a:p>
        </p:txBody>
      </p:sp>
      <p:sp>
        <p:nvSpPr>
          <p:cNvPr id="34819" name="Text Box 2">
            <a:extLst>
              <a:ext uri="{FF2B5EF4-FFF2-40B4-BE49-F238E27FC236}">
                <a16:creationId xmlns:a16="http://schemas.microsoft.com/office/drawing/2014/main" id="{B3934402-0093-B088-5A75-16CADC63E0F5}"/>
              </a:ext>
            </a:extLst>
          </p:cNvPr>
          <p:cNvSpPr txBox="1">
            <a:spLocks noChangeArrowheads="1"/>
          </p:cNvSpPr>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34820" name="Picture 3">
            <a:extLst>
              <a:ext uri="{FF2B5EF4-FFF2-40B4-BE49-F238E27FC236}">
                <a16:creationId xmlns:a16="http://schemas.microsoft.com/office/drawing/2014/main" id="{D4CDE2D5-6ED1-C57A-BFD0-A42E5FC0B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600200"/>
            <a:ext cx="1914525" cy="280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585D3C7E-0CAC-299D-CD03-ABC1CEF713A7}"/>
              </a:ext>
            </a:extLst>
          </p:cNvPr>
          <p:cNvSpPr>
            <a:spLocks noGrp="1" noChangeArrowheads="1"/>
          </p:cNvSpPr>
          <p:nvPr>
            <p:ph type="title" idx="4294967295"/>
          </p:nvPr>
        </p:nvSpPr>
        <p:spPr>
          <a:xfrm>
            <a:off x="457200" y="274638"/>
            <a:ext cx="8220075" cy="1133475"/>
          </a:xfrm>
        </p:spPr>
        <p:txBody>
          <a:bodyPr/>
          <a:lstStyle/>
          <a:p>
            <a:pP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Attack U boat from the air</a:t>
            </a:r>
          </a:p>
        </p:txBody>
      </p:sp>
      <p:sp>
        <p:nvSpPr>
          <p:cNvPr id="36867" name="Text Box 2">
            <a:extLst>
              <a:ext uri="{FF2B5EF4-FFF2-40B4-BE49-F238E27FC236}">
                <a16:creationId xmlns:a16="http://schemas.microsoft.com/office/drawing/2014/main" id="{172F1234-CC5B-B968-E0FD-FCF52C8B8E5F}"/>
              </a:ext>
            </a:extLst>
          </p:cNvPr>
          <p:cNvSpPr txBox="1">
            <a:spLocks noChangeArrowheads="1"/>
          </p:cNvSpPr>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marL="731838" indent="-27463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80000"/>
              </a:lnSpc>
            </a:pPr>
            <a:endParaRPr lang="en-GB" altLang="en-US" sz="2800" dirty="0">
              <a:solidFill>
                <a:srgbClr val="FFFFFF"/>
              </a:solidFill>
              <a:latin typeface="Garamond" panose="02020404030301010803" pitchFamily="18" charset="0"/>
            </a:endParaRPr>
          </a:p>
          <a:p>
            <a:pPr eaLnBrk="1">
              <a:lnSpc>
                <a:spcPct val="80000"/>
              </a:lnSpc>
            </a:pPr>
            <a:endParaRPr lang="en-GB" altLang="en-US" sz="2800" dirty="0">
              <a:solidFill>
                <a:srgbClr val="FFFFFF"/>
              </a:solidFill>
              <a:latin typeface="Garamond" panose="02020404030301010803" pitchFamily="18" charset="0"/>
            </a:endParaRPr>
          </a:p>
          <a:p>
            <a:pPr eaLnBrk="1">
              <a:lnSpc>
                <a:spcPct val="80000"/>
              </a:lnSpc>
            </a:pPr>
            <a:endParaRPr lang="en-GB" altLang="en-US" sz="2800" dirty="0">
              <a:solidFill>
                <a:srgbClr val="FFFFFF"/>
              </a:solidFill>
              <a:latin typeface="Garamond" panose="02020404030301010803" pitchFamily="18" charset="0"/>
            </a:endParaRPr>
          </a:p>
          <a:p>
            <a:pPr eaLnBrk="1">
              <a:lnSpc>
                <a:spcPct val="80000"/>
              </a:lnSpc>
              <a:buClr>
                <a:srgbClr val="FFCC00"/>
              </a:buClr>
              <a:buFont typeface="Noto Sans Symbols" charset="0"/>
              <a:buChar char="■"/>
            </a:pPr>
            <a:r>
              <a:rPr lang="en-GB" altLang="en-US" sz="2800" dirty="0">
                <a:solidFill>
                  <a:srgbClr val="FFFFFF"/>
                </a:solidFill>
                <a:latin typeface="Garamond" panose="02020404030301010803" pitchFamily="18" charset="0"/>
              </a:rPr>
              <a:t>Bombs</a:t>
            </a:r>
          </a:p>
          <a:p>
            <a:pPr lvl="1" eaLnBrk="1">
              <a:lnSpc>
                <a:spcPct val="80000"/>
              </a:lnSpc>
              <a:spcBef>
                <a:spcPts val="600"/>
              </a:spcBef>
              <a:buClr>
                <a:srgbClr val="A886E0"/>
              </a:buClr>
              <a:buFont typeface="Noto Sans Symbols" charset="0"/>
              <a:buChar char="■"/>
            </a:pPr>
            <a:r>
              <a:rPr lang="en-GB" altLang="en-US" sz="2400" dirty="0">
                <a:solidFill>
                  <a:srgbClr val="FFFFFF"/>
                </a:solidFill>
                <a:latin typeface="Garamond" panose="02020404030301010803" pitchFamily="18" charset="0"/>
              </a:rPr>
              <a:t>Initially more dangerous to the aircraft than U boat </a:t>
            </a:r>
          </a:p>
          <a:p>
            <a:pPr eaLnBrk="1">
              <a:lnSpc>
                <a:spcPct val="80000"/>
              </a:lnSpc>
              <a:spcBef>
                <a:spcPts val="700"/>
              </a:spcBef>
              <a:buClr>
                <a:srgbClr val="FFCC00"/>
              </a:buClr>
              <a:buFont typeface="Noto Sans Symbols" charset="0"/>
              <a:buChar char="■"/>
            </a:pPr>
            <a:r>
              <a:rPr lang="en-GB" altLang="en-US" sz="2800" dirty="0">
                <a:solidFill>
                  <a:srgbClr val="FFFFFF"/>
                </a:solidFill>
                <a:latin typeface="Garamond" panose="02020404030301010803" pitchFamily="18" charset="0"/>
              </a:rPr>
              <a:t>Depth charges</a:t>
            </a:r>
          </a:p>
          <a:p>
            <a:pPr lvl="1" eaLnBrk="1">
              <a:lnSpc>
                <a:spcPct val="80000"/>
              </a:lnSpc>
              <a:spcBef>
                <a:spcPts val="600"/>
              </a:spcBef>
              <a:buClr>
                <a:srgbClr val="A886E0"/>
              </a:buClr>
              <a:buFont typeface="Noto Sans Symbols" charset="0"/>
              <a:buChar char="■"/>
            </a:pPr>
            <a:r>
              <a:rPr lang="en-GB" altLang="en-US" sz="2400" dirty="0">
                <a:solidFill>
                  <a:srgbClr val="FFFFFF"/>
                </a:solidFill>
                <a:latin typeface="Garamond" panose="02020404030301010803" pitchFamily="18" charset="0"/>
              </a:rPr>
              <a:t>only ones immediately available were ship-launched types, set for 100ft </a:t>
            </a:r>
          </a:p>
          <a:p>
            <a:pPr lvl="1" eaLnBrk="1">
              <a:lnSpc>
                <a:spcPct val="80000"/>
              </a:lnSpc>
              <a:spcBef>
                <a:spcPts val="600"/>
              </a:spcBef>
              <a:buClr>
                <a:srgbClr val="A886E0"/>
              </a:buClr>
              <a:buFont typeface="Noto Sans Symbols" charset="0"/>
              <a:buChar char="■"/>
            </a:pPr>
            <a:r>
              <a:rPr lang="en-GB" altLang="en-US" sz="2400" dirty="0">
                <a:solidFill>
                  <a:srgbClr val="FFFFFF"/>
                </a:solidFill>
                <a:latin typeface="Garamond" panose="02020404030301010803" pitchFamily="18" charset="0"/>
              </a:rPr>
              <a:t>Escorts would attack a </a:t>
            </a:r>
            <a:r>
              <a:rPr lang="en-GB" altLang="en-US" sz="2400" i="1" dirty="0">
                <a:solidFill>
                  <a:srgbClr val="FFFFFF"/>
                </a:solidFill>
                <a:latin typeface="Garamond" panose="02020404030301010803" pitchFamily="18" charset="0"/>
              </a:rPr>
              <a:t>surfaced</a:t>
            </a:r>
            <a:r>
              <a:rPr lang="en-GB" altLang="en-US" sz="2400" dirty="0">
                <a:solidFill>
                  <a:srgbClr val="FFFFFF"/>
                </a:solidFill>
                <a:latin typeface="Garamond" panose="02020404030301010803" pitchFamily="18" charset="0"/>
              </a:rPr>
              <a:t> U boat with gunfire or ramming</a:t>
            </a:r>
          </a:p>
          <a:p>
            <a:pPr lvl="1" eaLnBrk="1">
              <a:lnSpc>
                <a:spcPct val="80000"/>
              </a:lnSpc>
              <a:spcBef>
                <a:spcPts val="600"/>
              </a:spcBef>
              <a:buClr>
                <a:srgbClr val="A886E0"/>
              </a:buClr>
              <a:buFont typeface="Noto Sans Symbols" charset="0"/>
              <a:buChar char="■"/>
            </a:pPr>
            <a:r>
              <a:rPr lang="en-GB" altLang="en-US" sz="2400" dirty="0">
                <a:solidFill>
                  <a:srgbClr val="FFFFFF"/>
                </a:solidFill>
                <a:latin typeface="Garamond" panose="02020404030301010803" pitchFamily="18" charset="0"/>
              </a:rPr>
              <a:t>450lb, size of (old) dustbin, few Coastal Command aircraft could carry them, need low altitude and low speed release</a:t>
            </a:r>
          </a:p>
          <a:p>
            <a:pPr lvl="1" eaLnBrk="1">
              <a:lnSpc>
                <a:spcPct val="80000"/>
              </a:lnSpc>
              <a:spcBef>
                <a:spcPts val="600"/>
              </a:spcBef>
              <a:buClr>
                <a:srgbClr val="A886E0"/>
              </a:buClr>
              <a:buFont typeface="Noto Sans Symbols" charset="0"/>
              <a:buChar char="■"/>
            </a:pPr>
            <a:r>
              <a:rPr lang="en-GB" altLang="en-US" sz="2400" dirty="0">
                <a:solidFill>
                  <a:srgbClr val="FFFFFF"/>
                </a:solidFill>
                <a:latin typeface="Garamond" panose="02020404030301010803" pitchFamily="18" charset="0"/>
              </a:rPr>
              <a:t>250lb variant cleared for air drop May 41</a:t>
            </a:r>
          </a:p>
          <a:p>
            <a:pPr lvl="1" eaLnBrk="1">
              <a:lnSpc>
                <a:spcPct val="80000"/>
              </a:lnSpc>
              <a:spcBef>
                <a:spcPts val="600"/>
              </a:spcBef>
              <a:buClr>
                <a:srgbClr val="A886E0"/>
              </a:buClr>
              <a:buFont typeface="Noto Sans Symbols" charset="0"/>
              <a:buChar char="■"/>
            </a:pPr>
            <a:r>
              <a:rPr lang="en-GB" altLang="en-US" sz="2400" dirty="0">
                <a:solidFill>
                  <a:srgbClr val="FFFFFF"/>
                </a:solidFill>
                <a:latin typeface="Garamond" panose="02020404030301010803" pitchFamily="18" charset="0"/>
              </a:rPr>
              <a:t>Lethal radius thought to be about 20ft</a:t>
            </a:r>
            <a:endParaRPr lang="en-GB" altLang="en-US" sz="2000" dirty="0">
              <a:solidFill>
                <a:srgbClr val="FFFFFF"/>
              </a:solidFill>
              <a:latin typeface="Garamond" panose="02020404030301010803" pitchFamily="18" charset="0"/>
            </a:endParaRPr>
          </a:p>
        </p:txBody>
      </p:sp>
      <p:pic>
        <p:nvPicPr>
          <p:cNvPr id="36868" name="Picture 3">
            <a:extLst>
              <a:ext uri="{FF2B5EF4-FFF2-40B4-BE49-F238E27FC236}">
                <a16:creationId xmlns:a16="http://schemas.microsoft.com/office/drawing/2014/main" id="{890B5DB6-C325-1A76-AC50-899C5F487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55576"/>
            <a:ext cx="1882775" cy="2697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a:extLst>
              <a:ext uri="{FF2B5EF4-FFF2-40B4-BE49-F238E27FC236}">
                <a16:creationId xmlns:a16="http://schemas.microsoft.com/office/drawing/2014/main" id="{E7C7FB1A-F909-6015-F9F8-F2046319BAF3}"/>
              </a:ext>
            </a:extLst>
          </p:cNvPr>
          <p:cNvSpPr>
            <a:spLocks noChangeArrowheads="1"/>
          </p:cNvSpPr>
          <p:nvPr/>
        </p:nvSpPr>
        <p:spPr bwMode="auto">
          <a:xfrm>
            <a:off x="7667625" y="5157788"/>
            <a:ext cx="865188" cy="863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2" name="Oval 4">
            <a:extLst>
              <a:ext uri="{FF2B5EF4-FFF2-40B4-BE49-F238E27FC236}">
                <a16:creationId xmlns:a16="http://schemas.microsoft.com/office/drawing/2014/main" id="{44062F3B-7C22-20F0-9115-4119DC4CD78D}"/>
              </a:ext>
            </a:extLst>
          </p:cNvPr>
          <p:cNvSpPr>
            <a:spLocks noChangeArrowheads="1"/>
          </p:cNvSpPr>
          <p:nvPr/>
        </p:nvSpPr>
        <p:spPr bwMode="auto">
          <a:xfrm>
            <a:off x="6588125" y="4437063"/>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3" name="Oval 5">
            <a:extLst>
              <a:ext uri="{FF2B5EF4-FFF2-40B4-BE49-F238E27FC236}">
                <a16:creationId xmlns:a16="http://schemas.microsoft.com/office/drawing/2014/main" id="{BEEBD0A4-3D5A-1A0C-31BA-8CE4CA580A79}"/>
              </a:ext>
            </a:extLst>
          </p:cNvPr>
          <p:cNvSpPr>
            <a:spLocks noChangeArrowheads="1"/>
          </p:cNvSpPr>
          <p:nvPr/>
        </p:nvSpPr>
        <p:spPr bwMode="auto">
          <a:xfrm>
            <a:off x="5219700" y="3716338"/>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4" name="Oval 6">
            <a:extLst>
              <a:ext uri="{FF2B5EF4-FFF2-40B4-BE49-F238E27FC236}">
                <a16:creationId xmlns:a16="http://schemas.microsoft.com/office/drawing/2014/main" id="{DD1D7F11-3944-4FDA-8A4D-6BAAC4E90DFF}"/>
              </a:ext>
            </a:extLst>
          </p:cNvPr>
          <p:cNvSpPr>
            <a:spLocks noChangeArrowheads="1"/>
          </p:cNvSpPr>
          <p:nvPr/>
        </p:nvSpPr>
        <p:spPr bwMode="auto">
          <a:xfrm>
            <a:off x="2484438" y="1844675"/>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5" name="Oval 7">
            <a:extLst>
              <a:ext uri="{FF2B5EF4-FFF2-40B4-BE49-F238E27FC236}">
                <a16:creationId xmlns:a16="http://schemas.microsoft.com/office/drawing/2014/main" id="{0AAE2D46-159A-1BB6-E499-D83034810686}"/>
              </a:ext>
            </a:extLst>
          </p:cNvPr>
          <p:cNvSpPr>
            <a:spLocks noChangeArrowheads="1"/>
          </p:cNvSpPr>
          <p:nvPr/>
        </p:nvSpPr>
        <p:spPr bwMode="auto">
          <a:xfrm>
            <a:off x="3779838" y="2708275"/>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08" name="Oval 3">
            <a:extLst>
              <a:ext uri="{FF2B5EF4-FFF2-40B4-BE49-F238E27FC236}">
                <a16:creationId xmlns:a16="http://schemas.microsoft.com/office/drawing/2014/main" id="{5FEAD201-8FD6-0C87-E315-6E24376F9F58}"/>
              </a:ext>
            </a:extLst>
          </p:cNvPr>
          <p:cNvSpPr>
            <a:spLocks noChangeArrowheads="1"/>
          </p:cNvSpPr>
          <p:nvPr/>
        </p:nvSpPr>
        <p:spPr bwMode="auto">
          <a:xfrm>
            <a:off x="2484438" y="3644900"/>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endParaRPr lang="en-GB" altLang="en-US">
              <a:solidFill>
                <a:srgbClr val="FFFFFF"/>
              </a:solidFill>
              <a:latin typeface="Garamond" panose="02020404030301010803" pitchFamily="18" charset="0"/>
            </a:endParaRPr>
          </a:p>
        </p:txBody>
      </p:sp>
      <p:sp>
        <p:nvSpPr>
          <p:cNvPr id="3" name="Rectangle 1">
            <a:extLst>
              <a:ext uri="{FF2B5EF4-FFF2-40B4-BE49-F238E27FC236}">
                <a16:creationId xmlns:a16="http://schemas.microsoft.com/office/drawing/2014/main" id="{6844BB2D-B54F-98A5-425E-274E53D15B72}"/>
              </a:ext>
            </a:extLst>
          </p:cNvPr>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“Stick” of DCs</a:t>
            </a:r>
          </a:p>
        </p:txBody>
      </p:sp>
      <p:sp>
        <p:nvSpPr>
          <p:cNvPr id="4" name="TextBox 3">
            <a:extLst>
              <a:ext uri="{FF2B5EF4-FFF2-40B4-BE49-F238E27FC236}">
                <a16:creationId xmlns:a16="http://schemas.microsoft.com/office/drawing/2014/main" id="{E984EEE3-57C8-C309-1A10-2D89C37CB452}"/>
              </a:ext>
            </a:extLst>
          </p:cNvPr>
          <p:cNvSpPr txBox="1"/>
          <p:nvPr/>
        </p:nvSpPr>
        <p:spPr>
          <a:xfrm>
            <a:off x="1043608" y="5805264"/>
            <a:ext cx="1440830" cy="369332"/>
          </a:xfrm>
          <a:prstGeom prst="rect">
            <a:avLst/>
          </a:prstGeom>
          <a:noFill/>
        </p:spPr>
        <p:txBody>
          <a:bodyPr wrap="square" rtlCol="0">
            <a:spAutoFit/>
          </a:bodyPr>
          <a:lstStyle/>
          <a:p>
            <a:r>
              <a:rPr lang="en-GB" dirty="0">
                <a:solidFill>
                  <a:schemeClr val="bg1"/>
                </a:solidFill>
              </a:rPr>
              <a:t>Plan 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7833ACAC-D06E-949D-52F6-51C7BABF00FC}"/>
              </a:ext>
            </a:extLst>
          </p:cNvPr>
          <p:cNvSpPr>
            <a:spLocks noChangeArrowheads="1"/>
          </p:cNvSpPr>
          <p:nvPr/>
        </p:nvSpPr>
        <p:spPr bwMode="auto">
          <a:xfrm>
            <a:off x="685800" y="115888"/>
            <a:ext cx="77724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4400" b="1">
                <a:solidFill>
                  <a:srgbClr val="E5E5FF"/>
                </a:solidFill>
                <a:latin typeface="Garamond" panose="02020404030301010803" pitchFamily="18" charset="0"/>
              </a:rPr>
              <a:t>World War 2 Operational Research revisited</a:t>
            </a:r>
          </a:p>
        </p:txBody>
      </p:sp>
      <p:sp>
        <p:nvSpPr>
          <p:cNvPr id="6147" name="Rectangle 2">
            <a:extLst>
              <a:ext uri="{FF2B5EF4-FFF2-40B4-BE49-F238E27FC236}">
                <a16:creationId xmlns:a16="http://schemas.microsoft.com/office/drawing/2014/main" id="{8B624A5C-75E9-3B0D-9D2C-94B8217CF479}"/>
              </a:ext>
            </a:extLst>
          </p:cNvPr>
          <p:cNvSpPr>
            <a:spLocks noChangeArrowheads="1"/>
          </p:cNvSpPr>
          <p:nvPr/>
        </p:nvSpPr>
        <p:spPr bwMode="auto">
          <a:xfrm>
            <a:off x="215900" y="3284538"/>
            <a:ext cx="8712200" cy="173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3200">
                <a:solidFill>
                  <a:srgbClr val="FFFFFF"/>
                </a:solidFill>
                <a:latin typeface="Garamond" panose="02020404030301010803" pitchFamily="18" charset="0"/>
              </a:rPr>
              <a:t>Exploring the work of RAF Coastal Command</a:t>
            </a:r>
          </a:p>
          <a:p>
            <a:pPr algn="ctr" eaLnBrk="1">
              <a:lnSpc>
                <a:spcPct val="100000"/>
              </a:lnSpc>
              <a:spcBef>
                <a:spcPts val="800"/>
              </a:spcBef>
            </a:pPr>
            <a:r>
              <a:rPr lang="en-GB" altLang="en-US" sz="3200">
                <a:solidFill>
                  <a:srgbClr val="FFFFFF"/>
                </a:solidFill>
                <a:latin typeface="Garamond" panose="02020404030301010803" pitchFamily="18" charset="0"/>
              </a:rPr>
              <a:t>OR Section in the Battle of the Atlantic</a:t>
            </a:r>
          </a:p>
          <a:p>
            <a:pPr algn="ctr" eaLnBrk="1">
              <a:lnSpc>
                <a:spcPct val="100000"/>
              </a:lnSpc>
              <a:spcBef>
                <a:spcPts val="800"/>
              </a:spcBef>
            </a:pPr>
            <a:r>
              <a:rPr lang="en-GB" altLang="en-US" sz="3200">
                <a:solidFill>
                  <a:srgbClr val="FFFFFF"/>
                </a:solidFill>
                <a:latin typeface="Garamond" panose="02020404030301010803" pitchFamily="18" charset="0"/>
              </a:rPr>
              <a:t>John Magill</a:t>
            </a:r>
          </a:p>
        </p:txBody>
      </p:sp>
      <p:grpSp>
        <p:nvGrpSpPr>
          <p:cNvPr id="6148" name="Group 3">
            <a:extLst>
              <a:ext uri="{FF2B5EF4-FFF2-40B4-BE49-F238E27FC236}">
                <a16:creationId xmlns:a16="http://schemas.microsoft.com/office/drawing/2014/main" id="{57673EE5-CC28-D138-82D7-13F1201EDCCC}"/>
              </a:ext>
            </a:extLst>
          </p:cNvPr>
          <p:cNvGrpSpPr>
            <a:grpSpLocks/>
          </p:cNvGrpSpPr>
          <p:nvPr/>
        </p:nvGrpSpPr>
        <p:grpSpPr bwMode="auto">
          <a:xfrm>
            <a:off x="2052638" y="2125663"/>
            <a:ext cx="2717800" cy="2070100"/>
            <a:chOff x="1293" y="1339"/>
            <a:chExt cx="1712" cy="1304"/>
          </a:xfrm>
        </p:grpSpPr>
        <p:sp>
          <p:nvSpPr>
            <p:cNvPr id="6150" name="Rectangle 4">
              <a:extLst>
                <a:ext uri="{FF2B5EF4-FFF2-40B4-BE49-F238E27FC236}">
                  <a16:creationId xmlns:a16="http://schemas.microsoft.com/office/drawing/2014/main" id="{9B0F9F09-3869-03A0-E22B-E47B62B5E93A}"/>
                </a:ext>
              </a:extLst>
            </p:cNvPr>
            <p:cNvSpPr>
              <a:spLocks noChangeArrowheads="1"/>
            </p:cNvSpPr>
            <p:nvPr/>
          </p:nvSpPr>
          <p:spPr bwMode="auto">
            <a:xfrm rot="-1200000">
              <a:off x="1306" y="1617"/>
              <a:ext cx="1686" cy="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GB" altLang="en-US" sz="3200">
                  <a:solidFill>
                    <a:srgbClr val="FFFFFF"/>
                  </a:solidFill>
                  <a:latin typeface="Garamond" panose="02020404030301010803" pitchFamily="18" charset="0"/>
                </a:rPr>
                <a:t>(and updating)</a:t>
              </a:r>
            </a:p>
          </p:txBody>
        </p:sp>
        <p:sp>
          <p:nvSpPr>
            <p:cNvPr id="6151" name="Rectangle 5">
              <a:extLst>
                <a:ext uri="{FF2B5EF4-FFF2-40B4-BE49-F238E27FC236}">
                  <a16:creationId xmlns:a16="http://schemas.microsoft.com/office/drawing/2014/main" id="{7A118A7E-5F1D-0F6C-4104-A4FDEB0B40C3}"/>
                </a:ext>
              </a:extLst>
            </p:cNvPr>
            <p:cNvSpPr>
              <a:spLocks noChangeArrowheads="1"/>
            </p:cNvSpPr>
            <p:nvPr/>
          </p:nvSpPr>
          <p:spPr bwMode="auto">
            <a:xfrm>
              <a:off x="1474" y="2319"/>
              <a:ext cx="226"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GB" altLang="en-US" sz="2800">
                  <a:solidFill>
                    <a:srgbClr val="FFFFFF"/>
                  </a:solidFill>
                </a:rPr>
                <a:t>^</a:t>
              </a:r>
            </a:p>
          </p:txBody>
        </p:sp>
      </p:grpSp>
      <p:sp>
        <p:nvSpPr>
          <p:cNvPr id="6149" name="Rectangle 6">
            <a:extLst>
              <a:ext uri="{FF2B5EF4-FFF2-40B4-BE49-F238E27FC236}">
                <a16:creationId xmlns:a16="http://schemas.microsoft.com/office/drawing/2014/main" id="{F571079C-052C-3FE5-FD07-D3702419EB69}"/>
              </a:ext>
            </a:extLst>
          </p:cNvPr>
          <p:cNvSpPr>
            <a:spLocks noChangeArrowheads="1"/>
          </p:cNvSpPr>
          <p:nvPr/>
        </p:nvSpPr>
        <p:spPr bwMode="auto">
          <a:xfrm>
            <a:off x="4662488" y="5876925"/>
            <a:ext cx="33655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GB" altLang="en-US">
                <a:solidFill>
                  <a:srgbClr val="FFFFFF"/>
                </a:solidFill>
              </a:rPr>
              <a:t>Part 2: Attacking the U-boats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Oval 4">
            <a:extLst>
              <a:ext uri="{FF2B5EF4-FFF2-40B4-BE49-F238E27FC236}">
                <a16:creationId xmlns:a16="http://schemas.microsoft.com/office/drawing/2014/main" id="{44062F3B-7C22-20F0-9115-4119DC4CD78D}"/>
              </a:ext>
            </a:extLst>
          </p:cNvPr>
          <p:cNvSpPr>
            <a:spLocks noChangeArrowheads="1"/>
          </p:cNvSpPr>
          <p:nvPr/>
        </p:nvSpPr>
        <p:spPr bwMode="auto">
          <a:xfrm>
            <a:off x="4383323" y="5742796"/>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3" name="Oval 5">
            <a:extLst>
              <a:ext uri="{FF2B5EF4-FFF2-40B4-BE49-F238E27FC236}">
                <a16:creationId xmlns:a16="http://schemas.microsoft.com/office/drawing/2014/main" id="{BEEBD0A4-3D5A-1A0C-31BA-8CE4CA580A79}"/>
              </a:ext>
            </a:extLst>
          </p:cNvPr>
          <p:cNvSpPr>
            <a:spLocks noChangeArrowheads="1"/>
          </p:cNvSpPr>
          <p:nvPr/>
        </p:nvSpPr>
        <p:spPr bwMode="auto">
          <a:xfrm>
            <a:off x="4139405" y="4294188"/>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4" name="Oval 6">
            <a:extLst>
              <a:ext uri="{FF2B5EF4-FFF2-40B4-BE49-F238E27FC236}">
                <a16:creationId xmlns:a16="http://schemas.microsoft.com/office/drawing/2014/main" id="{DD1D7F11-3944-4FDA-8A4D-6BAAC4E90DFF}"/>
              </a:ext>
            </a:extLst>
          </p:cNvPr>
          <p:cNvSpPr>
            <a:spLocks noChangeArrowheads="1"/>
          </p:cNvSpPr>
          <p:nvPr/>
        </p:nvSpPr>
        <p:spPr bwMode="auto">
          <a:xfrm>
            <a:off x="3491880" y="1265254"/>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5" name="Oval 7">
            <a:extLst>
              <a:ext uri="{FF2B5EF4-FFF2-40B4-BE49-F238E27FC236}">
                <a16:creationId xmlns:a16="http://schemas.microsoft.com/office/drawing/2014/main" id="{0AAE2D46-159A-1BB6-E499-D83034810686}"/>
              </a:ext>
            </a:extLst>
          </p:cNvPr>
          <p:cNvSpPr>
            <a:spLocks noChangeArrowheads="1"/>
          </p:cNvSpPr>
          <p:nvPr/>
        </p:nvSpPr>
        <p:spPr bwMode="auto">
          <a:xfrm>
            <a:off x="3779838" y="2708275"/>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08" name="Oval 3">
            <a:extLst>
              <a:ext uri="{FF2B5EF4-FFF2-40B4-BE49-F238E27FC236}">
                <a16:creationId xmlns:a16="http://schemas.microsoft.com/office/drawing/2014/main" id="{5FEAD201-8FD6-0C87-E315-6E24376F9F58}"/>
              </a:ext>
            </a:extLst>
          </p:cNvPr>
          <p:cNvSpPr>
            <a:spLocks noChangeArrowheads="1"/>
          </p:cNvSpPr>
          <p:nvPr/>
        </p:nvSpPr>
        <p:spPr bwMode="auto">
          <a:xfrm>
            <a:off x="2048939" y="3718700"/>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endParaRPr lang="en-GB" altLang="en-US">
              <a:solidFill>
                <a:srgbClr val="FFFFFF"/>
              </a:solidFill>
              <a:latin typeface="Garamond" panose="02020404030301010803" pitchFamily="18" charset="0"/>
            </a:endParaRPr>
          </a:p>
        </p:txBody>
      </p:sp>
      <p:sp>
        <p:nvSpPr>
          <p:cNvPr id="3" name="Rectangle 1">
            <a:extLst>
              <a:ext uri="{FF2B5EF4-FFF2-40B4-BE49-F238E27FC236}">
                <a16:creationId xmlns:a16="http://schemas.microsoft.com/office/drawing/2014/main" id="{6844BB2D-B54F-98A5-425E-274E53D15B72}"/>
              </a:ext>
            </a:extLst>
          </p:cNvPr>
          <p:cNvSpPr txBox="1">
            <a:spLocks noChangeArrowheads="1"/>
          </p:cNvSpPr>
          <p:nvPr/>
        </p:nvSpPr>
        <p:spPr bwMode="auto">
          <a:xfrm>
            <a:off x="461168" y="105570"/>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Beam attack</a:t>
            </a:r>
          </a:p>
        </p:txBody>
      </p:sp>
      <p:sp>
        <p:nvSpPr>
          <p:cNvPr id="4" name="TextBox 3">
            <a:extLst>
              <a:ext uri="{FF2B5EF4-FFF2-40B4-BE49-F238E27FC236}">
                <a16:creationId xmlns:a16="http://schemas.microsoft.com/office/drawing/2014/main" id="{E984EEE3-57C8-C309-1A10-2D89C37CB452}"/>
              </a:ext>
            </a:extLst>
          </p:cNvPr>
          <p:cNvSpPr txBox="1"/>
          <p:nvPr/>
        </p:nvSpPr>
        <p:spPr>
          <a:xfrm>
            <a:off x="1043608" y="5805264"/>
            <a:ext cx="1440830" cy="369332"/>
          </a:xfrm>
          <a:prstGeom prst="rect">
            <a:avLst/>
          </a:prstGeom>
          <a:noFill/>
        </p:spPr>
        <p:txBody>
          <a:bodyPr wrap="square" rtlCol="0">
            <a:spAutoFit/>
          </a:bodyPr>
          <a:lstStyle/>
          <a:p>
            <a:r>
              <a:rPr lang="en-GB" dirty="0">
                <a:solidFill>
                  <a:schemeClr val="bg1"/>
                </a:solidFill>
              </a:rPr>
              <a:t>Plan view</a:t>
            </a:r>
          </a:p>
        </p:txBody>
      </p:sp>
    </p:spTree>
    <p:extLst>
      <p:ext uri="{BB962C8B-B14F-4D97-AF65-F5344CB8AC3E}">
        <p14:creationId xmlns:p14="http://schemas.microsoft.com/office/powerpoint/2010/main" val="4134761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a:extLst>
              <a:ext uri="{FF2B5EF4-FFF2-40B4-BE49-F238E27FC236}">
                <a16:creationId xmlns:a16="http://schemas.microsoft.com/office/drawing/2014/main" id="{E7C7FB1A-F909-6015-F9F8-F2046319BAF3}"/>
              </a:ext>
            </a:extLst>
          </p:cNvPr>
          <p:cNvSpPr>
            <a:spLocks noChangeArrowheads="1"/>
          </p:cNvSpPr>
          <p:nvPr/>
        </p:nvSpPr>
        <p:spPr bwMode="auto">
          <a:xfrm>
            <a:off x="6429027" y="2578799"/>
            <a:ext cx="865188" cy="863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2" name="Oval 4">
            <a:extLst>
              <a:ext uri="{FF2B5EF4-FFF2-40B4-BE49-F238E27FC236}">
                <a16:creationId xmlns:a16="http://schemas.microsoft.com/office/drawing/2014/main" id="{44062F3B-7C22-20F0-9115-4119DC4CD78D}"/>
              </a:ext>
            </a:extLst>
          </p:cNvPr>
          <p:cNvSpPr>
            <a:spLocks noChangeArrowheads="1"/>
          </p:cNvSpPr>
          <p:nvPr/>
        </p:nvSpPr>
        <p:spPr bwMode="auto">
          <a:xfrm>
            <a:off x="5065935" y="2578799"/>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3" name="Oval 5">
            <a:extLst>
              <a:ext uri="{FF2B5EF4-FFF2-40B4-BE49-F238E27FC236}">
                <a16:creationId xmlns:a16="http://schemas.microsoft.com/office/drawing/2014/main" id="{BEEBD0A4-3D5A-1A0C-31BA-8CE4CA580A79}"/>
              </a:ext>
            </a:extLst>
          </p:cNvPr>
          <p:cNvSpPr>
            <a:spLocks noChangeArrowheads="1"/>
          </p:cNvSpPr>
          <p:nvPr/>
        </p:nvSpPr>
        <p:spPr bwMode="auto">
          <a:xfrm>
            <a:off x="3702843" y="2534063"/>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4" name="Oval 6">
            <a:extLst>
              <a:ext uri="{FF2B5EF4-FFF2-40B4-BE49-F238E27FC236}">
                <a16:creationId xmlns:a16="http://schemas.microsoft.com/office/drawing/2014/main" id="{DD1D7F11-3944-4FDA-8A4D-6BAAC4E90DFF}"/>
              </a:ext>
            </a:extLst>
          </p:cNvPr>
          <p:cNvSpPr>
            <a:spLocks noChangeArrowheads="1"/>
          </p:cNvSpPr>
          <p:nvPr/>
        </p:nvSpPr>
        <p:spPr bwMode="auto">
          <a:xfrm>
            <a:off x="881716" y="2565400"/>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5" name="Oval 7">
            <a:extLst>
              <a:ext uri="{FF2B5EF4-FFF2-40B4-BE49-F238E27FC236}">
                <a16:creationId xmlns:a16="http://schemas.microsoft.com/office/drawing/2014/main" id="{0AAE2D46-159A-1BB6-E499-D83034810686}"/>
              </a:ext>
            </a:extLst>
          </p:cNvPr>
          <p:cNvSpPr>
            <a:spLocks noChangeArrowheads="1"/>
          </p:cNvSpPr>
          <p:nvPr/>
        </p:nvSpPr>
        <p:spPr bwMode="auto">
          <a:xfrm>
            <a:off x="2339752" y="2565400"/>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08" name="Oval 3">
            <a:extLst>
              <a:ext uri="{FF2B5EF4-FFF2-40B4-BE49-F238E27FC236}">
                <a16:creationId xmlns:a16="http://schemas.microsoft.com/office/drawing/2014/main" id="{5FEAD201-8FD6-0C87-E315-6E24376F9F58}"/>
              </a:ext>
            </a:extLst>
          </p:cNvPr>
          <p:cNvSpPr>
            <a:spLocks noChangeArrowheads="1"/>
          </p:cNvSpPr>
          <p:nvPr/>
        </p:nvSpPr>
        <p:spPr bwMode="auto">
          <a:xfrm>
            <a:off x="2484438" y="3644900"/>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endParaRPr lang="en-GB" altLang="en-US">
              <a:solidFill>
                <a:srgbClr val="FFFFFF"/>
              </a:solidFill>
              <a:latin typeface="Garamond" panose="02020404030301010803" pitchFamily="18" charset="0"/>
            </a:endParaRPr>
          </a:p>
        </p:txBody>
      </p:sp>
      <p:sp>
        <p:nvSpPr>
          <p:cNvPr id="3" name="Rectangle 1">
            <a:extLst>
              <a:ext uri="{FF2B5EF4-FFF2-40B4-BE49-F238E27FC236}">
                <a16:creationId xmlns:a16="http://schemas.microsoft.com/office/drawing/2014/main" id="{6844BB2D-B54F-98A5-425E-274E53D15B72}"/>
              </a:ext>
            </a:extLst>
          </p:cNvPr>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Track attack</a:t>
            </a:r>
          </a:p>
        </p:txBody>
      </p:sp>
      <p:sp>
        <p:nvSpPr>
          <p:cNvPr id="4" name="TextBox 3">
            <a:extLst>
              <a:ext uri="{FF2B5EF4-FFF2-40B4-BE49-F238E27FC236}">
                <a16:creationId xmlns:a16="http://schemas.microsoft.com/office/drawing/2014/main" id="{E984EEE3-57C8-C309-1A10-2D89C37CB452}"/>
              </a:ext>
            </a:extLst>
          </p:cNvPr>
          <p:cNvSpPr txBox="1"/>
          <p:nvPr/>
        </p:nvSpPr>
        <p:spPr>
          <a:xfrm>
            <a:off x="1043608" y="5805264"/>
            <a:ext cx="1440830" cy="369332"/>
          </a:xfrm>
          <a:prstGeom prst="rect">
            <a:avLst/>
          </a:prstGeom>
          <a:noFill/>
        </p:spPr>
        <p:txBody>
          <a:bodyPr wrap="square" rtlCol="0">
            <a:spAutoFit/>
          </a:bodyPr>
          <a:lstStyle/>
          <a:p>
            <a:r>
              <a:rPr lang="en-GB" dirty="0">
                <a:solidFill>
                  <a:schemeClr val="bg1"/>
                </a:solidFill>
              </a:rPr>
              <a:t>Plan view</a:t>
            </a:r>
          </a:p>
        </p:txBody>
      </p:sp>
    </p:spTree>
    <p:extLst>
      <p:ext uri="{BB962C8B-B14F-4D97-AF65-F5344CB8AC3E}">
        <p14:creationId xmlns:p14="http://schemas.microsoft.com/office/powerpoint/2010/main" val="4015202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a:extLst>
              <a:ext uri="{FF2B5EF4-FFF2-40B4-BE49-F238E27FC236}">
                <a16:creationId xmlns:a16="http://schemas.microsoft.com/office/drawing/2014/main" id="{E7C7FB1A-F909-6015-F9F8-F2046319BAF3}"/>
              </a:ext>
            </a:extLst>
          </p:cNvPr>
          <p:cNvSpPr>
            <a:spLocks noChangeArrowheads="1"/>
          </p:cNvSpPr>
          <p:nvPr/>
        </p:nvSpPr>
        <p:spPr bwMode="auto">
          <a:xfrm>
            <a:off x="7667625" y="5157788"/>
            <a:ext cx="865188" cy="863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2" name="Oval 4">
            <a:extLst>
              <a:ext uri="{FF2B5EF4-FFF2-40B4-BE49-F238E27FC236}">
                <a16:creationId xmlns:a16="http://schemas.microsoft.com/office/drawing/2014/main" id="{44062F3B-7C22-20F0-9115-4119DC4CD78D}"/>
              </a:ext>
            </a:extLst>
          </p:cNvPr>
          <p:cNvSpPr>
            <a:spLocks noChangeArrowheads="1"/>
          </p:cNvSpPr>
          <p:nvPr/>
        </p:nvSpPr>
        <p:spPr bwMode="auto">
          <a:xfrm>
            <a:off x="6588125" y="4437063"/>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3" name="Oval 5">
            <a:extLst>
              <a:ext uri="{FF2B5EF4-FFF2-40B4-BE49-F238E27FC236}">
                <a16:creationId xmlns:a16="http://schemas.microsoft.com/office/drawing/2014/main" id="{BEEBD0A4-3D5A-1A0C-31BA-8CE4CA580A79}"/>
              </a:ext>
            </a:extLst>
          </p:cNvPr>
          <p:cNvSpPr>
            <a:spLocks noChangeArrowheads="1"/>
          </p:cNvSpPr>
          <p:nvPr/>
        </p:nvSpPr>
        <p:spPr bwMode="auto">
          <a:xfrm>
            <a:off x="5219700" y="3716338"/>
            <a:ext cx="865188"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4" name="Oval 6">
            <a:extLst>
              <a:ext uri="{FF2B5EF4-FFF2-40B4-BE49-F238E27FC236}">
                <a16:creationId xmlns:a16="http://schemas.microsoft.com/office/drawing/2014/main" id="{DD1D7F11-3944-4FDA-8A4D-6BAAC4E90DFF}"/>
              </a:ext>
            </a:extLst>
          </p:cNvPr>
          <p:cNvSpPr>
            <a:spLocks noChangeArrowheads="1"/>
          </p:cNvSpPr>
          <p:nvPr/>
        </p:nvSpPr>
        <p:spPr bwMode="auto">
          <a:xfrm>
            <a:off x="2484438" y="1844675"/>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68615" name="Oval 7">
            <a:extLst>
              <a:ext uri="{FF2B5EF4-FFF2-40B4-BE49-F238E27FC236}">
                <a16:creationId xmlns:a16="http://schemas.microsoft.com/office/drawing/2014/main" id="{0AAE2D46-159A-1BB6-E499-D83034810686}"/>
              </a:ext>
            </a:extLst>
          </p:cNvPr>
          <p:cNvSpPr>
            <a:spLocks noChangeArrowheads="1"/>
          </p:cNvSpPr>
          <p:nvPr/>
        </p:nvSpPr>
        <p:spPr bwMode="auto">
          <a:xfrm>
            <a:off x="3779838" y="2708275"/>
            <a:ext cx="865187" cy="863600"/>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08" name="Oval 3">
            <a:extLst>
              <a:ext uri="{FF2B5EF4-FFF2-40B4-BE49-F238E27FC236}">
                <a16:creationId xmlns:a16="http://schemas.microsoft.com/office/drawing/2014/main" id="{5FEAD201-8FD6-0C87-E315-6E24376F9F58}"/>
              </a:ext>
            </a:extLst>
          </p:cNvPr>
          <p:cNvSpPr>
            <a:spLocks noChangeArrowheads="1"/>
          </p:cNvSpPr>
          <p:nvPr/>
        </p:nvSpPr>
        <p:spPr bwMode="auto">
          <a:xfrm rot="20080354">
            <a:off x="3490742" y="3581468"/>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endParaRPr lang="en-GB" altLang="en-US">
              <a:solidFill>
                <a:srgbClr val="FFFFFF"/>
              </a:solidFill>
              <a:latin typeface="Garamond" panose="02020404030301010803" pitchFamily="18" charset="0"/>
            </a:endParaRPr>
          </a:p>
        </p:txBody>
      </p:sp>
      <p:sp>
        <p:nvSpPr>
          <p:cNvPr id="3" name="Rectangle 1">
            <a:extLst>
              <a:ext uri="{FF2B5EF4-FFF2-40B4-BE49-F238E27FC236}">
                <a16:creationId xmlns:a16="http://schemas.microsoft.com/office/drawing/2014/main" id="{6844BB2D-B54F-98A5-425E-274E53D15B72}"/>
              </a:ext>
            </a:extLst>
          </p:cNvPr>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“Straddle”</a:t>
            </a:r>
          </a:p>
        </p:txBody>
      </p:sp>
      <p:sp>
        <p:nvSpPr>
          <p:cNvPr id="4" name="TextBox 3">
            <a:extLst>
              <a:ext uri="{FF2B5EF4-FFF2-40B4-BE49-F238E27FC236}">
                <a16:creationId xmlns:a16="http://schemas.microsoft.com/office/drawing/2014/main" id="{E984EEE3-57C8-C309-1A10-2D89C37CB452}"/>
              </a:ext>
            </a:extLst>
          </p:cNvPr>
          <p:cNvSpPr txBox="1"/>
          <p:nvPr/>
        </p:nvSpPr>
        <p:spPr>
          <a:xfrm>
            <a:off x="1043608" y="5805264"/>
            <a:ext cx="1440830" cy="369332"/>
          </a:xfrm>
          <a:prstGeom prst="rect">
            <a:avLst/>
          </a:prstGeom>
          <a:noFill/>
        </p:spPr>
        <p:txBody>
          <a:bodyPr wrap="square" rtlCol="0">
            <a:spAutoFit/>
          </a:bodyPr>
          <a:lstStyle/>
          <a:p>
            <a:r>
              <a:rPr lang="en-GB" dirty="0">
                <a:solidFill>
                  <a:schemeClr val="bg1"/>
                </a:solidFill>
              </a:rPr>
              <a:t>Plan view</a:t>
            </a:r>
          </a:p>
        </p:txBody>
      </p:sp>
    </p:spTree>
    <p:extLst>
      <p:ext uri="{BB962C8B-B14F-4D97-AF65-F5344CB8AC3E}">
        <p14:creationId xmlns:p14="http://schemas.microsoft.com/office/powerpoint/2010/main" val="370366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74" name="Group 22">
            <a:extLst>
              <a:ext uri="{FF2B5EF4-FFF2-40B4-BE49-F238E27FC236}">
                <a16:creationId xmlns:a16="http://schemas.microsoft.com/office/drawing/2014/main" id="{D3E37CEC-4D15-C139-0315-92A15A881D8C}"/>
              </a:ext>
            </a:extLst>
          </p:cNvPr>
          <p:cNvGrpSpPr>
            <a:grpSpLocks/>
          </p:cNvGrpSpPr>
          <p:nvPr/>
        </p:nvGrpSpPr>
        <p:grpSpPr bwMode="auto">
          <a:xfrm>
            <a:off x="900113" y="3933825"/>
            <a:ext cx="6553200" cy="1295400"/>
            <a:chOff x="567" y="2478"/>
            <a:chExt cx="4128" cy="816"/>
          </a:xfrm>
        </p:grpSpPr>
        <p:sp>
          <p:nvSpPr>
            <p:cNvPr id="2" name="Oval 5">
              <a:extLst>
                <a:ext uri="{FF2B5EF4-FFF2-40B4-BE49-F238E27FC236}">
                  <a16:creationId xmlns:a16="http://schemas.microsoft.com/office/drawing/2014/main" id="{A02D8FDD-908B-0D27-2E01-48775984258C}"/>
                </a:ext>
              </a:extLst>
            </p:cNvPr>
            <p:cNvSpPr>
              <a:spLocks noChangeArrowheads="1"/>
            </p:cNvSpPr>
            <p:nvPr/>
          </p:nvSpPr>
          <p:spPr bwMode="auto">
            <a:xfrm>
              <a:off x="567" y="2523"/>
              <a:ext cx="545" cy="54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n-GB"/>
            </a:p>
          </p:txBody>
        </p:sp>
        <p:sp>
          <p:nvSpPr>
            <p:cNvPr id="49163" name="Oval 11">
              <a:extLst>
                <a:ext uri="{FF2B5EF4-FFF2-40B4-BE49-F238E27FC236}">
                  <a16:creationId xmlns:a16="http://schemas.microsoft.com/office/drawing/2014/main" id="{8C83BCC9-B713-0B58-8C73-D156C463CC0D}"/>
                </a:ext>
              </a:extLst>
            </p:cNvPr>
            <p:cNvSpPr>
              <a:spLocks noChangeArrowheads="1"/>
            </p:cNvSpPr>
            <p:nvPr/>
          </p:nvSpPr>
          <p:spPr bwMode="auto">
            <a:xfrm>
              <a:off x="1565" y="2659"/>
              <a:ext cx="545" cy="54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n-GB"/>
            </a:p>
          </p:txBody>
        </p:sp>
        <p:sp>
          <p:nvSpPr>
            <p:cNvPr id="49164" name="Oval 12">
              <a:extLst>
                <a:ext uri="{FF2B5EF4-FFF2-40B4-BE49-F238E27FC236}">
                  <a16:creationId xmlns:a16="http://schemas.microsoft.com/office/drawing/2014/main" id="{A35257B9-0588-7314-93F9-840E83996817}"/>
                </a:ext>
              </a:extLst>
            </p:cNvPr>
            <p:cNvSpPr>
              <a:spLocks noChangeArrowheads="1"/>
            </p:cNvSpPr>
            <p:nvPr/>
          </p:nvSpPr>
          <p:spPr bwMode="auto">
            <a:xfrm>
              <a:off x="2517" y="2750"/>
              <a:ext cx="545" cy="54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n-GB"/>
            </a:p>
          </p:txBody>
        </p:sp>
        <p:sp>
          <p:nvSpPr>
            <p:cNvPr id="49165" name="Oval 13">
              <a:extLst>
                <a:ext uri="{FF2B5EF4-FFF2-40B4-BE49-F238E27FC236}">
                  <a16:creationId xmlns:a16="http://schemas.microsoft.com/office/drawing/2014/main" id="{894F8F56-A476-040A-69E8-E987B6B95248}"/>
                </a:ext>
              </a:extLst>
            </p:cNvPr>
            <p:cNvSpPr>
              <a:spLocks noChangeArrowheads="1"/>
            </p:cNvSpPr>
            <p:nvPr/>
          </p:nvSpPr>
          <p:spPr bwMode="auto">
            <a:xfrm>
              <a:off x="3288" y="2568"/>
              <a:ext cx="545" cy="54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n-GB"/>
            </a:p>
          </p:txBody>
        </p:sp>
        <p:sp>
          <p:nvSpPr>
            <p:cNvPr id="49166" name="Oval 14">
              <a:extLst>
                <a:ext uri="{FF2B5EF4-FFF2-40B4-BE49-F238E27FC236}">
                  <a16:creationId xmlns:a16="http://schemas.microsoft.com/office/drawing/2014/main" id="{381CB34F-7FCC-E44F-6A91-CD7EA57DBBDB}"/>
                </a:ext>
              </a:extLst>
            </p:cNvPr>
            <p:cNvSpPr>
              <a:spLocks noChangeArrowheads="1"/>
            </p:cNvSpPr>
            <p:nvPr/>
          </p:nvSpPr>
          <p:spPr bwMode="auto">
            <a:xfrm>
              <a:off x="4150" y="2478"/>
              <a:ext cx="545" cy="54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defRPr/>
              </a:pPr>
              <a:endParaRPr lang="en-GB"/>
            </a:p>
          </p:txBody>
        </p:sp>
      </p:grpSp>
      <p:sp>
        <p:nvSpPr>
          <p:cNvPr id="49156" name="Oval 3">
            <a:extLst>
              <a:ext uri="{FF2B5EF4-FFF2-40B4-BE49-F238E27FC236}">
                <a16:creationId xmlns:a16="http://schemas.microsoft.com/office/drawing/2014/main" id="{C71B563A-9919-EAF0-729F-FEB293A4F8DF}"/>
              </a:ext>
            </a:extLst>
          </p:cNvPr>
          <p:cNvSpPr>
            <a:spLocks noChangeArrowheads="1"/>
          </p:cNvSpPr>
          <p:nvPr/>
        </p:nvSpPr>
        <p:spPr bwMode="auto">
          <a:xfrm>
            <a:off x="2484438" y="3644900"/>
            <a:ext cx="2155825" cy="511175"/>
          </a:xfrm>
          <a:prstGeom prst="ellipse">
            <a:avLst/>
          </a:prstGeom>
          <a:solidFill>
            <a:schemeClr val="tx1"/>
          </a:solidFill>
          <a:ln w="9525" algn="ctr">
            <a:solidFill>
              <a:schemeClr val="tx1"/>
            </a:solidFill>
            <a:round/>
            <a:headEnd/>
            <a:tailEnd/>
          </a:ln>
        </p:spPr>
        <p:txBody>
          <a:bodyPr anchor="ctr"/>
          <a:lstStyle/>
          <a:p>
            <a:pPr algn="ctr" eaLnBrk="1" hangingPunct="1">
              <a:lnSpc>
                <a:spcPct val="93000"/>
              </a:lnSpc>
              <a:spcBef>
                <a:spcPts val="1125"/>
              </a:spcBef>
              <a:buClr>
                <a:srgbClr val="000000"/>
              </a:buClr>
              <a:buSzPct val="100000"/>
              <a:buFont typeface="Times New Roman" panose="02020603050405020304" pitchFamily="18" charset="0"/>
              <a:buNone/>
            </a:pPr>
            <a:endParaRPr lang="en-GB" altLang="en-US">
              <a:solidFill>
                <a:srgbClr val="FFFFFF"/>
              </a:solidFill>
              <a:latin typeface="Garamond" panose="02020404030301010803" pitchFamily="18" charset="0"/>
            </a:endParaRPr>
          </a:p>
        </p:txBody>
      </p:sp>
      <p:sp>
        <p:nvSpPr>
          <p:cNvPr id="49157" name="Rectangle 5">
            <a:extLst>
              <a:ext uri="{FF2B5EF4-FFF2-40B4-BE49-F238E27FC236}">
                <a16:creationId xmlns:a16="http://schemas.microsoft.com/office/drawing/2014/main" id="{7EDD370D-2EFF-D2DF-E9E5-FAA0EAAB0817}"/>
              </a:ext>
            </a:extLst>
          </p:cNvPr>
          <p:cNvSpPr>
            <a:spLocks noChangeArrowheads="1"/>
          </p:cNvSpPr>
          <p:nvPr/>
        </p:nvSpPr>
        <p:spPr bwMode="auto">
          <a:xfrm flipH="1">
            <a:off x="3348038" y="3357563"/>
            <a:ext cx="360362" cy="331787"/>
          </a:xfrm>
          <a:prstGeom prst="rect">
            <a:avLst/>
          </a:prstGeom>
          <a:solidFill>
            <a:schemeClr val="tx1"/>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en-US"/>
          </a:p>
        </p:txBody>
      </p:sp>
      <p:sp>
        <p:nvSpPr>
          <p:cNvPr id="49158" name="Text Box 6">
            <a:extLst>
              <a:ext uri="{FF2B5EF4-FFF2-40B4-BE49-F238E27FC236}">
                <a16:creationId xmlns:a16="http://schemas.microsoft.com/office/drawing/2014/main" id="{E22BA88D-92D4-79CE-24F8-9DC47E0D887C}"/>
              </a:ext>
            </a:extLst>
          </p:cNvPr>
          <p:cNvSpPr txBox="1">
            <a:spLocks noChangeArrowheads="1"/>
          </p:cNvSpPr>
          <p:nvPr/>
        </p:nvSpPr>
        <p:spPr bwMode="auto">
          <a:xfrm>
            <a:off x="0" y="2205038"/>
            <a:ext cx="9144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125"/>
              </a:spcBef>
              <a:buClrTx/>
              <a:buFontTx/>
              <a:buNone/>
            </a:pPr>
            <a:r>
              <a:rPr lang="en-GB" altLang="en-US" sz="1800">
                <a:solidFill>
                  <a:srgbClr val="FFFFFF"/>
                </a:solidFill>
                <a:latin typeface="Garamond" panose="02020404030301010803" pitchFamily="18" charset="0"/>
              </a:rPr>
              <a:t>-----------------------------------------------------------------------------------------------------------------------------</a:t>
            </a:r>
          </a:p>
        </p:txBody>
      </p:sp>
      <p:sp>
        <p:nvSpPr>
          <p:cNvPr id="3" name="Rectangle 1">
            <a:extLst>
              <a:ext uri="{FF2B5EF4-FFF2-40B4-BE49-F238E27FC236}">
                <a16:creationId xmlns:a16="http://schemas.microsoft.com/office/drawing/2014/main" id="{C94BEC61-D110-BD33-4AB6-2F40CD9BE0CD}"/>
              </a:ext>
            </a:extLst>
          </p:cNvPr>
          <p:cNvSpPr txBox="1">
            <a:spLocks noChangeArrowheads="1"/>
          </p:cNvSpPr>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endParaRPr lang="en-GB" altLang="en-US" sz="4400" b="1" dirty="0">
              <a:solidFill>
                <a:srgbClr val="E5E5FF"/>
              </a:solidFill>
              <a:latin typeface="Garamond" panose="02020404030301010803" pitchFamily="18" charset="0"/>
            </a:endParaRPr>
          </a:p>
        </p:txBody>
      </p:sp>
      <p:sp>
        <p:nvSpPr>
          <p:cNvPr id="4" name="Rectangle 1">
            <a:extLst>
              <a:ext uri="{FF2B5EF4-FFF2-40B4-BE49-F238E27FC236}">
                <a16:creationId xmlns:a16="http://schemas.microsoft.com/office/drawing/2014/main" id="{C6B3FAEA-08DB-45FF-4B4E-A1D403D5824B}"/>
              </a:ext>
            </a:extLst>
          </p:cNvPr>
          <p:cNvSpPr txBox="1">
            <a:spLocks noChangeArrowheads="1"/>
          </p:cNvSpPr>
          <p:nvPr/>
        </p:nvSpPr>
        <p:spPr bwMode="auto">
          <a:xfrm>
            <a:off x="609600" y="4270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9p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Ship-launched pattern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9174"/>
                                        </p:tgtEl>
                                        <p:attrNameLst>
                                          <p:attrName>style.visibility</p:attrName>
                                        </p:attrNameLst>
                                      </p:cBhvr>
                                      <p:to>
                                        <p:strVal val="visible"/>
                                      </p:to>
                                    </p:set>
                                    <p:anim calcmode="lin" valueType="num">
                                      <p:cBhvr additive="base">
                                        <p:cTn id="7" dur="2000" fill="hold"/>
                                        <p:tgtEl>
                                          <p:spTgt spid="49174"/>
                                        </p:tgtEl>
                                        <p:attrNameLst>
                                          <p:attrName>ppt_x</p:attrName>
                                        </p:attrNameLst>
                                      </p:cBhvr>
                                      <p:tavLst>
                                        <p:tav tm="0">
                                          <p:val>
                                            <p:strVal val="#ppt_x"/>
                                          </p:val>
                                        </p:tav>
                                        <p:tav tm="100000">
                                          <p:val>
                                            <p:strVal val="#ppt_x"/>
                                          </p:val>
                                        </p:tav>
                                      </p:tavLst>
                                    </p:anim>
                                    <p:anim calcmode="lin" valueType="num">
                                      <p:cBhvr additive="base">
                                        <p:cTn id="8" dur="2000" fill="hold"/>
                                        <p:tgtEl>
                                          <p:spTgt spid="491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3DFE7C01-18EA-F1D2-BCA2-304E7A78657F}"/>
              </a:ext>
            </a:extLst>
          </p:cNvPr>
          <p:cNvSpPr>
            <a:spLocks noGrp="1" noChangeArrowheads="1"/>
          </p:cNvSpPr>
          <p:nvPr>
            <p:ph type="title" idx="4294967295"/>
          </p:nvPr>
        </p:nvSpPr>
        <p:spPr>
          <a:xfrm>
            <a:off x="457200" y="274638"/>
            <a:ext cx="8220075" cy="1133475"/>
          </a:xfrm>
        </p:spPr>
        <p:txBody>
          <a:bodyPr/>
          <a:lstStyle/>
          <a:p>
            <a:pP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000" b="1" dirty="0">
                <a:solidFill>
                  <a:srgbClr val="E5E5FF"/>
                </a:solidFill>
                <a:latin typeface="Garamond" panose="02020404030301010803" pitchFamily="18" charset="0"/>
              </a:rPr>
              <a:t>OR Section looked at </a:t>
            </a:r>
          </a:p>
        </p:txBody>
      </p:sp>
      <p:sp>
        <p:nvSpPr>
          <p:cNvPr id="21506" name="Text Box 2">
            <a:extLst>
              <a:ext uri="{FF2B5EF4-FFF2-40B4-BE49-F238E27FC236}">
                <a16:creationId xmlns:a16="http://schemas.microsoft.com/office/drawing/2014/main" id="{7AD76AB2-4052-82BC-2D2D-E17F1BD8BEA1}"/>
              </a:ext>
            </a:extLst>
          </p:cNvPr>
          <p:cNvSpPr txBox="1">
            <a:spLocks noChangeArrowheads="1"/>
          </p:cNvSpPr>
          <p:nvPr/>
        </p:nvSpPr>
        <p:spPr bwMode="auto">
          <a:xfrm>
            <a:off x="107950" y="1268413"/>
            <a:ext cx="8220075" cy="4516437"/>
          </a:xfrm>
          <a:prstGeom prst="rect">
            <a:avLst/>
          </a:prstGeom>
          <a:noFill/>
          <a:ln>
            <a:noFill/>
          </a:ln>
          <a:effectLst/>
        </p:spPr>
        <p:txBody>
          <a:bodyPr lIns="90000" tIns="46800" rIns="90000" bIns="46800"/>
          <a:lstStyle>
            <a:lvl1pPr marL="3317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marL="731838" indent="-27463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Depth settings of charges</a:t>
            </a:r>
          </a:p>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Number and size of charges dropped</a:t>
            </a: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Subject to overall weight constraints</a:t>
            </a:r>
          </a:p>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Length of stick; stick spacing</a:t>
            </a:r>
          </a:p>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Accuracies</a:t>
            </a:r>
          </a:p>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Attack bearing: beam/track</a:t>
            </a:r>
          </a:p>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“Depth Bombs” vs “Depth Charges”</a:t>
            </a:r>
            <a:endParaRPr lang="en-GB" altLang="en-US" sz="2400" dirty="0">
              <a:solidFill>
                <a:srgbClr val="FFFFFF"/>
              </a:solidFill>
              <a:latin typeface="Garamond" panose="02020404030301010803" pitchFamily="18" charset="0"/>
            </a:endParaRP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Differences in release height, safety of aircraft</a:t>
            </a: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Aerodynamics, hydrodynamics, </a:t>
            </a:r>
            <a:r>
              <a:rPr lang="en-GB" altLang="en-US" sz="2400" dirty="0" err="1">
                <a:solidFill>
                  <a:srgbClr val="FFFFFF"/>
                </a:solidFill>
                <a:latin typeface="Garamond" panose="02020404030301010803" pitchFamily="18" charset="0"/>
              </a:rPr>
              <a:t>fuzing</a:t>
            </a:r>
            <a:endParaRPr lang="en-GB" altLang="en-US" sz="2400" dirty="0">
              <a:solidFill>
                <a:srgbClr val="FFFFFF"/>
              </a:solidFill>
              <a:latin typeface="Garamond" panose="02020404030301010803" pitchFamily="18" charset="0"/>
            </a:endParaRP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Direct hits – DCs liable to break up</a:t>
            </a:r>
          </a:p>
          <a:p>
            <a:pPr marL="342900" indent="-341313" eaLnBrk="1">
              <a:spcBef>
                <a:spcPts val="800"/>
              </a:spcBef>
              <a:defRPr/>
            </a:pPr>
            <a:endParaRPr lang="en-GB" altLang="en-US" sz="2800" dirty="0">
              <a:solidFill>
                <a:srgbClr val="FFFFFF"/>
              </a:solidFill>
              <a:latin typeface="Garamond" panose="02020404030301010803"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3DFE7C01-18EA-F1D2-BCA2-304E7A78657F}"/>
              </a:ext>
            </a:extLst>
          </p:cNvPr>
          <p:cNvSpPr>
            <a:spLocks noGrp="1" noChangeArrowheads="1"/>
          </p:cNvSpPr>
          <p:nvPr>
            <p:ph type="title" idx="4294967295"/>
          </p:nvPr>
        </p:nvSpPr>
        <p:spPr>
          <a:xfrm>
            <a:off x="251520" y="274638"/>
            <a:ext cx="8712968" cy="1133475"/>
          </a:xfrm>
        </p:spPr>
        <p:txBody>
          <a:bodyPr/>
          <a:lstStyle/>
          <a:p>
            <a:pP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3600" b="1" dirty="0">
                <a:solidFill>
                  <a:srgbClr val="E5E5FF"/>
                </a:solidFill>
                <a:latin typeface="Garamond" panose="02020404030301010803" pitchFamily="18" charset="0"/>
              </a:rPr>
              <a:t>The Depth Charge depth-setting problem</a:t>
            </a:r>
          </a:p>
        </p:txBody>
      </p:sp>
      <p:sp>
        <p:nvSpPr>
          <p:cNvPr id="21506" name="Text Box 2">
            <a:extLst>
              <a:ext uri="{FF2B5EF4-FFF2-40B4-BE49-F238E27FC236}">
                <a16:creationId xmlns:a16="http://schemas.microsoft.com/office/drawing/2014/main" id="{7AD76AB2-4052-82BC-2D2D-E17F1BD8BEA1}"/>
              </a:ext>
            </a:extLst>
          </p:cNvPr>
          <p:cNvSpPr txBox="1">
            <a:spLocks noChangeArrowheads="1"/>
          </p:cNvSpPr>
          <p:nvPr/>
        </p:nvSpPr>
        <p:spPr bwMode="auto">
          <a:xfrm>
            <a:off x="107950" y="1268413"/>
            <a:ext cx="8220075" cy="4516437"/>
          </a:xfrm>
          <a:prstGeom prst="rect">
            <a:avLst/>
          </a:prstGeom>
          <a:noFill/>
          <a:ln>
            <a:noFill/>
          </a:ln>
          <a:effectLst/>
        </p:spPr>
        <p:txBody>
          <a:bodyPr lIns="90000" tIns="46800" rIns="90000" bIns="46800"/>
          <a:lstStyle>
            <a:lvl1pPr marL="3317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marL="731838" indent="-27463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eaLnBrk="1">
              <a:lnSpc>
                <a:spcPct val="9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Coastal Command initially assumed that (on average) a U boat would see aircraft a few km away, ~2 mins before the attack came in</a:t>
            </a: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would immediately dive (&lt;1 min)</a:t>
            </a: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dive (at 2 ft/sec) to ~100 ft</a:t>
            </a: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So 100ft was an appropriate setting</a:t>
            </a:r>
          </a:p>
          <a:p>
            <a:pPr lvl="1" eaLnBrk="1">
              <a:spcBef>
                <a:spcPts val="700"/>
              </a:spcBef>
              <a:buClr>
                <a:srgbClr val="A886E0"/>
              </a:buClr>
              <a:buSzPct val="100000"/>
              <a:buFont typeface="Noto Sans Symbols" charset="0"/>
              <a:buChar char="■"/>
              <a:defRPr/>
            </a:pPr>
            <a:endParaRPr lang="en-GB" altLang="en-US" sz="2400" dirty="0">
              <a:solidFill>
                <a:srgbClr val="FFFFFF"/>
              </a:solidFill>
              <a:latin typeface="Garamond" panose="02020404030301010803" pitchFamily="18" charset="0"/>
            </a:endParaRPr>
          </a:p>
          <a:p>
            <a:pPr lvl="1" eaLnBrk="1">
              <a:spcBef>
                <a:spcPts val="700"/>
              </a:spcBef>
              <a:buClr>
                <a:srgbClr val="A886E0"/>
              </a:buClr>
              <a:buSzPct val="100000"/>
              <a:buFont typeface="Noto Sans Symbols" charset="0"/>
              <a:buChar char="■"/>
              <a:defRPr/>
            </a:pPr>
            <a:endParaRPr lang="en-GB" altLang="en-US" sz="2400" dirty="0">
              <a:solidFill>
                <a:srgbClr val="FFFFFF"/>
              </a:solidFill>
              <a:latin typeface="Garamond" panose="02020404030301010803" pitchFamily="18" charset="0"/>
            </a:endParaRPr>
          </a:p>
          <a:p>
            <a:pPr lvl="1" eaLnBrk="1">
              <a:spcBef>
                <a:spcPts val="700"/>
              </a:spcBef>
              <a:buClr>
                <a:srgbClr val="A886E0"/>
              </a:buClr>
              <a:buSzPct val="100000"/>
              <a:buFont typeface="Noto Sans Symbols" charset="0"/>
              <a:buChar char="■"/>
              <a:defRPr/>
            </a:pPr>
            <a:r>
              <a:rPr lang="en-GB" altLang="en-US" sz="2400" dirty="0">
                <a:solidFill>
                  <a:srgbClr val="FFFFFF"/>
                </a:solidFill>
                <a:latin typeface="Garamond" panose="02020404030301010803" pitchFamily="18" charset="0"/>
              </a:rPr>
              <a:t>Good “tamping”: depth charges more effective at depth, and underneath the target, other things being equal…, like, that’s where the U-boat was...</a:t>
            </a:r>
            <a:br>
              <a:rPr lang="en-GB" altLang="en-US" sz="2400" dirty="0">
                <a:solidFill>
                  <a:srgbClr val="FFFFFF"/>
                </a:solidFill>
                <a:latin typeface="Garamond" panose="02020404030301010803" pitchFamily="18" charset="0"/>
              </a:rPr>
            </a:br>
            <a:endParaRPr lang="en-GB" altLang="en-US" sz="2400" dirty="0">
              <a:solidFill>
                <a:srgbClr val="FFFFFF"/>
              </a:solidFill>
              <a:latin typeface="Garamond" panose="02020404030301010803" pitchFamily="18" charset="0"/>
            </a:endParaRPr>
          </a:p>
          <a:p>
            <a:pPr marL="342900" indent="-341313" eaLnBrk="1">
              <a:spcBef>
                <a:spcPts val="800"/>
              </a:spcBef>
              <a:defRPr/>
            </a:pPr>
            <a:endParaRPr lang="en-GB" altLang="en-US" sz="2800" dirty="0">
              <a:solidFill>
                <a:srgbClr val="FFFFFF"/>
              </a:solidFill>
              <a:latin typeface="Garamond" panose="02020404030301010803" pitchFamily="18" charset="0"/>
            </a:endParaRPr>
          </a:p>
        </p:txBody>
      </p:sp>
      <p:pic>
        <p:nvPicPr>
          <p:cNvPr id="38916" name="Picture 2">
            <a:extLst>
              <a:ext uri="{FF2B5EF4-FFF2-40B4-BE49-F238E27FC236}">
                <a16:creationId xmlns:a16="http://schemas.microsoft.com/office/drawing/2014/main" id="{B0FC0B10-B0A3-BA95-5BAD-DFEB9A0A5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2159000"/>
            <a:ext cx="3222625" cy="25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56440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E3ADCF3A-9229-85AE-2F65-B7C083B9B9DE}"/>
              </a:ext>
            </a:extLst>
          </p:cNvPr>
          <p:cNvSpPr>
            <a:spLocks noGrp="1" noChangeArrowheads="1"/>
          </p:cNvSpPr>
          <p:nvPr>
            <p:ph type="title" idx="4294967295"/>
          </p:nvPr>
        </p:nvSpPr>
        <p:spPr>
          <a:xfrm>
            <a:off x="457200" y="274638"/>
            <a:ext cx="8385175" cy="1133475"/>
          </a:xfrm>
        </p:spPr>
        <p:txBody>
          <a:bodyPr/>
          <a:lstStyle/>
          <a:p>
            <a:pP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000" b="1" dirty="0">
                <a:solidFill>
                  <a:srgbClr val="E5E5FF"/>
                </a:solidFill>
                <a:latin typeface="Garamond" panose="02020404030301010803" pitchFamily="18" charset="0"/>
              </a:rPr>
              <a:t>The depth-setting problem (2)</a:t>
            </a:r>
          </a:p>
        </p:txBody>
      </p:sp>
      <p:sp>
        <p:nvSpPr>
          <p:cNvPr id="40963" name="Text Box 2">
            <a:extLst>
              <a:ext uri="{FF2B5EF4-FFF2-40B4-BE49-F238E27FC236}">
                <a16:creationId xmlns:a16="http://schemas.microsoft.com/office/drawing/2014/main" id="{547A879D-17DA-3381-CDA0-618E4569F1E4}"/>
              </a:ext>
            </a:extLst>
          </p:cNvPr>
          <p:cNvSpPr txBox="1">
            <a:spLocks noChangeArrowheads="1"/>
          </p:cNvSpPr>
          <p:nvPr/>
        </p:nvSpPr>
        <p:spPr bwMode="auto">
          <a:xfrm>
            <a:off x="457200" y="1611313"/>
            <a:ext cx="822007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marL="731838" indent="-27463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Ineffective tactic:</a:t>
            </a:r>
          </a:p>
          <a:p>
            <a:pPr lvl="1" eaLnBrk="1">
              <a:lnSpc>
                <a:spcPct val="90000"/>
              </a:lnSpc>
              <a:spcBef>
                <a:spcPts val="600"/>
              </a:spcBef>
              <a:buClr>
                <a:srgbClr val="A886E0"/>
              </a:buClr>
              <a:buFont typeface="Noto Sans Symbols" charset="0"/>
              <a:buChar char="■"/>
            </a:pPr>
            <a:r>
              <a:rPr lang="en-GB" altLang="en-US" sz="2000" dirty="0">
                <a:solidFill>
                  <a:srgbClr val="FFFFFF"/>
                </a:solidFill>
                <a:latin typeface="Garamond" panose="02020404030301010803" pitchFamily="18" charset="0"/>
              </a:rPr>
              <a:t>If U boat had dived to 100ft, aircraft has little idea of plan position, so drops charges to explode at right depth but in </a:t>
            </a:r>
            <a:r>
              <a:rPr lang="en-GB" altLang="en-US" sz="2000" b="1" dirty="0">
                <a:solidFill>
                  <a:srgbClr val="FFBF00"/>
                </a:solidFill>
                <a:latin typeface="Garamond" panose="02020404030301010803" pitchFamily="18" charset="0"/>
              </a:rPr>
              <a:t>wrong place</a:t>
            </a:r>
          </a:p>
          <a:p>
            <a:pPr lvl="1" eaLnBrk="1">
              <a:lnSpc>
                <a:spcPct val="90000"/>
              </a:lnSpc>
              <a:spcBef>
                <a:spcPts val="600"/>
              </a:spcBef>
              <a:buClr>
                <a:srgbClr val="A886E0"/>
              </a:buClr>
              <a:buFont typeface="Noto Sans Symbols" charset="0"/>
              <a:buChar char="■"/>
            </a:pPr>
            <a:r>
              <a:rPr lang="en-GB" altLang="en-US" sz="2000" dirty="0">
                <a:solidFill>
                  <a:srgbClr val="FFFFFF"/>
                </a:solidFill>
                <a:latin typeface="Garamond" panose="02020404030301010803" pitchFamily="18" charset="0"/>
              </a:rPr>
              <a:t>If near surface, drops in right place but explode at </a:t>
            </a:r>
            <a:r>
              <a:rPr lang="en-GB" altLang="en-US" sz="2000" b="1" dirty="0">
                <a:solidFill>
                  <a:srgbClr val="FFBF00"/>
                </a:solidFill>
                <a:latin typeface="Garamond" panose="02020404030301010803" pitchFamily="18" charset="0"/>
              </a:rPr>
              <a:t>wrong depth</a:t>
            </a:r>
          </a:p>
          <a:p>
            <a:pPr lvl="1" eaLnBrk="1">
              <a:lnSpc>
                <a:spcPct val="100000"/>
              </a:lnSpc>
              <a:spcBef>
                <a:spcPts val="700"/>
              </a:spcBef>
              <a:buClr>
                <a:srgbClr val="A886E0"/>
              </a:buClr>
              <a:buFont typeface="Noto Sans Symbols" charset="0"/>
              <a:buChar char="■"/>
            </a:pPr>
            <a:r>
              <a:rPr lang="en-GB" altLang="en-US" sz="2000" dirty="0">
                <a:solidFill>
                  <a:srgbClr val="FFFFFF"/>
                </a:solidFill>
                <a:latin typeface="Garamond" panose="02020404030301010803" pitchFamily="18" charset="0"/>
              </a:rPr>
              <a:t>Pk about 1/1000 for a lethal radius of 20ft</a:t>
            </a:r>
          </a:p>
          <a:p>
            <a:pPr lvl="1" eaLnBrk="1">
              <a:lnSpc>
                <a:spcPct val="100000"/>
              </a:lnSpc>
              <a:spcBef>
                <a:spcPts val="700"/>
              </a:spcBef>
              <a:buClr>
                <a:srgbClr val="A886E0"/>
              </a:buClr>
              <a:buFont typeface="Noto Sans Symbols" charset="0"/>
              <a:buChar char="■"/>
            </a:pPr>
            <a:r>
              <a:rPr lang="en-GB" altLang="en-US" sz="2000" dirty="0">
                <a:solidFill>
                  <a:srgbClr val="FFFFFF"/>
                </a:solidFill>
                <a:latin typeface="Garamond" panose="02020404030301010803" pitchFamily="18" charset="0"/>
              </a:rPr>
              <a:t>Even 15s out of sight after diving often enough to protect sub</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ORS suggested more effective to concentrate on the “better” targets caught near the surface and attack with </a:t>
            </a:r>
            <a:r>
              <a:rPr lang="en-GB" altLang="en-US" sz="2800" b="1" dirty="0">
                <a:solidFill>
                  <a:srgbClr val="FFBF00"/>
                </a:solidFill>
                <a:latin typeface="Garamond" panose="02020404030301010803" pitchFamily="18" charset="0"/>
              </a:rPr>
              <a:t>shallow-set charges </a:t>
            </a:r>
          </a:p>
          <a:p>
            <a:pPr lvl="1" eaLnBrk="1">
              <a:lnSpc>
                <a:spcPct val="90000"/>
              </a:lnSpc>
              <a:spcBef>
                <a:spcPts val="600"/>
              </a:spcBef>
              <a:buClr>
                <a:srgbClr val="A886E0"/>
              </a:buClr>
              <a:buFont typeface="Noto Sans Symbols" charset="0"/>
              <a:buChar char="■"/>
            </a:pPr>
            <a:r>
              <a:rPr lang="en-GB" altLang="en-US" sz="2000" dirty="0">
                <a:solidFill>
                  <a:srgbClr val="FFFFFF"/>
                </a:solidFill>
                <a:latin typeface="Garamond" panose="02020404030301010803" pitchFamily="18" charset="0"/>
              </a:rPr>
              <a:t>Expected to improve lethality by factor of 10</a:t>
            </a:r>
          </a:p>
          <a:p>
            <a:pPr lvl="1" eaLnBrk="1">
              <a:lnSpc>
                <a:spcPct val="90000"/>
              </a:lnSpc>
              <a:spcBef>
                <a:spcPts val="600"/>
              </a:spcBef>
              <a:buClr>
                <a:srgbClr val="A886E0"/>
              </a:buClr>
              <a:buFont typeface="Noto Sans Symbols" charset="0"/>
              <a:buChar char="■"/>
            </a:pPr>
            <a:r>
              <a:rPr lang="en-GB" altLang="en-US" sz="2000" dirty="0">
                <a:solidFill>
                  <a:srgbClr val="FFFFFF"/>
                </a:solidFill>
                <a:latin typeface="Garamond" panose="02020404030301010803" pitchFamily="18" charset="0"/>
              </a:rPr>
              <a:t>Also good idea to use the most energetic explosive</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Recommendations accepted, mid 1941</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Took a while to be implemented</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CE3C070C-5856-D7C0-5209-F143C4CC733D}"/>
              </a:ext>
            </a:extLst>
          </p:cNvPr>
          <p:cNvSpPr>
            <a:spLocks noGrp="1" noChangeArrowheads="1"/>
          </p:cNvSpPr>
          <p:nvPr>
            <p:ph type="title" idx="4294967295"/>
          </p:nvPr>
        </p:nvSpPr>
        <p:spPr>
          <a:xfrm>
            <a:off x="457200" y="274638"/>
            <a:ext cx="8220075" cy="1133475"/>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Lethality of attacks</a:t>
            </a:r>
          </a:p>
        </p:txBody>
      </p:sp>
      <p:sp>
        <p:nvSpPr>
          <p:cNvPr id="43011" name="Text Box 2">
            <a:extLst>
              <a:ext uri="{FF2B5EF4-FFF2-40B4-BE49-F238E27FC236}">
                <a16:creationId xmlns:a16="http://schemas.microsoft.com/office/drawing/2014/main" id="{C40E7B5A-C621-1F09-F766-B5EBB7959101}"/>
              </a:ext>
            </a:extLst>
          </p:cNvPr>
          <p:cNvSpPr txBox="1">
            <a:spLocks noChangeArrowheads="1"/>
          </p:cNvSpPr>
          <p:nvPr/>
        </p:nvSpPr>
        <p:spPr bwMode="auto">
          <a:xfrm>
            <a:off x="457200" y="1792882"/>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BDA/Lethality hard to assess</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Still disappointing (~15%) by mid 1942 even with 25ft depth setting and Torpex filling</a:t>
            </a:r>
          </a:p>
        </p:txBody>
      </p:sp>
      <p:sp>
        <p:nvSpPr>
          <p:cNvPr id="43012" name="Oval 1">
            <a:extLst>
              <a:ext uri="{FF2B5EF4-FFF2-40B4-BE49-F238E27FC236}">
                <a16:creationId xmlns:a16="http://schemas.microsoft.com/office/drawing/2014/main" id="{D09EE2B2-C0F2-637F-5E6D-2CF3F13ADF07}"/>
              </a:ext>
            </a:extLst>
          </p:cNvPr>
          <p:cNvSpPr>
            <a:spLocks noChangeArrowheads="1"/>
          </p:cNvSpPr>
          <p:nvPr/>
        </p:nvSpPr>
        <p:spPr bwMode="auto">
          <a:xfrm>
            <a:off x="215776" y="3230263"/>
            <a:ext cx="5508103" cy="2027535"/>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a:buClr>
                <a:srgbClr val="000000"/>
              </a:buClr>
              <a:buSzPct val="100000"/>
              <a:buFont typeface="Times New Roman" panose="02020603050405020304" pitchFamily="18" charset="0"/>
              <a:buNone/>
            </a:pPr>
            <a:r>
              <a:rPr lang="en-GB" altLang="en-US" dirty="0"/>
              <a:t>Pilots/ Air Staff:</a:t>
            </a:r>
          </a:p>
          <a:p>
            <a:pPr algn="ctr" eaLnBrk="1">
              <a:buClr>
                <a:srgbClr val="000000"/>
              </a:buClr>
              <a:buSzPct val="100000"/>
              <a:buFont typeface="Times New Roman" panose="02020603050405020304" pitchFamily="18" charset="0"/>
              <a:buNone/>
            </a:pPr>
            <a:r>
              <a:rPr lang="en-GB" altLang="en-US" dirty="0"/>
              <a:t>We’re scoring “straddles”.</a:t>
            </a:r>
          </a:p>
          <a:p>
            <a:pPr algn="ctr" eaLnBrk="1">
              <a:buClr>
                <a:srgbClr val="000000"/>
              </a:buClr>
              <a:buSzPct val="100000"/>
              <a:buFont typeface="Times New Roman" panose="02020603050405020304" pitchFamily="18" charset="0"/>
              <a:buNone/>
            </a:pPr>
            <a:r>
              <a:rPr lang="en-GB" altLang="en-US" dirty="0"/>
              <a:t>Maybe 250lb charge not big enough </a:t>
            </a:r>
          </a:p>
          <a:p>
            <a:pPr algn="ctr" eaLnBrk="1">
              <a:buClr>
                <a:srgbClr val="000000"/>
              </a:buClr>
              <a:buSzPct val="100000"/>
              <a:buFont typeface="Times New Roman" panose="02020603050405020304" pitchFamily="18" charset="0"/>
              <a:buNone/>
            </a:pPr>
            <a:r>
              <a:rPr lang="en-GB" altLang="en-US" dirty="0"/>
              <a:t>How about 600lb depth bomb?</a:t>
            </a:r>
          </a:p>
        </p:txBody>
      </p:sp>
      <p:sp>
        <p:nvSpPr>
          <p:cNvPr id="43013" name="Oval 2">
            <a:extLst>
              <a:ext uri="{FF2B5EF4-FFF2-40B4-BE49-F238E27FC236}">
                <a16:creationId xmlns:a16="http://schemas.microsoft.com/office/drawing/2014/main" id="{B6FA991F-291A-E8C8-5290-99B6A1258901}"/>
              </a:ext>
            </a:extLst>
          </p:cNvPr>
          <p:cNvSpPr>
            <a:spLocks noChangeArrowheads="1"/>
          </p:cNvSpPr>
          <p:nvPr/>
        </p:nvSpPr>
        <p:spPr bwMode="auto">
          <a:xfrm>
            <a:off x="4283968" y="3035944"/>
            <a:ext cx="4634731" cy="2416175"/>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a:buClr>
                <a:srgbClr val="000000"/>
              </a:buClr>
              <a:buSzPct val="100000"/>
              <a:buFont typeface="Times New Roman" panose="02020603050405020304" pitchFamily="18" charset="0"/>
              <a:buNone/>
            </a:pPr>
            <a:r>
              <a:rPr lang="en-GB" altLang="en-US" dirty="0"/>
              <a:t>ORS:</a:t>
            </a:r>
          </a:p>
          <a:p>
            <a:pPr algn="ctr" eaLnBrk="1">
              <a:buClr>
                <a:srgbClr val="000000"/>
              </a:buClr>
              <a:buSzPct val="100000"/>
              <a:buFont typeface="Times New Roman" panose="02020603050405020304" pitchFamily="18" charset="0"/>
              <a:buNone/>
            </a:pPr>
            <a:r>
              <a:rPr lang="en-GB" altLang="en-US" dirty="0"/>
              <a:t>Accuracy is paramount:</a:t>
            </a:r>
            <a:br>
              <a:rPr lang="en-GB" altLang="en-US" dirty="0"/>
            </a:br>
            <a:r>
              <a:rPr lang="en-GB" altLang="en-US" dirty="0"/>
              <a:t>keep practising.</a:t>
            </a:r>
          </a:p>
          <a:p>
            <a:pPr algn="ctr" eaLnBrk="1">
              <a:buClr>
                <a:srgbClr val="000000"/>
              </a:buClr>
              <a:buSzPct val="100000"/>
              <a:buFont typeface="Times New Roman" panose="02020603050405020304" pitchFamily="18" charset="0"/>
              <a:buNone/>
            </a:pPr>
            <a:r>
              <a:rPr lang="en-GB" altLang="en-US" dirty="0"/>
              <a:t>Or maybe drop more, but </a:t>
            </a:r>
            <a:r>
              <a:rPr lang="en-GB" altLang="en-US" i="1" dirty="0"/>
              <a:t>smaller </a:t>
            </a:r>
            <a:r>
              <a:rPr lang="en-GB" altLang="en-US" dirty="0"/>
              <a:t>bombs, to fill in the “gaps” in the stick?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2C964FD7-4F6C-60B1-EAA4-E265A87EBED5}"/>
              </a:ext>
            </a:extLst>
          </p:cNvPr>
          <p:cNvSpPr>
            <a:spLocks noGrp="1" noChangeArrowheads="1"/>
          </p:cNvSpPr>
          <p:nvPr>
            <p:ph type="title" idx="4294967295"/>
          </p:nvPr>
        </p:nvSpPr>
        <p:spPr>
          <a:xfrm>
            <a:off x="457200" y="274638"/>
            <a:ext cx="8220075" cy="1133475"/>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Contenders</a:t>
            </a:r>
          </a:p>
        </p:txBody>
      </p:sp>
      <p:pic>
        <p:nvPicPr>
          <p:cNvPr id="47108" name="Picture 3">
            <a:extLst>
              <a:ext uri="{FF2B5EF4-FFF2-40B4-BE49-F238E27FC236}">
                <a16:creationId xmlns:a16="http://schemas.microsoft.com/office/drawing/2014/main" id="{7B28E21F-5007-D945-382F-1100B4BBC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050" y="3892550"/>
            <a:ext cx="1536700" cy="239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4">
            <a:extLst>
              <a:ext uri="{FF2B5EF4-FFF2-40B4-BE49-F238E27FC236}">
                <a16:creationId xmlns:a16="http://schemas.microsoft.com/office/drawing/2014/main" id="{9F385EEF-B013-BB42-A4CE-68FC9FD32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2198688"/>
            <a:ext cx="2746375" cy="408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0" name="Picture 5">
            <a:extLst>
              <a:ext uri="{FF2B5EF4-FFF2-40B4-BE49-F238E27FC236}">
                <a16:creationId xmlns:a16="http://schemas.microsoft.com/office/drawing/2014/main" id="{19F2BF55-B573-313A-46C4-ECD0B4425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3" y="3429000"/>
            <a:ext cx="1947862" cy="2830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1" name="Picture 6">
            <a:extLst>
              <a:ext uri="{FF2B5EF4-FFF2-40B4-BE49-F238E27FC236}">
                <a16:creationId xmlns:a16="http://schemas.microsoft.com/office/drawing/2014/main" id="{51BD3175-32B2-31B8-6C2B-4E3E74C95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6163" y="4602163"/>
            <a:ext cx="1212850" cy="1592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C98BECC6-8313-A14C-B22D-68E908F2B269}"/>
              </a:ext>
            </a:extLst>
          </p:cNvPr>
          <p:cNvSpPr txBox="1"/>
          <p:nvPr/>
        </p:nvSpPr>
        <p:spPr>
          <a:xfrm>
            <a:off x="3732768" y="2869135"/>
            <a:ext cx="1228700" cy="369332"/>
          </a:xfrm>
          <a:prstGeom prst="rect">
            <a:avLst/>
          </a:prstGeom>
          <a:noFill/>
        </p:spPr>
        <p:txBody>
          <a:bodyPr wrap="square" rtlCol="0">
            <a:spAutoFit/>
          </a:bodyPr>
          <a:lstStyle/>
          <a:p>
            <a:r>
              <a:rPr lang="en-GB" dirty="0">
                <a:solidFill>
                  <a:schemeClr val="bg1"/>
                </a:solidFill>
              </a:rPr>
              <a:t>250lb</a:t>
            </a:r>
          </a:p>
        </p:txBody>
      </p:sp>
      <p:sp>
        <p:nvSpPr>
          <p:cNvPr id="3" name="TextBox 2">
            <a:extLst>
              <a:ext uri="{FF2B5EF4-FFF2-40B4-BE49-F238E27FC236}">
                <a16:creationId xmlns:a16="http://schemas.microsoft.com/office/drawing/2014/main" id="{867EF163-7A73-BA19-25BD-EB3A4AEB8B83}"/>
              </a:ext>
            </a:extLst>
          </p:cNvPr>
          <p:cNvSpPr txBox="1"/>
          <p:nvPr/>
        </p:nvSpPr>
        <p:spPr>
          <a:xfrm>
            <a:off x="687388" y="1853208"/>
            <a:ext cx="1228700" cy="369332"/>
          </a:xfrm>
          <a:prstGeom prst="rect">
            <a:avLst/>
          </a:prstGeom>
          <a:noFill/>
        </p:spPr>
        <p:txBody>
          <a:bodyPr wrap="square" rtlCol="0">
            <a:spAutoFit/>
          </a:bodyPr>
          <a:lstStyle/>
          <a:p>
            <a:r>
              <a:rPr lang="en-GB" dirty="0">
                <a:solidFill>
                  <a:schemeClr val="bg1"/>
                </a:solidFill>
              </a:rPr>
              <a:t>600lb</a:t>
            </a:r>
          </a:p>
        </p:txBody>
      </p:sp>
      <p:sp>
        <p:nvSpPr>
          <p:cNvPr id="4" name="TextBox 3">
            <a:extLst>
              <a:ext uri="{FF2B5EF4-FFF2-40B4-BE49-F238E27FC236}">
                <a16:creationId xmlns:a16="http://schemas.microsoft.com/office/drawing/2014/main" id="{10B1A27A-92A2-8F87-4733-247FB6332DE0}"/>
              </a:ext>
            </a:extLst>
          </p:cNvPr>
          <p:cNvSpPr txBox="1"/>
          <p:nvPr/>
        </p:nvSpPr>
        <p:spPr>
          <a:xfrm>
            <a:off x="5798369" y="3395556"/>
            <a:ext cx="1228700" cy="369332"/>
          </a:xfrm>
          <a:prstGeom prst="rect">
            <a:avLst/>
          </a:prstGeom>
          <a:noFill/>
        </p:spPr>
        <p:txBody>
          <a:bodyPr wrap="square" rtlCol="0">
            <a:spAutoFit/>
          </a:bodyPr>
          <a:lstStyle/>
          <a:p>
            <a:r>
              <a:rPr lang="en-GB" dirty="0">
                <a:solidFill>
                  <a:schemeClr val="bg1"/>
                </a:solidFill>
              </a:rPr>
              <a:t>100lb</a:t>
            </a:r>
          </a:p>
        </p:txBody>
      </p:sp>
      <p:sp>
        <p:nvSpPr>
          <p:cNvPr id="5" name="TextBox 4">
            <a:extLst>
              <a:ext uri="{FF2B5EF4-FFF2-40B4-BE49-F238E27FC236}">
                <a16:creationId xmlns:a16="http://schemas.microsoft.com/office/drawing/2014/main" id="{ECB669E5-048B-D263-79B5-A483D020D640}"/>
              </a:ext>
            </a:extLst>
          </p:cNvPr>
          <p:cNvSpPr txBox="1"/>
          <p:nvPr/>
        </p:nvSpPr>
        <p:spPr>
          <a:xfrm>
            <a:off x="7618437" y="4131747"/>
            <a:ext cx="1228700" cy="369332"/>
          </a:xfrm>
          <a:prstGeom prst="rect">
            <a:avLst/>
          </a:prstGeom>
          <a:noFill/>
        </p:spPr>
        <p:txBody>
          <a:bodyPr wrap="square" rtlCol="0">
            <a:spAutoFit/>
          </a:bodyPr>
          <a:lstStyle/>
          <a:p>
            <a:r>
              <a:rPr lang="en-GB" dirty="0">
                <a:solidFill>
                  <a:schemeClr val="bg1"/>
                </a:solidFill>
              </a:rPr>
              <a:t>35lb</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ABC640AE-C208-50D6-2D2B-60C9D3DF4C31}"/>
              </a:ext>
            </a:extLst>
          </p:cNvPr>
          <p:cNvSpPr>
            <a:spLocks noGrp="1" noChangeArrowheads="1"/>
          </p:cNvSpPr>
          <p:nvPr>
            <p:ph type="title"/>
          </p:nvPr>
        </p:nvSpPr>
        <p:spPr>
          <a:xfrm>
            <a:off x="457200" y="274638"/>
            <a:ext cx="8220075" cy="1133475"/>
          </a:xfrm>
        </p:spPr>
        <p:txBody>
          <a:bodyPr/>
          <a:lstStyle/>
          <a:p>
            <a:pPr algn="ctr" eaLnBrk="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So, what do we know…</a:t>
            </a:r>
          </a:p>
        </p:txBody>
      </p:sp>
      <p:pic>
        <p:nvPicPr>
          <p:cNvPr id="60419" name="Picture 2">
            <a:extLst>
              <a:ext uri="{FF2B5EF4-FFF2-40B4-BE49-F238E27FC236}">
                <a16:creationId xmlns:a16="http://schemas.microsoft.com/office/drawing/2014/main" id="{A0740411-E194-14F3-0C5E-7B55B2B1E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627188"/>
            <a:ext cx="3044825" cy="5129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3">
            <a:extLst>
              <a:ext uri="{FF2B5EF4-FFF2-40B4-BE49-F238E27FC236}">
                <a16:creationId xmlns:a16="http://schemas.microsoft.com/office/drawing/2014/main" id="{9CFF98F3-A216-123B-3A8F-0A3F2317D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3" y="5588000"/>
            <a:ext cx="5275262" cy="110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1" name="Picture 4">
            <a:extLst>
              <a:ext uri="{FF2B5EF4-FFF2-40B4-BE49-F238E27FC236}">
                <a16:creationId xmlns:a16="http://schemas.microsoft.com/office/drawing/2014/main" id="{01F30495-1B35-7AA9-D6A3-7F5FFA449E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513" y="3429000"/>
            <a:ext cx="5275262" cy="197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2" name="Picture 5">
            <a:extLst>
              <a:ext uri="{FF2B5EF4-FFF2-40B4-BE49-F238E27FC236}">
                <a16:creationId xmlns:a16="http://schemas.microsoft.com/office/drawing/2014/main" id="{7E93EBD3-46B3-564E-A3F7-92CD4205B7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513" y="1681163"/>
            <a:ext cx="5275262" cy="1566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08D49C8-B041-E018-D9E6-AB2A5FB237B5}"/>
              </a:ext>
            </a:extLst>
          </p:cNvPr>
          <p:cNvSpPr>
            <a:spLocks noGrp="1" noChangeArrowheads="1"/>
          </p:cNvSpPr>
          <p:nvPr>
            <p:ph type="title" idx="4294967295"/>
          </p:nvPr>
        </p:nvSpPr>
        <p:spPr>
          <a:xfrm>
            <a:off x="457200" y="274638"/>
            <a:ext cx="8220075" cy="1133475"/>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Leveraging Historical Analysis</a:t>
            </a:r>
          </a:p>
        </p:txBody>
      </p:sp>
      <p:sp>
        <p:nvSpPr>
          <p:cNvPr id="8195" name="Text Box 2">
            <a:extLst>
              <a:ext uri="{FF2B5EF4-FFF2-40B4-BE49-F238E27FC236}">
                <a16:creationId xmlns:a16="http://schemas.microsoft.com/office/drawing/2014/main" id="{B80B7AEA-1190-653F-E7F9-B7540B7C5A62}"/>
              </a:ext>
            </a:extLst>
          </p:cNvPr>
          <p:cNvSpPr txBox="1">
            <a:spLocks noChangeArrowheads="1"/>
          </p:cNvSpPr>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buClr>
                <a:srgbClr val="FFCC00"/>
              </a:buClr>
              <a:buFont typeface="Noto Sans Symbols" charset="0"/>
              <a:buChar char="■"/>
            </a:pPr>
            <a:r>
              <a:rPr lang="en-GB" altLang="en-US" sz="2400" dirty="0">
                <a:solidFill>
                  <a:srgbClr val="FFFFFF"/>
                </a:solidFill>
                <a:latin typeface="Garamond" panose="02020404030301010803" pitchFamily="18" charset="0"/>
              </a:rPr>
              <a:t>“It is better to be wise after the event than not wise at all, and wisdom after one event may lead to wisdom before another.” -- John C. Slessor (Air Power and Armies, xiii)</a:t>
            </a:r>
          </a:p>
          <a:p>
            <a:pPr eaLnBrk="1">
              <a:lnSpc>
                <a:spcPct val="100000"/>
              </a:lnSpc>
              <a:buClrTx/>
              <a:buSzTx/>
              <a:buFontTx/>
              <a:buNone/>
            </a:pPr>
            <a:endParaRPr lang="en-GB" altLang="en-US" sz="2400" dirty="0">
              <a:solidFill>
                <a:srgbClr val="FFFFFF"/>
              </a:solidFill>
              <a:latin typeface="Garamond" panose="02020404030301010803" pitchFamily="18" charset="0"/>
            </a:endParaRPr>
          </a:p>
          <a:p>
            <a:pPr eaLnBrk="1">
              <a:lnSpc>
                <a:spcPct val="100000"/>
              </a:lnSpc>
              <a:buClr>
                <a:srgbClr val="FFCC00"/>
              </a:buClr>
              <a:buFont typeface="Noto Sans Symbols" charset="0"/>
              <a:buChar char="■"/>
            </a:pPr>
            <a:r>
              <a:rPr lang="en-GB" altLang="en-US" sz="2400" dirty="0">
                <a:solidFill>
                  <a:srgbClr val="FFFFFF"/>
                </a:solidFill>
                <a:latin typeface="Garamond" panose="02020404030301010803" pitchFamily="18" charset="0"/>
              </a:rPr>
              <a:t>Real scenarios – “it’ll never happen” (again)</a:t>
            </a:r>
          </a:p>
          <a:p>
            <a:pPr eaLnBrk="1">
              <a:lnSpc>
                <a:spcPct val="100000"/>
              </a:lnSpc>
              <a:buClrTx/>
              <a:buSzTx/>
              <a:buFontTx/>
              <a:buNone/>
            </a:pPr>
            <a:endParaRPr lang="en-GB" altLang="en-US" sz="2400" dirty="0">
              <a:solidFill>
                <a:srgbClr val="FFFFFF"/>
              </a:solidFill>
              <a:latin typeface="Garamond" panose="02020404030301010803" pitchFamily="18" charset="0"/>
            </a:endParaRPr>
          </a:p>
          <a:p>
            <a:pPr eaLnBrk="1">
              <a:lnSpc>
                <a:spcPct val="100000"/>
              </a:lnSpc>
              <a:buClrTx/>
              <a:buSzTx/>
              <a:buFontTx/>
              <a:buNone/>
            </a:pPr>
            <a:endParaRPr lang="en-GB" altLang="en-US" sz="2400" dirty="0">
              <a:solidFill>
                <a:srgbClr val="FFFFFF"/>
              </a:solidFill>
              <a:latin typeface="Garamond" panose="02020404030301010803" pitchFamily="18" charset="0"/>
            </a:endParaRPr>
          </a:p>
          <a:p>
            <a:pPr marL="0" indent="0" eaLnBrk="1">
              <a:lnSpc>
                <a:spcPct val="100000"/>
              </a:lnSpc>
              <a:buClr>
                <a:srgbClr val="FFCC00"/>
              </a:buClr>
            </a:pPr>
            <a:endParaRPr lang="en-GB" altLang="en-US" sz="2400" dirty="0">
              <a:solidFill>
                <a:srgbClr val="FFFFFF"/>
              </a:solidFill>
              <a:latin typeface="Garamond" panose="02020404030301010803" pitchFamily="18" charset="0"/>
            </a:endParaRPr>
          </a:p>
          <a:p>
            <a:pPr eaLnBrk="1">
              <a:lnSpc>
                <a:spcPct val="100000"/>
              </a:lnSpc>
              <a:buClr>
                <a:srgbClr val="FFCC00"/>
              </a:buClr>
              <a:buFont typeface="Noto Sans Symbols" charset="0"/>
              <a:buChar char="■"/>
            </a:pPr>
            <a:endParaRPr lang="en-GB" altLang="en-US" sz="2400" dirty="0">
              <a:solidFill>
                <a:srgbClr val="FFFFFF"/>
              </a:solidFill>
              <a:latin typeface="Garamond" panose="02020404030301010803" pitchFamily="18" charset="0"/>
            </a:endParaRPr>
          </a:p>
          <a:p>
            <a:pPr eaLnBrk="1">
              <a:lnSpc>
                <a:spcPct val="100000"/>
              </a:lnSpc>
              <a:buClr>
                <a:srgbClr val="FFCC00"/>
              </a:buClr>
              <a:buFont typeface="Noto Sans Symbols" charset="0"/>
              <a:buChar char="■"/>
            </a:pPr>
            <a:endParaRPr lang="en-GB" altLang="en-US" sz="2400" dirty="0">
              <a:solidFill>
                <a:srgbClr val="FFFFFF"/>
              </a:solidFill>
              <a:latin typeface="Garamond" panose="02020404030301010803" pitchFamily="18" charset="0"/>
            </a:endParaRPr>
          </a:p>
          <a:p>
            <a:pPr eaLnBrk="1">
              <a:lnSpc>
                <a:spcPct val="100000"/>
              </a:lnSpc>
              <a:buClr>
                <a:srgbClr val="FFCC00"/>
              </a:buClr>
              <a:buFont typeface="Noto Sans Symbols" charset="0"/>
              <a:buChar char="■"/>
            </a:pPr>
            <a:endParaRPr lang="en-GB" altLang="en-US" sz="2400" dirty="0">
              <a:solidFill>
                <a:srgbClr val="FFFFFF"/>
              </a:solidFill>
              <a:latin typeface="Garamond" panose="02020404030301010803" pitchFamily="18" charset="0"/>
            </a:endParaRPr>
          </a:p>
          <a:p>
            <a:pPr eaLnBrk="1">
              <a:lnSpc>
                <a:spcPct val="100000"/>
              </a:lnSpc>
              <a:buClr>
                <a:srgbClr val="FFCC00"/>
              </a:buClr>
              <a:buFont typeface="Noto Sans Symbols" charset="0"/>
              <a:buChar char="■"/>
            </a:pPr>
            <a:r>
              <a:rPr lang="en-GB" altLang="en-US" sz="2400" dirty="0">
                <a:solidFill>
                  <a:srgbClr val="FFFFFF"/>
                </a:solidFill>
                <a:latin typeface="Garamond" panose="02020404030301010803" pitchFamily="18" charset="0"/>
              </a:rPr>
              <a:t>Constants: Decisions, judgements under uncertainty:</a:t>
            </a:r>
            <a:br>
              <a:rPr lang="en-GB" altLang="en-US" sz="2400" dirty="0">
                <a:solidFill>
                  <a:srgbClr val="FFFFFF"/>
                </a:solidFill>
                <a:latin typeface="Garamond" panose="02020404030301010803" pitchFamily="18" charset="0"/>
              </a:rPr>
            </a:br>
            <a:r>
              <a:rPr lang="en-GB" altLang="en-US" sz="2400" dirty="0">
                <a:solidFill>
                  <a:srgbClr val="FFFFFF"/>
                </a:solidFill>
                <a:latin typeface="Garamond" panose="02020404030301010803" pitchFamily="18" charset="0"/>
              </a:rPr>
              <a:t>where statistics meets psychology</a:t>
            </a:r>
          </a:p>
        </p:txBody>
      </p:sp>
      <p:pic>
        <p:nvPicPr>
          <p:cNvPr id="6147" name="Picture 3">
            <a:extLst>
              <a:ext uri="{FF2B5EF4-FFF2-40B4-BE49-F238E27FC236}">
                <a16:creationId xmlns:a16="http://schemas.microsoft.com/office/drawing/2014/main" id="{99E6E0CB-4AA7-585B-A54C-039599D6B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301" y="2492896"/>
            <a:ext cx="1944688" cy="2922588"/>
          </a:xfrm>
          <a:prstGeom prst="rect">
            <a:avLst/>
          </a:prstGeom>
          <a:noFill/>
          <a:ln w="381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048B1B2B-A395-8936-3379-92DF16FBEFE1}"/>
              </a:ext>
            </a:extLst>
          </p:cNvPr>
          <p:cNvSpPr>
            <a:spLocks noGrp="1" noChangeArrowheads="1"/>
          </p:cNvSpPr>
          <p:nvPr>
            <p:ph type="title" idx="4294967295"/>
          </p:nvPr>
        </p:nvSpPr>
        <p:spPr>
          <a:xfrm>
            <a:off x="466725" y="180975"/>
            <a:ext cx="8220075" cy="1133475"/>
          </a:xfrm>
        </p:spPr>
        <p:txBody>
          <a:bodyPr/>
          <a:lstStyle/>
          <a:p>
            <a:pPr eaLnBrk="1"/>
            <a:r>
              <a:rPr lang="en-US" altLang="en-US" sz="4400" b="1" dirty="0">
                <a:solidFill>
                  <a:srgbClr val="E5E5FF"/>
                </a:solidFill>
                <a:latin typeface="Garamond" panose="02020404030301010803" pitchFamily="18" charset="0"/>
              </a:rPr>
              <a:t>Charge size vs effective range</a:t>
            </a:r>
          </a:p>
        </p:txBody>
      </p:sp>
      <p:sp>
        <p:nvSpPr>
          <p:cNvPr id="62467" name="Text Box 2">
            <a:extLst>
              <a:ext uri="{FF2B5EF4-FFF2-40B4-BE49-F238E27FC236}">
                <a16:creationId xmlns:a16="http://schemas.microsoft.com/office/drawing/2014/main" id="{7D5BB0CF-DF39-1945-F0E9-7D5A22E680CD}"/>
              </a:ext>
            </a:extLst>
          </p:cNvPr>
          <p:cNvSpPr txBox="1">
            <a:spLocks noChangeArrowheads="1"/>
          </p:cNvSpPr>
          <p:nvPr/>
        </p:nvSpPr>
        <p:spPr bwMode="auto">
          <a:xfrm>
            <a:off x="457200" y="131445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Choose Integrated Impulse as damage mechanism</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“constant damage distance” goes as charge size W ^0.7</a:t>
            </a:r>
          </a:p>
          <a:p>
            <a:pPr eaLnBrk="1">
              <a:lnSpc>
                <a:spcPct val="90000"/>
              </a:lnSpc>
              <a:buClrTx/>
              <a:buSzTx/>
              <a:buFontTx/>
              <a:buNone/>
            </a:pPr>
            <a:endParaRPr lang="en-GB" altLang="en-US" sz="2800" dirty="0">
              <a:solidFill>
                <a:srgbClr val="FFFFFF"/>
              </a:solidFill>
              <a:latin typeface="Garamond" panose="02020404030301010803" pitchFamily="18" charset="0"/>
            </a:endParaRPr>
          </a:p>
          <a:p>
            <a:pPr eaLnBrk="1">
              <a:lnSpc>
                <a:spcPct val="90000"/>
              </a:lnSpc>
              <a:buClrTx/>
              <a:buSzTx/>
              <a:buFontTx/>
              <a:buNone/>
            </a:pPr>
            <a:endParaRPr lang="en-GB" altLang="en-US" sz="2800" dirty="0">
              <a:solidFill>
                <a:srgbClr val="FFFFFF"/>
              </a:solidFill>
              <a:latin typeface="Garamond" panose="02020404030301010803" pitchFamily="18" charset="0"/>
            </a:endParaRP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Human vulnerability…</a:t>
            </a:r>
          </a:p>
        </p:txBody>
      </p:sp>
      <p:pic>
        <p:nvPicPr>
          <p:cNvPr id="62468" name="Picture 3">
            <a:extLst>
              <a:ext uri="{FF2B5EF4-FFF2-40B4-BE49-F238E27FC236}">
                <a16:creationId xmlns:a16="http://schemas.microsoft.com/office/drawing/2014/main" id="{BD205750-648A-E7CA-6B77-0C1A79800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64904"/>
            <a:ext cx="4564062" cy="358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048B1B2B-A395-8936-3379-92DF16FBEFE1}"/>
              </a:ext>
            </a:extLst>
          </p:cNvPr>
          <p:cNvSpPr>
            <a:spLocks noGrp="1" noChangeArrowheads="1"/>
          </p:cNvSpPr>
          <p:nvPr>
            <p:ph type="title" idx="4294967295"/>
          </p:nvPr>
        </p:nvSpPr>
        <p:spPr>
          <a:xfrm>
            <a:off x="466725" y="180975"/>
            <a:ext cx="8220075" cy="1133475"/>
          </a:xfrm>
        </p:spPr>
        <p:txBody>
          <a:bodyPr/>
          <a:lstStyle/>
          <a:p>
            <a:pPr eaLnBrk="1"/>
            <a:r>
              <a:rPr lang="en-US" altLang="en-US" sz="4400" b="1" dirty="0">
                <a:solidFill>
                  <a:srgbClr val="E5E5FF"/>
                </a:solidFill>
                <a:latin typeface="Garamond" panose="02020404030301010803" pitchFamily="18" charset="0"/>
              </a:rPr>
              <a:t>So, a few big or many small? </a:t>
            </a:r>
          </a:p>
        </p:txBody>
      </p:sp>
      <p:sp>
        <p:nvSpPr>
          <p:cNvPr id="4" name="Oval 5">
            <a:extLst>
              <a:ext uri="{FF2B5EF4-FFF2-40B4-BE49-F238E27FC236}">
                <a16:creationId xmlns:a16="http://schemas.microsoft.com/office/drawing/2014/main" id="{9275A134-53CC-E063-C986-0A10EB29D5F5}"/>
              </a:ext>
            </a:extLst>
          </p:cNvPr>
          <p:cNvSpPr>
            <a:spLocks noChangeArrowheads="1"/>
          </p:cNvSpPr>
          <p:nvPr/>
        </p:nvSpPr>
        <p:spPr bwMode="auto">
          <a:xfrm>
            <a:off x="1115616" y="3897923"/>
            <a:ext cx="1151607" cy="107982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nchorCtr="1"/>
          <a:lstStyle/>
          <a:p>
            <a:pPr eaLnBrk="1">
              <a:lnSpc>
                <a:spcPct val="93000"/>
              </a:lnSpc>
              <a:buClr>
                <a:srgbClr val="000000"/>
              </a:buClr>
              <a:buSzPct val="100000"/>
              <a:buFont typeface="Times New Roman" panose="02020603050405020304" pitchFamily="18" charset="0"/>
              <a:buNone/>
              <a:defRPr/>
            </a:pPr>
            <a:r>
              <a:rPr lang="en-GB" sz="3400" dirty="0"/>
              <a:t>W</a:t>
            </a:r>
          </a:p>
        </p:txBody>
      </p:sp>
      <p:sp>
        <p:nvSpPr>
          <p:cNvPr id="5" name="Oval 11">
            <a:extLst>
              <a:ext uri="{FF2B5EF4-FFF2-40B4-BE49-F238E27FC236}">
                <a16:creationId xmlns:a16="http://schemas.microsoft.com/office/drawing/2014/main" id="{399C22B2-4699-D6FB-B54C-CB0F4290694A}"/>
              </a:ext>
            </a:extLst>
          </p:cNvPr>
          <p:cNvSpPr>
            <a:spLocks noChangeArrowheads="1"/>
          </p:cNvSpPr>
          <p:nvPr/>
        </p:nvSpPr>
        <p:spPr bwMode="auto">
          <a:xfrm>
            <a:off x="4788024" y="4006034"/>
            <a:ext cx="865188" cy="86360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solidFill>
              <a:schemeClr val="tx1"/>
            </a:solidFill>
            <a:round/>
            <a:headEnd/>
            <a:tailEnd/>
          </a:ln>
          <a:effectLst/>
        </p:spPr>
        <p:txBody>
          <a:bodyPr wrap="none" anchor="ctr" anchorCtr="1"/>
          <a:lstStyle/>
          <a:p>
            <a:pPr eaLnBrk="1">
              <a:lnSpc>
                <a:spcPct val="93000"/>
              </a:lnSpc>
              <a:buClr>
                <a:srgbClr val="000000"/>
              </a:buClr>
              <a:buSzPct val="100000"/>
              <a:buFont typeface="Times New Roman" panose="02020603050405020304" pitchFamily="18" charset="0"/>
              <a:buNone/>
              <a:defRPr/>
            </a:pPr>
            <a:r>
              <a:rPr lang="en-GB" dirty="0"/>
              <a:t>W/2</a:t>
            </a:r>
          </a:p>
        </p:txBody>
      </p:sp>
      <p:sp>
        <p:nvSpPr>
          <p:cNvPr id="6" name="Oval 12">
            <a:extLst>
              <a:ext uri="{FF2B5EF4-FFF2-40B4-BE49-F238E27FC236}">
                <a16:creationId xmlns:a16="http://schemas.microsoft.com/office/drawing/2014/main" id="{A2A25384-7B88-6F11-B47C-9798F7E5019E}"/>
              </a:ext>
            </a:extLst>
          </p:cNvPr>
          <p:cNvSpPr>
            <a:spLocks noChangeArrowheads="1"/>
          </p:cNvSpPr>
          <p:nvPr/>
        </p:nvSpPr>
        <p:spPr bwMode="auto">
          <a:xfrm>
            <a:off x="6516216" y="4006034"/>
            <a:ext cx="865188" cy="86360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solidFill>
              <a:schemeClr val="tx1"/>
            </a:solidFill>
            <a:round/>
            <a:headEnd/>
            <a:tailEnd/>
          </a:ln>
          <a:effectLst/>
        </p:spPr>
        <p:txBody>
          <a:bodyPr wrap="none" anchor="ctr" anchorCtr="1"/>
          <a:lstStyle/>
          <a:p>
            <a:pPr eaLnBrk="1">
              <a:lnSpc>
                <a:spcPct val="93000"/>
              </a:lnSpc>
              <a:buClr>
                <a:srgbClr val="000000"/>
              </a:buClr>
              <a:buSzPct val="100000"/>
              <a:buFont typeface="Times New Roman" panose="02020603050405020304" pitchFamily="18" charset="0"/>
              <a:buNone/>
              <a:defRPr/>
            </a:pPr>
            <a:r>
              <a:rPr lang="en-GB" dirty="0"/>
              <a:t>W/2</a:t>
            </a:r>
          </a:p>
        </p:txBody>
      </p:sp>
      <p:sp>
        <p:nvSpPr>
          <p:cNvPr id="10" name="Oval 9">
            <a:extLst>
              <a:ext uri="{FF2B5EF4-FFF2-40B4-BE49-F238E27FC236}">
                <a16:creationId xmlns:a16="http://schemas.microsoft.com/office/drawing/2014/main" id="{29F597EB-2D65-8663-E836-C8441D642E84}"/>
              </a:ext>
            </a:extLst>
          </p:cNvPr>
          <p:cNvSpPr/>
          <p:nvPr/>
        </p:nvSpPr>
        <p:spPr bwMode="auto">
          <a:xfrm>
            <a:off x="466042" y="3259723"/>
            <a:ext cx="2593107" cy="2356221"/>
          </a:xfrm>
          <a:prstGeom prst="ellipse">
            <a:avLst/>
          </a:prstGeom>
          <a:noFill/>
          <a:ln w="9525" cap="flat" cmpd="sng" algn="ctr">
            <a:solidFill>
              <a:schemeClr val="bg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1" name="Oval 10">
            <a:extLst>
              <a:ext uri="{FF2B5EF4-FFF2-40B4-BE49-F238E27FC236}">
                <a16:creationId xmlns:a16="http://schemas.microsoft.com/office/drawing/2014/main" id="{79CD210C-36BB-3AB5-F482-834FF83E73AA}"/>
              </a:ext>
            </a:extLst>
          </p:cNvPr>
          <p:cNvSpPr/>
          <p:nvPr/>
        </p:nvSpPr>
        <p:spPr bwMode="auto">
          <a:xfrm>
            <a:off x="4427984" y="3645024"/>
            <a:ext cx="1549264" cy="1564133"/>
          </a:xfrm>
          <a:prstGeom prst="ellipse">
            <a:avLst/>
          </a:prstGeom>
          <a:noFill/>
          <a:ln w="9525" cap="flat" cmpd="sng" algn="ctr">
            <a:solidFill>
              <a:schemeClr val="bg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12" name="Oval 11">
            <a:extLst>
              <a:ext uri="{FF2B5EF4-FFF2-40B4-BE49-F238E27FC236}">
                <a16:creationId xmlns:a16="http://schemas.microsoft.com/office/drawing/2014/main" id="{A31622B1-4E8F-F259-480E-CDD5B18E935E}"/>
              </a:ext>
            </a:extLst>
          </p:cNvPr>
          <p:cNvSpPr/>
          <p:nvPr/>
        </p:nvSpPr>
        <p:spPr bwMode="auto">
          <a:xfrm>
            <a:off x="6174178" y="3645023"/>
            <a:ext cx="1549264" cy="1564133"/>
          </a:xfrm>
          <a:prstGeom prst="ellipse">
            <a:avLst/>
          </a:prstGeom>
          <a:noFill/>
          <a:ln w="9525" cap="flat" cmpd="sng" algn="ctr">
            <a:solidFill>
              <a:schemeClr val="bg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Arial" panose="020B0604020202020204" pitchFamily="34" charset="0"/>
              <a:ea typeface="Microsoft YaHei" panose="020B0503020204020204" pitchFamily="34" charset="-122"/>
            </a:endParaRPr>
          </a:p>
        </p:txBody>
      </p:sp>
      <p:cxnSp>
        <p:nvCxnSpPr>
          <p:cNvPr id="14" name="Straight Arrow Connector 13">
            <a:extLst>
              <a:ext uri="{FF2B5EF4-FFF2-40B4-BE49-F238E27FC236}">
                <a16:creationId xmlns:a16="http://schemas.microsoft.com/office/drawing/2014/main" id="{7AB23587-36AA-50F6-CF09-ED63BE377DBC}"/>
              </a:ext>
            </a:extLst>
          </p:cNvPr>
          <p:cNvCxnSpPr/>
          <p:nvPr/>
        </p:nvCxnSpPr>
        <p:spPr bwMode="auto">
          <a:xfrm>
            <a:off x="1691419" y="5949280"/>
            <a:ext cx="1367730" cy="0"/>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E2189F9B-AEC6-CFA4-FBCE-532FB14D9A54}"/>
              </a:ext>
            </a:extLst>
          </p:cNvPr>
          <p:cNvCxnSpPr/>
          <p:nvPr/>
        </p:nvCxnSpPr>
        <p:spPr bwMode="auto">
          <a:xfrm>
            <a:off x="5148486" y="5805264"/>
            <a:ext cx="828762" cy="0"/>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C22DC21F-9031-44A3-3AF8-3A64C8D3719B}"/>
              </a:ext>
            </a:extLst>
          </p:cNvPr>
          <p:cNvCxnSpPr/>
          <p:nvPr/>
        </p:nvCxnSpPr>
        <p:spPr bwMode="auto">
          <a:xfrm>
            <a:off x="6894680" y="5805264"/>
            <a:ext cx="828762" cy="0"/>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8B01E316-F1C3-2306-A20B-A2014D99CD93}"/>
              </a:ext>
            </a:extLst>
          </p:cNvPr>
          <p:cNvSpPr txBox="1"/>
          <p:nvPr/>
        </p:nvSpPr>
        <p:spPr>
          <a:xfrm>
            <a:off x="2123728" y="6165304"/>
            <a:ext cx="648072" cy="369332"/>
          </a:xfrm>
          <a:prstGeom prst="rect">
            <a:avLst/>
          </a:prstGeom>
          <a:noFill/>
        </p:spPr>
        <p:txBody>
          <a:bodyPr wrap="square" rtlCol="0">
            <a:spAutoFit/>
          </a:bodyPr>
          <a:lstStyle/>
          <a:p>
            <a:r>
              <a:rPr lang="en-GB" dirty="0">
                <a:solidFill>
                  <a:schemeClr val="bg1"/>
                </a:solidFill>
              </a:rPr>
              <a:t>R</a:t>
            </a:r>
          </a:p>
        </p:txBody>
      </p:sp>
      <p:sp>
        <p:nvSpPr>
          <p:cNvPr id="20" name="TextBox 19">
            <a:extLst>
              <a:ext uri="{FF2B5EF4-FFF2-40B4-BE49-F238E27FC236}">
                <a16:creationId xmlns:a16="http://schemas.microsoft.com/office/drawing/2014/main" id="{C8E8F295-9B27-5E6F-E05C-D604F66F0F8B}"/>
              </a:ext>
            </a:extLst>
          </p:cNvPr>
          <p:cNvSpPr txBox="1"/>
          <p:nvPr/>
        </p:nvSpPr>
        <p:spPr>
          <a:xfrm>
            <a:off x="5238830" y="6035382"/>
            <a:ext cx="935347" cy="369332"/>
          </a:xfrm>
          <a:prstGeom prst="rect">
            <a:avLst/>
          </a:prstGeom>
          <a:noFill/>
        </p:spPr>
        <p:txBody>
          <a:bodyPr wrap="square" rtlCol="0">
            <a:spAutoFit/>
          </a:bodyPr>
          <a:lstStyle/>
          <a:p>
            <a:r>
              <a:rPr lang="en-GB" dirty="0">
                <a:solidFill>
                  <a:schemeClr val="bg1"/>
                </a:solidFill>
              </a:rPr>
              <a:t>0.62 R</a:t>
            </a:r>
          </a:p>
        </p:txBody>
      </p:sp>
      <p:sp>
        <p:nvSpPr>
          <p:cNvPr id="21" name="TextBox 20">
            <a:extLst>
              <a:ext uri="{FF2B5EF4-FFF2-40B4-BE49-F238E27FC236}">
                <a16:creationId xmlns:a16="http://schemas.microsoft.com/office/drawing/2014/main" id="{4619A123-47EF-1191-8CAA-535DFEFD6493}"/>
              </a:ext>
            </a:extLst>
          </p:cNvPr>
          <p:cNvSpPr txBox="1"/>
          <p:nvPr/>
        </p:nvSpPr>
        <p:spPr>
          <a:xfrm>
            <a:off x="6844937" y="6035382"/>
            <a:ext cx="935346" cy="369332"/>
          </a:xfrm>
          <a:prstGeom prst="rect">
            <a:avLst/>
          </a:prstGeom>
          <a:noFill/>
        </p:spPr>
        <p:txBody>
          <a:bodyPr wrap="square" rtlCol="0">
            <a:spAutoFit/>
          </a:bodyPr>
          <a:lstStyle/>
          <a:p>
            <a:r>
              <a:rPr lang="en-GB" dirty="0">
                <a:solidFill>
                  <a:schemeClr val="bg1"/>
                </a:solidFill>
              </a:rPr>
              <a:t>0.62 R</a:t>
            </a:r>
          </a:p>
        </p:txBody>
      </p:sp>
      <p:sp>
        <p:nvSpPr>
          <p:cNvPr id="22" name="TextBox 21">
            <a:extLst>
              <a:ext uri="{FF2B5EF4-FFF2-40B4-BE49-F238E27FC236}">
                <a16:creationId xmlns:a16="http://schemas.microsoft.com/office/drawing/2014/main" id="{D288D686-2552-8109-84EA-EE4C94CD5F6C}"/>
              </a:ext>
            </a:extLst>
          </p:cNvPr>
          <p:cNvSpPr txBox="1"/>
          <p:nvPr/>
        </p:nvSpPr>
        <p:spPr>
          <a:xfrm>
            <a:off x="223256" y="2859034"/>
            <a:ext cx="3078677" cy="369332"/>
          </a:xfrm>
          <a:prstGeom prst="rect">
            <a:avLst/>
          </a:prstGeom>
          <a:noFill/>
        </p:spPr>
        <p:txBody>
          <a:bodyPr wrap="square" rtlCol="0">
            <a:spAutoFit/>
          </a:bodyPr>
          <a:lstStyle/>
          <a:p>
            <a:r>
              <a:rPr lang="en-GB" dirty="0">
                <a:solidFill>
                  <a:schemeClr val="bg1"/>
                </a:solidFill>
              </a:rPr>
              <a:t>Radius of constant effect</a:t>
            </a:r>
          </a:p>
        </p:txBody>
      </p:sp>
    </p:spTree>
    <p:extLst>
      <p:ext uri="{BB962C8B-B14F-4D97-AF65-F5344CB8AC3E}">
        <p14:creationId xmlns:p14="http://schemas.microsoft.com/office/powerpoint/2010/main" val="262617617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F4283AAD-9F72-4EEB-3E5A-BEAD6B59CB1F}"/>
              </a:ext>
            </a:extLst>
          </p:cNvPr>
          <p:cNvSpPr>
            <a:spLocks noGrp="1" noChangeArrowheads="1"/>
          </p:cNvSpPr>
          <p:nvPr>
            <p:ph type="title" idx="4294967295"/>
          </p:nvPr>
        </p:nvSpPr>
        <p:spPr>
          <a:xfrm>
            <a:off x="457200" y="274638"/>
            <a:ext cx="8220075" cy="1133475"/>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dirty="0">
                <a:solidFill>
                  <a:srgbClr val="E5E5FF"/>
                </a:solidFill>
                <a:latin typeface="Garamond" panose="02020404030301010803" pitchFamily="18" charset="0"/>
              </a:rPr>
              <a:t>Reconciling the views</a:t>
            </a:r>
          </a:p>
        </p:txBody>
      </p:sp>
      <p:sp>
        <p:nvSpPr>
          <p:cNvPr id="65539" name="Text Box 2">
            <a:extLst>
              <a:ext uri="{FF2B5EF4-FFF2-40B4-BE49-F238E27FC236}">
                <a16:creationId xmlns:a16="http://schemas.microsoft.com/office/drawing/2014/main" id="{7D22FB54-A817-2843-7B20-F77035F032EA}"/>
              </a:ext>
            </a:extLst>
          </p:cNvPr>
          <p:cNvSpPr txBox="1">
            <a:spLocks noChangeArrowheads="1"/>
          </p:cNvSpPr>
          <p:nvPr/>
        </p:nvSpPr>
        <p:spPr bwMode="auto">
          <a:xfrm>
            <a:off x="457200" y="1408113"/>
            <a:ext cx="8435280"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marL="7889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US naval board study 1936: “600lb charge better than 2x 300lb charges” </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March 42: Admiralty Standing Committee on ASW claimed “stick of 250lb DCs more effective than equivalent weight of 500lb”</a:t>
            </a:r>
          </a:p>
          <a:p>
            <a:pPr eaLnBrk="1">
              <a:lnSpc>
                <a:spcPct val="90000"/>
              </a:lnSpc>
              <a:buClr>
                <a:srgbClr val="FFCC00"/>
              </a:buClr>
              <a:buFont typeface="Noto Sans Symbols" charset="0"/>
              <a:buChar char="■"/>
            </a:pPr>
            <a:endParaRPr lang="en-GB" altLang="en-US" sz="2800" dirty="0">
              <a:solidFill>
                <a:srgbClr val="FFFFFF"/>
              </a:solidFill>
              <a:latin typeface="Garamond" panose="02020404030301010803" pitchFamily="18" charset="0"/>
            </a:endParaRP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May be naval/aerial charge differences: </a:t>
            </a:r>
          </a:p>
          <a:p>
            <a:pPr lvl="1" eaLnBrk="1">
              <a:lnSpc>
                <a:spcPct val="100000"/>
              </a:lnSpc>
              <a:spcBef>
                <a:spcPts val="800"/>
              </a:spcBef>
              <a:buClr>
                <a:srgbClr val="A886E0"/>
              </a:buClr>
              <a:buFont typeface="Noto Sans Symbols" charset="0"/>
              <a:buChar char="■"/>
            </a:pPr>
            <a:r>
              <a:rPr lang="en-GB" altLang="en-US" sz="2400" dirty="0">
                <a:solidFill>
                  <a:srgbClr val="FFFFFF"/>
                </a:solidFill>
                <a:latin typeface="Garamond" panose="02020404030301010803" pitchFamily="18" charset="0"/>
              </a:rPr>
              <a:t>Dimensionality of the respective problems</a:t>
            </a:r>
          </a:p>
          <a:p>
            <a:pPr lvl="1" eaLnBrk="1">
              <a:lnSpc>
                <a:spcPct val="100000"/>
              </a:lnSpc>
              <a:spcBef>
                <a:spcPts val="800"/>
              </a:spcBef>
              <a:buClr>
                <a:srgbClr val="A886E0"/>
              </a:buClr>
              <a:buFont typeface="Noto Sans Symbols" charset="0"/>
              <a:buChar char="■"/>
            </a:pPr>
            <a:r>
              <a:rPr lang="en-GB" altLang="en-US" sz="2400" dirty="0">
                <a:solidFill>
                  <a:srgbClr val="FFFFFF"/>
                </a:solidFill>
                <a:latin typeface="Garamond" panose="02020404030301010803" pitchFamily="18" charset="0"/>
              </a:rPr>
              <a:t>Accumulated damage vs lucky hits</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Decision was made to keep the 250lb depth charge while developing other, both heavier and lighter, options</a:t>
            </a:r>
          </a:p>
          <a:p>
            <a:pPr eaLnBrk="1">
              <a:lnSpc>
                <a:spcPct val="90000"/>
              </a:lnSpc>
              <a:buClr>
                <a:srgbClr val="FFCC00"/>
              </a:buClr>
              <a:buFont typeface="Noto Sans Symbols" charset="0"/>
              <a:buChar char="■"/>
            </a:pPr>
            <a:r>
              <a:rPr lang="en-GB" altLang="en-US" sz="2800" dirty="0">
                <a:solidFill>
                  <a:srgbClr val="FFFFFF"/>
                </a:solidFill>
                <a:latin typeface="Garamond" panose="02020404030301010803" pitchFamily="18" charset="0"/>
              </a:rPr>
              <a:t>Rockets and acoustic torpedoes  - another day</a:t>
            </a:r>
          </a:p>
          <a:p>
            <a:pPr eaLnBrk="1">
              <a:lnSpc>
                <a:spcPct val="90000"/>
              </a:lnSpc>
              <a:buClrTx/>
              <a:buSzTx/>
              <a:buFontTx/>
              <a:buNone/>
            </a:pPr>
            <a:endParaRPr lang="en-GB" altLang="en-US" sz="2800" dirty="0">
              <a:solidFill>
                <a:srgbClr val="FFFFFF"/>
              </a:solidFill>
              <a:latin typeface="Garamond" panose="02020404030301010803"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4074E174-53D1-D970-8B3A-9DEFC20F7CB8}"/>
              </a:ext>
            </a:extLst>
          </p:cNvPr>
          <p:cNvSpPr>
            <a:spLocks noGrp="1" noChangeArrowheads="1"/>
          </p:cNvSpPr>
          <p:nvPr>
            <p:ph type="title" idx="4294967295"/>
          </p:nvPr>
        </p:nvSpPr>
        <p:spPr>
          <a:xfrm>
            <a:off x="457200" y="274638"/>
            <a:ext cx="8220075" cy="1133475"/>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Conclusions</a:t>
            </a:r>
          </a:p>
        </p:txBody>
      </p:sp>
      <p:sp>
        <p:nvSpPr>
          <p:cNvPr id="36866" name="Text Box 2">
            <a:extLst>
              <a:ext uri="{FF2B5EF4-FFF2-40B4-BE49-F238E27FC236}">
                <a16:creationId xmlns:a16="http://schemas.microsoft.com/office/drawing/2014/main" id="{AB904EDC-85EA-9137-72DC-4FB9FD0F40D5}"/>
              </a:ext>
            </a:extLst>
          </p:cNvPr>
          <p:cNvSpPr txBox="1">
            <a:spLocks noChangeArrowheads="1"/>
          </p:cNvSpPr>
          <p:nvPr/>
        </p:nvSpPr>
        <p:spPr bwMode="auto">
          <a:xfrm>
            <a:off x="457200" y="1600200"/>
            <a:ext cx="8220075" cy="4516438"/>
          </a:xfrm>
          <a:prstGeom prst="rect">
            <a:avLst/>
          </a:prstGeom>
          <a:noFill/>
          <a:ln>
            <a:noFill/>
          </a:ln>
          <a:effectLst/>
        </p:spPr>
        <p:txBody>
          <a:bodyPr lIns="90000" tIns="46800" rIns="90000" bIns="46800"/>
          <a:lstStyle>
            <a:lvl1pPr marL="3317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marL="7889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eaLnBrk="1">
              <a:lnSpc>
                <a:spcPct val="8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Choice of weapons took a number of turns</a:t>
            </a:r>
          </a:p>
          <a:p>
            <a:pPr eaLnBrk="1">
              <a:lnSpc>
                <a:spcPct val="80000"/>
              </a:lnSpc>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Bombs </a:t>
            </a:r>
          </a:p>
          <a:p>
            <a:pPr lvl="1" eaLnBrk="1">
              <a:spcBef>
                <a:spcPts val="8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Initially tended to be more dangerous to aircraft than U boat</a:t>
            </a:r>
            <a:r>
              <a:rPr lang="en-GB" altLang="en-US" sz="2400" dirty="0">
                <a:solidFill>
                  <a:srgbClr val="FFFFFF"/>
                </a:solidFill>
                <a:latin typeface="Garamond" panose="02020404030301010803" pitchFamily="18" charset="0"/>
              </a:rPr>
              <a:t> </a:t>
            </a:r>
          </a:p>
          <a:p>
            <a:pPr lvl="1" eaLnBrk="1">
              <a:spcBef>
                <a:spcPts val="8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600lb Depth Bomb showed some utility towards end, but only credited with sinking 1 U-boat (U-462)</a:t>
            </a:r>
          </a:p>
          <a:p>
            <a:pPr eaLnBrk="1">
              <a:lnSpc>
                <a:spcPct val="80000"/>
              </a:lnSpc>
              <a:spcBef>
                <a:spcPts val="700"/>
              </a:spcBef>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Depth charges</a:t>
            </a:r>
          </a:p>
          <a:p>
            <a:pPr marL="731838" lvl="1" indent="-274638" eaLnBrk="1">
              <a:lnSpc>
                <a:spcPct val="80000"/>
              </a:lnSpc>
              <a:spcBef>
                <a:spcPts val="6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250lb turned out to be a good, robust solution: just needed to be dropped accurately</a:t>
            </a:r>
          </a:p>
          <a:p>
            <a:pPr marL="731838" lvl="1" indent="-274638" eaLnBrk="1">
              <a:lnSpc>
                <a:spcPct val="80000"/>
              </a:lnSpc>
              <a:spcBef>
                <a:spcPts val="600"/>
              </a:spcBef>
              <a:buClr>
                <a:srgbClr val="A886E0"/>
              </a:buClr>
              <a:buSzPct val="100000"/>
              <a:buFont typeface="Noto Sans Symbols" charset="0"/>
              <a:buChar char="■"/>
              <a:defRPr/>
            </a:pPr>
            <a:r>
              <a:rPr lang="en-GB" altLang="en-US" sz="2000" dirty="0">
                <a:solidFill>
                  <a:srgbClr val="FFFFFF"/>
                </a:solidFill>
                <a:latin typeface="Garamond" panose="02020404030301010803" pitchFamily="18" charset="0"/>
              </a:rPr>
              <a:t>Rivals to the standard 250lb DC were developed, but entered service too late to be decisive; some lack of robustness to attack direction</a:t>
            </a:r>
          </a:p>
          <a:p>
            <a:pPr marL="0" indent="0" eaLnBrk="1">
              <a:lnSpc>
                <a:spcPct val="80000"/>
              </a:lnSpc>
              <a:spcBef>
                <a:spcPts val="600"/>
              </a:spcBef>
              <a:buClr>
                <a:srgbClr val="A886E0"/>
              </a:buClr>
              <a:buSzPct val="100000"/>
              <a:defRPr/>
            </a:pPr>
            <a:endParaRPr lang="en-GB" altLang="en-US" sz="2000" dirty="0">
              <a:solidFill>
                <a:srgbClr val="FFFFFF"/>
              </a:solidFill>
              <a:latin typeface="Garamond" panose="02020404030301010803" pitchFamily="18" charset="0"/>
            </a:endParaRPr>
          </a:p>
          <a:p>
            <a:pPr eaLnBrk="1">
              <a:lnSpc>
                <a:spcPct val="80000"/>
              </a:lnSpc>
              <a:spcBef>
                <a:spcPts val="700"/>
              </a:spcBef>
              <a:buClr>
                <a:srgbClr val="FFCC00"/>
              </a:buClr>
              <a:buSzPct val="100000"/>
              <a:buFont typeface="Noto Sans Symbols" charset="0"/>
              <a:buChar char="■"/>
              <a:defRPr/>
            </a:pPr>
            <a:r>
              <a:rPr lang="en-GB" altLang="en-US" sz="2800" dirty="0">
                <a:solidFill>
                  <a:srgbClr val="FFFFFF"/>
                </a:solidFill>
                <a:latin typeface="Garamond" panose="02020404030301010803" pitchFamily="18" charset="0"/>
              </a:rPr>
              <a:t>=&gt; Make best use of existing equipment before rushing to replace!</a:t>
            </a:r>
          </a:p>
          <a:p>
            <a:pPr marL="731838" lvl="1" indent="-274638" eaLnBrk="1">
              <a:lnSpc>
                <a:spcPct val="80000"/>
              </a:lnSpc>
              <a:spcBef>
                <a:spcPts val="600"/>
              </a:spcBef>
              <a:buClr>
                <a:srgbClr val="A886E0"/>
              </a:buClr>
              <a:buSzPct val="100000"/>
              <a:buFont typeface="Noto Sans Symbols" charset="0"/>
              <a:buChar char="■"/>
              <a:defRPr/>
            </a:pPr>
            <a:endParaRPr lang="en-GB" altLang="en-US" sz="2000" dirty="0">
              <a:solidFill>
                <a:srgbClr val="FFFFFF"/>
              </a:solidFill>
              <a:latin typeface="Garamond" panose="02020404030301010803" pitchFamily="18" charset="0"/>
            </a:endParaRPr>
          </a:p>
          <a:p>
            <a:pPr marL="0" indent="0" eaLnBrk="1">
              <a:lnSpc>
                <a:spcPct val="80000"/>
              </a:lnSpc>
              <a:spcBef>
                <a:spcPts val="600"/>
              </a:spcBef>
              <a:buClr>
                <a:srgbClr val="A886E0"/>
              </a:buClr>
              <a:buSzPct val="100000"/>
              <a:defRPr/>
            </a:pPr>
            <a:endParaRPr lang="en-GB" altLang="en-US" sz="2000" dirty="0">
              <a:solidFill>
                <a:srgbClr val="FFFFFF"/>
              </a:solidFill>
              <a:latin typeface="Garamond" panose="02020404030301010803" pitchFamily="18"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D190FE9D-3C11-866A-1AAD-B75AF301D615}"/>
              </a:ext>
            </a:extLst>
          </p:cNvPr>
          <p:cNvSpPr>
            <a:spLocks noGrp="1" noChangeArrowheads="1"/>
          </p:cNvSpPr>
          <p:nvPr>
            <p:ph type="title" idx="4294967295"/>
          </p:nvPr>
        </p:nvSpPr>
        <p:spPr>
          <a:xfrm>
            <a:off x="457200" y="274638"/>
            <a:ext cx="8221663" cy="1135062"/>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End</a:t>
            </a:r>
          </a:p>
        </p:txBody>
      </p:sp>
      <p:sp>
        <p:nvSpPr>
          <p:cNvPr id="71683" name="Text Box 2">
            <a:extLst>
              <a:ext uri="{FF2B5EF4-FFF2-40B4-BE49-F238E27FC236}">
                <a16:creationId xmlns:a16="http://schemas.microsoft.com/office/drawing/2014/main" id="{0799D749-0AEA-2198-552F-C0CA814117C1}"/>
              </a:ext>
            </a:extLst>
          </p:cNvPr>
          <p:cNvSpPr txBox="1">
            <a:spLocks noChangeArrowheads="1"/>
          </p:cNvSpPr>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9A7B85DF-61AE-BA1A-C21A-1A7D75BBEADB}"/>
              </a:ext>
            </a:extLst>
          </p:cNvPr>
          <p:cNvSpPr>
            <a:spLocks noGrp="1" noChangeArrowheads="1"/>
          </p:cNvSpPr>
          <p:nvPr>
            <p:ph type="title" idx="4294967295"/>
          </p:nvPr>
        </p:nvSpPr>
        <p:spPr>
          <a:xfrm>
            <a:off x="457200" y="274638"/>
            <a:ext cx="8229600" cy="1143000"/>
          </a:xfrm>
        </p:spPr>
        <p:txBody>
          <a:bodyPr/>
          <a:lstStyle/>
          <a:p>
            <a:pP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Who am I</a:t>
            </a:r>
          </a:p>
        </p:txBody>
      </p:sp>
      <p:sp>
        <p:nvSpPr>
          <p:cNvPr id="7170" name="Text Box 2">
            <a:extLst>
              <a:ext uri="{FF2B5EF4-FFF2-40B4-BE49-F238E27FC236}">
                <a16:creationId xmlns:a16="http://schemas.microsoft.com/office/drawing/2014/main" id="{B559EDD3-F161-070A-EB29-6E9EB5F610A2}"/>
              </a:ext>
            </a:extLst>
          </p:cNvPr>
          <p:cNvSpPr txBox="1">
            <a:spLocks noChangeArrowheads="1"/>
          </p:cNvSpPr>
          <p:nvPr/>
        </p:nvSpPr>
        <p:spPr bwMode="auto">
          <a:xfrm>
            <a:off x="287338" y="1593850"/>
            <a:ext cx="8399462" cy="4525963"/>
          </a:xfrm>
          <a:prstGeom prst="rect">
            <a:avLst/>
          </a:prstGeom>
          <a:noFill/>
          <a:ln>
            <a:noFill/>
          </a:ln>
          <a:effectLst/>
        </p:spPr>
        <p:txBody>
          <a:bodyPr lIns="90000" tIns="46800" rIns="90000" bIns="46800"/>
          <a:lstStyle>
            <a:lvl1pPr marL="331788" indent="-3317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eaLnBrk="1">
              <a:buClr>
                <a:srgbClr val="FFCC00"/>
              </a:buClr>
              <a:buSzPct val="100000"/>
              <a:buFont typeface="Noto Sans Symbols" charset="0"/>
              <a:buChar char="■"/>
              <a:defRPr/>
            </a:pPr>
            <a:r>
              <a:rPr lang="en-GB" altLang="en-US" sz="2400" dirty="0">
                <a:solidFill>
                  <a:srgbClr val="FFFFFF"/>
                </a:solidFill>
                <a:latin typeface="Garamond" panose="02020404030301010803" pitchFamily="18" charset="0"/>
              </a:rPr>
              <a:t>long … career in Aerospace and Defence</a:t>
            </a:r>
          </a:p>
          <a:p>
            <a:pPr eaLnBrk="1">
              <a:spcBef>
                <a:spcPts val="500"/>
              </a:spcBef>
              <a:buClr>
                <a:srgbClr val="FFCC00"/>
              </a:buClr>
              <a:buSzPct val="100000"/>
              <a:buFont typeface="Noto Sans Symbols" charset="0"/>
              <a:buChar char="■"/>
              <a:defRPr/>
            </a:pPr>
            <a:r>
              <a:rPr lang="en-GB" altLang="en-US" sz="2400" dirty="0">
                <a:solidFill>
                  <a:srgbClr val="FFFFFF"/>
                </a:solidFill>
                <a:latin typeface="Garamond" panose="02020404030301010803" pitchFamily="18" charset="0"/>
              </a:rPr>
              <a:t>worked in Systems Engineering and OR/OA for 40 years</a:t>
            </a:r>
          </a:p>
          <a:p>
            <a:pPr marL="333375" eaLnBrk="1">
              <a:spcBef>
                <a:spcPts val="500"/>
              </a:spcBef>
              <a:defRPr/>
            </a:pPr>
            <a:endParaRPr lang="en-GB" altLang="en-US" sz="2000" dirty="0">
              <a:solidFill>
                <a:srgbClr val="FFFFFF"/>
              </a:solidFill>
              <a:latin typeface="Garamond" panose="02020404030301010803" pitchFamily="18" charset="0"/>
            </a:endParaRPr>
          </a:p>
          <a:p>
            <a:pPr eaLnBrk="1">
              <a:spcBef>
                <a:spcPts val="500"/>
              </a:spcBef>
              <a:buClr>
                <a:srgbClr val="FFCC00"/>
              </a:buClr>
              <a:buSzPct val="100000"/>
              <a:buFont typeface="Noto Sans Symbols" charset="0"/>
              <a:buChar char="■"/>
              <a:defRPr/>
            </a:pPr>
            <a:r>
              <a:rPr lang="en-GB" altLang="en-US" sz="2400" dirty="0">
                <a:solidFill>
                  <a:srgbClr val="FFFFFF"/>
                </a:solidFill>
                <a:latin typeface="Garamond" panose="02020404030301010803" pitchFamily="18" charset="0"/>
              </a:rPr>
              <a:t>hold half a degree in OR</a:t>
            </a:r>
          </a:p>
          <a:p>
            <a:pPr marL="333375" eaLnBrk="1">
              <a:spcBef>
                <a:spcPts val="500"/>
              </a:spcBef>
              <a:defRPr/>
            </a:pPr>
            <a:endParaRPr lang="en-GB" altLang="en-US" sz="2000" dirty="0">
              <a:solidFill>
                <a:srgbClr val="FFFFFF"/>
              </a:solidFill>
              <a:latin typeface="Garamond" panose="02020404030301010803" pitchFamily="18" charset="0"/>
            </a:endParaRPr>
          </a:p>
          <a:p>
            <a:pPr eaLnBrk="1">
              <a:spcBef>
                <a:spcPts val="500"/>
              </a:spcBef>
              <a:buClr>
                <a:srgbClr val="FFCC00"/>
              </a:buClr>
              <a:buSzPct val="100000"/>
              <a:buFont typeface="Noto Sans Symbols" charset="0"/>
              <a:buChar char="■"/>
              <a:defRPr/>
            </a:pPr>
            <a:r>
              <a:rPr lang="en-GB" altLang="en-US" sz="2400" dirty="0">
                <a:solidFill>
                  <a:srgbClr val="FFFFFF"/>
                </a:solidFill>
                <a:latin typeface="Garamond" panose="02020404030301010803" pitchFamily="18" charset="0"/>
              </a:rPr>
              <a:t>started out as a real engineer, can drop things on your toes</a:t>
            </a: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br>
              <a:rPr lang="en-GB" altLang="en-US" sz="2000" dirty="0">
                <a:solidFill>
                  <a:srgbClr val="FFFFFF"/>
                </a:solidFill>
                <a:latin typeface="Garamond" panose="02020404030301010803" pitchFamily="18" charset="0"/>
              </a:rPr>
            </a:br>
            <a:endParaRPr lang="en-GB" altLang="en-US" sz="2000" dirty="0">
              <a:solidFill>
                <a:srgbClr val="FFFFFF"/>
              </a:solidFill>
              <a:latin typeface="Garamond" panose="02020404030301010803" pitchFamily="18" charset="0"/>
            </a:endParaRPr>
          </a:p>
          <a:p>
            <a:pPr marL="333375" eaLnBrk="1">
              <a:spcBef>
                <a:spcPts val="500"/>
              </a:spcBef>
              <a:defRPr/>
            </a:pPr>
            <a:br>
              <a:rPr lang="en-GB" altLang="en-US" sz="2000" dirty="0">
                <a:solidFill>
                  <a:srgbClr val="FFFFFF"/>
                </a:solidFill>
                <a:latin typeface="Garamond" panose="02020404030301010803" pitchFamily="18" charset="0"/>
              </a:rPr>
            </a:br>
            <a:endParaRPr lang="en-GB" altLang="en-US" sz="2000" dirty="0">
              <a:solidFill>
                <a:srgbClr val="FFFFFF"/>
              </a:solidFill>
              <a:latin typeface="Garamond" panose="02020404030301010803" pitchFamily="18" charset="0"/>
            </a:endParaRPr>
          </a:p>
        </p:txBody>
      </p:sp>
      <p:pic>
        <p:nvPicPr>
          <p:cNvPr id="10244" name="Picture 3">
            <a:extLst>
              <a:ext uri="{FF2B5EF4-FFF2-40B4-BE49-F238E27FC236}">
                <a16:creationId xmlns:a16="http://schemas.microsoft.com/office/drawing/2014/main" id="{D979F9DD-F6AC-002B-4A72-73312EEBE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638" y="144463"/>
            <a:ext cx="1177925" cy="172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a:extLst>
              <a:ext uri="{FF2B5EF4-FFF2-40B4-BE49-F238E27FC236}">
                <a16:creationId xmlns:a16="http://schemas.microsoft.com/office/drawing/2014/main" id="{5534E4A2-9C0C-EAD2-8170-4573C589B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2636838"/>
            <a:ext cx="4191000" cy="63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5">
            <a:extLst>
              <a:ext uri="{FF2B5EF4-FFF2-40B4-BE49-F238E27FC236}">
                <a16:creationId xmlns:a16="http://schemas.microsoft.com/office/drawing/2014/main" id="{53CA8D58-C202-64EE-D955-BC9B4A7C3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149725"/>
            <a:ext cx="2506663" cy="1401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7" name="Rectangle 6">
            <a:extLst>
              <a:ext uri="{FF2B5EF4-FFF2-40B4-BE49-F238E27FC236}">
                <a16:creationId xmlns:a16="http://schemas.microsoft.com/office/drawing/2014/main" id="{04DF63D1-2841-4449-45A1-2A26806B55DE}"/>
              </a:ext>
            </a:extLst>
          </p:cNvPr>
          <p:cNvSpPr>
            <a:spLocks noChangeArrowheads="1"/>
          </p:cNvSpPr>
          <p:nvPr/>
        </p:nvSpPr>
        <p:spPr bwMode="auto">
          <a:xfrm>
            <a:off x="5040313" y="352425"/>
            <a:ext cx="27352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GB" altLang="en-US">
                <a:solidFill>
                  <a:srgbClr val="FFFFFF"/>
                </a:solidFill>
              </a:rPr>
              <a:t>john.magill@cantab.net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B95E9A22-965F-D212-4F45-ADD9537342DB}"/>
              </a:ext>
            </a:extLst>
          </p:cNvPr>
          <p:cNvSpPr>
            <a:spLocks noGrp="1" noChangeArrowheads="1"/>
          </p:cNvSpPr>
          <p:nvPr>
            <p:ph type="title" idx="4294967295"/>
          </p:nvPr>
        </p:nvSpPr>
        <p:spPr>
          <a:xfrm>
            <a:off x="457200" y="274638"/>
            <a:ext cx="8229600" cy="1143000"/>
          </a:xfrm>
        </p:spPr>
        <p:txBody>
          <a:bodyPr/>
          <a:lstStyle/>
          <a:p>
            <a:pP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Why am I so interested</a:t>
            </a:r>
          </a:p>
        </p:txBody>
      </p:sp>
      <p:sp>
        <p:nvSpPr>
          <p:cNvPr id="8194" name="Text Box 2">
            <a:extLst>
              <a:ext uri="{FF2B5EF4-FFF2-40B4-BE49-F238E27FC236}">
                <a16:creationId xmlns:a16="http://schemas.microsoft.com/office/drawing/2014/main" id="{4683F187-6636-23E2-3B2C-FDD89A45FEE4}"/>
              </a:ext>
            </a:extLst>
          </p:cNvPr>
          <p:cNvSpPr txBox="1">
            <a:spLocks noChangeArrowheads="1"/>
          </p:cNvSpPr>
          <p:nvPr/>
        </p:nvSpPr>
        <p:spPr bwMode="auto">
          <a:xfrm>
            <a:off x="219075" y="1573213"/>
            <a:ext cx="8002588" cy="4432300"/>
          </a:xfrm>
          <a:prstGeom prst="rect">
            <a:avLst/>
          </a:prstGeom>
          <a:noFill/>
          <a:ln>
            <a:noFill/>
          </a:ln>
          <a:effectLst/>
        </p:spPr>
        <p:txBody>
          <a:bodyPr lIns="90000" tIns="46800" rIns="90000" bIns="46800"/>
          <a:lstStyle>
            <a:lvl1pPr marL="331788" indent="-331788">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marL="731838" indent="-274638">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marL="1590675" indent="-274638">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33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marL="333375" indent="-242888" eaLnBrk="1">
              <a:buClr>
                <a:srgbClr val="000000"/>
              </a:buClr>
              <a:buSzPct val="100000"/>
              <a:buFont typeface="Times New Roman" panose="02020603050405020304" pitchFamily="18" charset="0"/>
              <a:buNone/>
              <a:defRPr/>
            </a:pPr>
            <a:endParaRPr lang="en-GB" altLang="en-US" sz="2000">
              <a:solidFill>
                <a:srgbClr val="FFFFFF"/>
              </a:solidFill>
              <a:latin typeface="Garamond" panose="02020404030301010803" pitchFamily="18" charset="0"/>
            </a:endParaRPr>
          </a:p>
          <a:p>
            <a:pPr eaLnBrk="1">
              <a:spcBef>
                <a:spcPts val="500"/>
              </a:spcBef>
              <a:buClr>
                <a:srgbClr val="FFCC00"/>
              </a:buClr>
              <a:buSzPct val="100000"/>
              <a:buFont typeface="Noto Sans Symbols" charset="0"/>
              <a:buChar char="■"/>
              <a:defRPr/>
            </a:pPr>
            <a:r>
              <a:rPr lang="en-GB" altLang="en-US" sz="2400">
                <a:solidFill>
                  <a:srgbClr val="FFFFFF"/>
                </a:solidFill>
                <a:latin typeface="Garamond" panose="02020404030301010803" pitchFamily="18" charset="0"/>
              </a:rPr>
              <a:t>70’s revelations on TV and print</a:t>
            </a:r>
          </a:p>
          <a:p>
            <a:pPr lvl="1" eaLnBrk="1">
              <a:spcBef>
                <a:spcPts val="5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met Prof RV Jones at College</a:t>
            </a:r>
          </a:p>
          <a:p>
            <a:pPr marL="333375" eaLnBrk="1">
              <a:spcBef>
                <a:spcPts val="500"/>
              </a:spcBef>
              <a:defRPr/>
            </a:pPr>
            <a:endParaRPr lang="en-GB" altLang="en-US" sz="2000">
              <a:solidFill>
                <a:srgbClr val="FFFFFF"/>
              </a:solidFill>
              <a:latin typeface="Garamond" panose="02020404030301010803" pitchFamily="18" charset="0"/>
            </a:endParaRPr>
          </a:p>
          <a:p>
            <a:pPr marL="333375" indent="-242888" eaLnBrk="1">
              <a:spcBef>
                <a:spcPts val="500"/>
              </a:spcBef>
              <a:defRPr/>
            </a:pPr>
            <a:endParaRPr lang="en-GB" altLang="en-US" sz="2000">
              <a:solidFill>
                <a:srgbClr val="FFFFFF"/>
              </a:solidFill>
              <a:latin typeface="Garamond" panose="02020404030301010803" pitchFamily="18" charset="0"/>
            </a:endParaRPr>
          </a:p>
          <a:p>
            <a:pPr eaLnBrk="1">
              <a:spcBef>
                <a:spcPts val="500"/>
              </a:spcBef>
              <a:buClr>
                <a:srgbClr val="FFCC00"/>
              </a:buClr>
              <a:buSzPct val="100000"/>
              <a:buFont typeface="Noto Sans Symbols" charset="0"/>
              <a:buChar char="■"/>
              <a:defRPr/>
            </a:pPr>
            <a:r>
              <a:rPr lang="en-GB" altLang="en-US" sz="2400">
                <a:solidFill>
                  <a:srgbClr val="FFFFFF"/>
                </a:solidFill>
                <a:latin typeface="Garamond" panose="02020404030301010803" pitchFamily="18" charset="0"/>
              </a:rPr>
              <a:t>Started my career on defence systems at Marconi Stanmore</a:t>
            </a:r>
          </a:p>
          <a:p>
            <a:pPr marL="333375" eaLnBrk="1">
              <a:spcBef>
                <a:spcPts val="500"/>
              </a:spcBef>
              <a:defRPr/>
            </a:pPr>
            <a:endParaRPr lang="en-GB" altLang="en-US" sz="2000">
              <a:solidFill>
                <a:srgbClr val="FFFFFF"/>
              </a:solidFill>
              <a:latin typeface="Garamond" panose="02020404030301010803" pitchFamily="18" charset="0"/>
            </a:endParaRPr>
          </a:p>
          <a:p>
            <a:pPr eaLnBrk="1">
              <a:spcBef>
                <a:spcPts val="500"/>
              </a:spcBef>
              <a:buClr>
                <a:srgbClr val="FFCC00"/>
              </a:buClr>
              <a:buSzPct val="100000"/>
              <a:buFont typeface="Noto Sans Symbols" charset="0"/>
              <a:buChar char="■"/>
              <a:defRPr/>
            </a:pPr>
            <a:r>
              <a:rPr lang="en-GB" altLang="en-US" sz="2400">
                <a:solidFill>
                  <a:srgbClr val="FFFFFF"/>
                </a:solidFill>
                <a:latin typeface="Garamond" panose="02020404030301010803" pitchFamily="18" charset="0"/>
              </a:rPr>
              <a:t>Distinguished relative was in RAF Coastal Command</a:t>
            </a:r>
          </a:p>
          <a:p>
            <a:pPr lvl="1" eaLnBrk="1">
              <a:spcBef>
                <a:spcPts val="4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flew Harry Hopkins to meet Stalin July 1941</a:t>
            </a:r>
          </a:p>
          <a:p>
            <a:pPr lvl="3" eaLnBrk="1">
              <a:spcBef>
                <a:spcPts val="400"/>
              </a:spcBef>
              <a:buClr>
                <a:srgbClr val="A886E0"/>
              </a:buClr>
              <a:buSzPct val="100000"/>
              <a:buFont typeface="Noto Sans Symbols" charset="0"/>
              <a:buChar char="■"/>
              <a:defRPr/>
            </a:pPr>
            <a:r>
              <a:rPr lang="en-GB" altLang="en-US">
                <a:solidFill>
                  <a:srgbClr val="FFFFFF"/>
                </a:solidFill>
                <a:latin typeface="Garamond" panose="02020404030301010803" pitchFamily="18" charset="0"/>
              </a:rPr>
              <a:t>via North Cape to Archangel</a:t>
            </a:r>
          </a:p>
          <a:p>
            <a:pPr lvl="1" eaLnBrk="1">
              <a:spcBef>
                <a:spcPts val="4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Round-the-world and Arctic flights</a:t>
            </a:r>
          </a:p>
          <a:p>
            <a:pPr lvl="1" eaLnBrk="1">
              <a:spcBef>
                <a:spcPts val="4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AOC Malta</a:t>
            </a:r>
          </a:p>
          <a:p>
            <a:pPr lvl="1" eaLnBrk="1">
              <a:spcBef>
                <a:spcPts val="400"/>
              </a:spcBef>
              <a:buClr>
                <a:srgbClr val="A886E0"/>
              </a:buClr>
              <a:buSzPct val="100000"/>
              <a:buFont typeface="Noto Sans Symbols" charset="0"/>
              <a:buChar char="■"/>
              <a:defRPr/>
            </a:pPr>
            <a:r>
              <a:rPr lang="en-GB" altLang="en-US" sz="2000">
                <a:solidFill>
                  <a:srgbClr val="FFFFFF"/>
                </a:solidFill>
                <a:latin typeface="Garamond" panose="02020404030301010803" pitchFamily="18" charset="0"/>
              </a:rPr>
              <a:t>Air Vice Marshal David McKinley</a:t>
            </a:r>
          </a:p>
        </p:txBody>
      </p:sp>
      <p:pic>
        <p:nvPicPr>
          <p:cNvPr id="12292" name="Picture 3">
            <a:extLst>
              <a:ext uri="{FF2B5EF4-FFF2-40B4-BE49-F238E27FC236}">
                <a16:creationId xmlns:a16="http://schemas.microsoft.com/office/drawing/2014/main" id="{A38FD3A9-C74B-BB65-B228-5709C8112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3959225"/>
            <a:ext cx="1905000"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a:extLst>
              <a:ext uri="{FF2B5EF4-FFF2-40B4-BE49-F238E27FC236}">
                <a16:creationId xmlns:a16="http://schemas.microsoft.com/office/drawing/2014/main" id="{001A0549-B286-A315-E465-9912ED797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144463"/>
            <a:ext cx="2354263" cy="2924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5">
            <a:extLst>
              <a:ext uri="{FF2B5EF4-FFF2-40B4-BE49-F238E27FC236}">
                <a16:creationId xmlns:a16="http://schemas.microsoft.com/office/drawing/2014/main" id="{1D55A4E0-32A3-1A12-88FA-867E58632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25" y="1339850"/>
            <a:ext cx="1417638" cy="208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69B6C390-F20E-30F9-BD79-4BF0CF12371C}"/>
              </a:ext>
            </a:extLst>
          </p:cNvPr>
          <p:cNvSpPr>
            <a:spLocks noGrp="1" noChangeArrowheads="1"/>
          </p:cNvSpPr>
          <p:nvPr>
            <p:ph type="title" idx="4294967295"/>
          </p:nvPr>
        </p:nvSpPr>
        <p:spPr>
          <a:xfrm>
            <a:off x="457200" y="274638"/>
            <a:ext cx="8229600" cy="1143000"/>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Source material</a:t>
            </a:r>
          </a:p>
        </p:txBody>
      </p:sp>
      <p:pic>
        <p:nvPicPr>
          <p:cNvPr id="14339" name="Picture 2">
            <a:extLst>
              <a:ext uri="{FF2B5EF4-FFF2-40B4-BE49-F238E27FC236}">
                <a16:creationId xmlns:a16="http://schemas.microsoft.com/office/drawing/2014/main" id="{C7FBA2D5-D758-4043-B95A-E7792A834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4679950"/>
            <a:ext cx="1665288" cy="189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a:extLst>
              <a:ext uri="{FF2B5EF4-FFF2-40B4-BE49-F238E27FC236}">
                <a16:creationId xmlns:a16="http://schemas.microsoft.com/office/drawing/2014/main" id="{F1E9B210-E1CC-ED27-EF7D-85B7CB020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731963"/>
            <a:ext cx="2160587" cy="3379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a:extLst>
              <a:ext uri="{FF2B5EF4-FFF2-40B4-BE49-F238E27FC236}">
                <a16:creationId xmlns:a16="http://schemas.microsoft.com/office/drawing/2014/main" id="{8406E0C2-4BF1-2A17-81ED-F31C827344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4960938"/>
            <a:ext cx="3171825" cy="124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5">
            <a:extLst>
              <a:ext uri="{FF2B5EF4-FFF2-40B4-BE49-F238E27FC236}">
                <a16:creationId xmlns:a16="http://schemas.microsoft.com/office/drawing/2014/main" id="{A6A5B690-49D9-E3B3-4F42-4341661C36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75" y="1731963"/>
            <a:ext cx="1914525" cy="280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6">
            <a:extLst>
              <a:ext uri="{FF2B5EF4-FFF2-40B4-BE49-F238E27FC236}">
                <a16:creationId xmlns:a16="http://schemas.microsoft.com/office/drawing/2014/main" id="{544668FC-CF15-502C-7E8C-1C1185C129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175" y="1897063"/>
            <a:ext cx="1938338"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03B0E06D-68A6-6478-5702-197E51C3791B}"/>
              </a:ext>
            </a:extLst>
          </p:cNvPr>
          <p:cNvSpPr>
            <a:spLocks noGrp="1" noChangeArrowheads="1"/>
          </p:cNvSpPr>
          <p:nvPr>
            <p:ph type="title" idx="4294967295"/>
          </p:nvPr>
        </p:nvSpPr>
        <p:spPr>
          <a:xfrm>
            <a:off x="457200" y="274638"/>
            <a:ext cx="8226425" cy="1139825"/>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Contents</a:t>
            </a:r>
          </a:p>
        </p:txBody>
      </p:sp>
      <p:sp>
        <p:nvSpPr>
          <p:cNvPr id="16387" name="Rectangle 2">
            <a:extLst>
              <a:ext uri="{FF2B5EF4-FFF2-40B4-BE49-F238E27FC236}">
                <a16:creationId xmlns:a16="http://schemas.microsoft.com/office/drawing/2014/main" id="{5B6311F1-19EA-70CE-F6C3-44F263EA36E4}"/>
              </a:ext>
            </a:extLst>
          </p:cNvPr>
          <p:cNvSpPr>
            <a:spLocks noChangeArrowheads="1"/>
          </p:cNvSpPr>
          <p:nvPr/>
        </p:nvSpPr>
        <p:spPr bwMode="auto">
          <a:xfrm>
            <a:off x="3089275" y="1698625"/>
            <a:ext cx="6562725"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1pPr>
            <a:lvl2pPr indent="-284163">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buClr>
                <a:srgbClr val="FFCC00"/>
              </a:buClr>
              <a:buFont typeface="Noto Sans Symbols" charset="0"/>
              <a:buChar char="■"/>
            </a:pPr>
            <a:r>
              <a:rPr lang="en-GB" altLang="en-US" sz="2800">
                <a:solidFill>
                  <a:srgbClr val="FFFFFF"/>
                </a:solidFill>
                <a:latin typeface="Garamond" panose="02020404030301010803" pitchFamily="18" charset="0"/>
              </a:rPr>
              <a:t>Introduction</a:t>
            </a:r>
          </a:p>
          <a:p>
            <a:pPr eaLnBrk="1">
              <a:lnSpc>
                <a:spcPct val="100000"/>
              </a:lnSpc>
              <a:spcBef>
                <a:spcPts val="500"/>
              </a:spcBef>
              <a:buClr>
                <a:srgbClr val="FFCC00"/>
              </a:buClr>
              <a:buFont typeface="Noto Sans Symbols" charset="0"/>
              <a:buChar char="■"/>
            </a:pPr>
            <a:r>
              <a:rPr lang="en-GB" altLang="en-US" sz="2800">
                <a:solidFill>
                  <a:srgbClr val="FFFFFF"/>
                </a:solidFill>
                <a:latin typeface="Garamond" panose="02020404030301010803" pitchFamily="18" charset="0"/>
              </a:rPr>
              <a:t>Scenario</a:t>
            </a:r>
          </a:p>
          <a:p>
            <a:pPr eaLnBrk="1">
              <a:lnSpc>
                <a:spcPct val="100000"/>
              </a:lnSpc>
              <a:spcBef>
                <a:spcPts val="500"/>
              </a:spcBef>
              <a:buClr>
                <a:srgbClr val="FFCC00"/>
              </a:buClr>
              <a:buFont typeface="Noto Sans Symbols" charset="0"/>
              <a:buChar char="■"/>
            </a:pPr>
            <a:r>
              <a:rPr lang="en-GB" altLang="en-US" sz="2800">
                <a:solidFill>
                  <a:srgbClr val="FFFFFF"/>
                </a:solidFill>
                <a:latin typeface="Garamond" panose="02020404030301010803" pitchFamily="18" charset="0"/>
              </a:rPr>
              <a:t>The U-boat Sighting Problem</a:t>
            </a:r>
          </a:p>
          <a:p>
            <a:pPr eaLnBrk="1">
              <a:lnSpc>
                <a:spcPct val="100000"/>
              </a:lnSpc>
              <a:spcBef>
                <a:spcPts val="500"/>
              </a:spcBef>
              <a:buClr>
                <a:srgbClr val="FFCC00"/>
              </a:buClr>
              <a:buFont typeface="Noto Sans Symbols" charset="0"/>
              <a:buChar char="■"/>
            </a:pPr>
            <a:r>
              <a:rPr lang="en-GB" altLang="en-US" sz="2800">
                <a:solidFill>
                  <a:srgbClr val="FFFFFF"/>
                </a:solidFill>
                <a:latin typeface="Garamond" panose="02020404030301010803" pitchFamily="18" charset="0"/>
              </a:rPr>
              <a:t>Attacking U-boats:</a:t>
            </a:r>
          </a:p>
          <a:p>
            <a:pPr lvl="1" eaLnBrk="1">
              <a:lnSpc>
                <a:spcPct val="100000"/>
              </a:lnSpc>
              <a:spcBef>
                <a:spcPts val="500"/>
              </a:spcBef>
              <a:buClr>
                <a:srgbClr val="FFCC00"/>
              </a:buClr>
              <a:buFont typeface="Noto Sans Symbols" charset="0"/>
              <a:buChar char="■"/>
            </a:pPr>
            <a:r>
              <a:rPr lang="en-GB" altLang="en-US" sz="2800">
                <a:solidFill>
                  <a:srgbClr val="FFFFFF"/>
                </a:solidFill>
                <a:latin typeface="Garamond" panose="02020404030301010803" pitchFamily="18" charset="0"/>
              </a:rPr>
              <a:t>depth charge problems</a:t>
            </a:r>
          </a:p>
          <a:p>
            <a:pPr lvl="1" eaLnBrk="1">
              <a:lnSpc>
                <a:spcPct val="100000"/>
              </a:lnSpc>
              <a:spcBef>
                <a:spcPts val="500"/>
              </a:spcBef>
              <a:buClr>
                <a:srgbClr val="FFCC00"/>
              </a:buClr>
              <a:buFont typeface="Noto Sans Symbols" charset="0"/>
              <a:buChar char="■"/>
            </a:pPr>
            <a:r>
              <a:rPr lang="en-GB" altLang="en-US" sz="2800">
                <a:solidFill>
                  <a:srgbClr val="FFFFFF"/>
                </a:solidFill>
                <a:latin typeface="Garamond" panose="02020404030301010803" pitchFamily="18" charset="0"/>
              </a:rPr>
              <a:t>bombs</a:t>
            </a:r>
          </a:p>
          <a:p>
            <a:pPr eaLnBrk="1">
              <a:lnSpc>
                <a:spcPct val="100000"/>
              </a:lnSpc>
              <a:spcBef>
                <a:spcPts val="500"/>
              </a:spcBef>
              <a:buClr>
                <a:srgbClr val="FFCC00"/>
              </a:buClr>
              <a:buFont typeface="Noto Sans Symbols" charset="0"/>
              <a:buChar char="■"/>
            </a:pPr>
            <a:r>
              <a:rPr lang="en-GB" altLang="en-US" sz="2800">
                <a:solidFill>
                  <a:srgbClr val="FFFFFF"/>
                </a:solidFill>
                <a:latin typeface="Garamond" panose="02020404030301010803" pitchFamily="18" charset="0"/>
              </a:rPr>
              <a:t>Conclusions</a:t>
            </a:r>
          </a:p>
        </p:txBody>
      </p:sp>
      <p:pic>
        <p:nvPicPr>
          <p:cNvPr id="10243" name="Picture 3">
            <a:extLst>
              <a:ext uri="{FF2B5EF4-FFF2-40B4-BE49-F238E27FC236}">
                <a16:creationId xmlns:a16="http://schemas.microsoft.com/office/drawing/2014/main" id="{5A22D056-C24D-B40E-B9CD-6A02CEE33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693988"/>
            <a:ext cx="1974850" cy="2533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E50BA900-6B9F-90E7-E626-33E41FC339D0}"/>
              </a:ext>
            </a:extLst>
          </p:cNvPr>
          <p:cNvSpPr>
            <a:spLocks noGrp="1" noChangeArrowheads="1"/>
          </p:cNvSpPr>
          <p:nvPr>
            <p:ph type="title" idx="4294967295"/>
          </p:nvPr>
        </p:nvSpPr>
        <p:spPr>
          <a:xfrm>
            <a:off x="457200" y="274638"/>
            <a:ext cx="8220075" cy="1133475"/>
          </a:xfrm>
        </p:spPr>
        <p:txBody>
          <a:bodyPr/>
          <a:lstStyle/>
          <a:p>
            <a:pPr algn="ctr" eaLnBrk="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Famous person quote</a:t>
            </a:r>
          </a:p>
        </p:txBody>
      </p:sp>
      <p:sp>
        <p:nvSpPr>
          <p:cNvPr id="11266" name="Text Box 2">
            <a:extLst>
              <a:ext uri="{FF2B5EF4-FFF2-40B4-BE49-F238E27FC236}">
                <a16:creationId xmlns:a16="http://schemas.microsoft.com/office/drawing/2014/main" id="{7CEC63E3-7F1E-5FEF-363F-548CA4C47243}"/>
              </a:ext>
            </a:extLst>
          </p:cNvPr>
          <p:cNvSpPr txBox="1">
            <a:spLocks noChangeArrowheads="1"/>
          </p:cNvSpPr>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227013">
              <a:lnSpc>
                <a:spcPct val="93000"/>
              </a:lnSpc>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spcBef>
                <a:spcPts val="800"/>
              </a:spcBef>
            </a:pPr>
            <a:r>
              <a:rPr lang="en-GB" altLang="en-US" sz="3200">
                <a:solidFill>
                  <a:srgbClr val="FFFFFF"/>
                </a:solidFill>
                <a:latin typeface="Garamond" panose="02020404030301010803" pitchFamily="18" charset="0"/>
              </a:rPr>
              <a:t>“…the submarine has been mastered”</a:t>
            </a:r>
          </a:p>
          <a:p>
            <a:pPr eaLnBrk="1">
              <a:lnSpc>
                <a:spcPct val="100000"/>
              </a:lnSpc>
              <a:spcBef>
                <a:spcPts val="800"/>
              </a:spcBef>
            </a:pPr>
            <a:endParaRPr lang="en-GB" altLang="en-US" sz="3200">
              <a:solidFill>
                <a:srgbClr val="FFFFFF"/>
              </a:solidFill>
              <a:latin typeface="Garamond" panose="02020404030301010803" pitchFamily="18" charset="0"/>
            </a:endParaRPr>
          </a:p>
          <a:p>
            <a:pPr eaLnBrk="1">
              <a:lnSpc>
                <a:spcPct val="100000"/>
              </a:lnSpc>
              <a:spcBef>
                <a:spcPts val="800"/>
              </a:spcBef>
            </a:pPr>
            <a:r>
              <a:rPr lang="en-GB" altLang="en-US" sz="3200">
                <a:solidFill>
                  <a:srgbClr val="FFFFFF"/>
                </a:solidFill>
                <a:latin typeface="Garamond" panose="02020404030301010803" pitchFamily="18" charset="0"/>
              </a:rPr>
              <a:t>Winston S Churchill</a:t>
            </a:r>
          </a:p>
          <a:p>
            <a:pPr eaLnBrk="1">
              <a:lnSpc>
                <a:spcPct val="100000"/>
              </a:lnSpc>
              <a:spcBef>
                <a:spcPts val="800"/>
              </a:spcBef>
            </a:pPr>
            <a:endParaRPr lang="en-GB" altLang="en-US" sz="3200">
              <a:solidFill>
                <a:srgbClr val="FFFFFF"/>
              </a:solidFill>
              <a:latin typeface="Garamond" panose="02020404030301010803" pitchFamily="18" charset="0"/>
            </a:endParaRPr>
          </a:p>
          <a:p>
            <a:pPr eaLnBrk="1">
              <a:lnSpc>
                <a:spcPct val="100000"/>
              </a:lnSpc>
              <a:spcBef>
                <a:spcPts val="800"/>
              </a:spcBef>
            </a:pPr>
            <a:r>
              <a:rPr lang="en-GB" altLang="en-US" sz="3200">
                <a:solidFill>
                  <a:srgbClr val="FFFFFF"/>
                </a:solidFill>
                <a:latin typeface="Garamond" panose="02020404030301010803" pitchFamily="18" charset="0"/>
              </a:rPr>
              <a:t>March 1939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F013E728-2F34-5997-1663-C0473281B611}"/>
              </a:ext>
            </a:extLst>
          </p:cNvPr>
          <p:cNvSpPr>
            <a:spLocks noGrp="1" noChangeArrowheads="1"/>
          </p:cNvSpPr>
          <p:nvPr>
            <p:ph type="title" idx="4294967295"/>
          </p:nvPr>
        </p:nvSpPr>
        <p:spPr>
          <a:xfrm>
            <a:off x="457200" y="274638"/>
            <a:ext cx="8229600" cy="1143000"/>
          </a:xfrm>
        </p:spPr>
        <p:txBody>
          <a:bodyPr/>
          <a:lstStyle/>
          <a:p>
            <a:pPr algn="ctr" eaLnBrk="1">
              <a:lnSpc>
                <a:spcPct val="100000"/>
              </a:lnSpc>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en-GB" altLang="en-US" sz="4400" b="1">
                <a:solidFill>
                  <a:srgbClr val="E5E5FF"/>
                </a:solidFill>
                <a:latin typeface="Garamond" panose="02020404030301010803" pitchFamily="18" charset="0"/>
              </a:rPr>
              <a:t>Scenario: Battle of the Atlantic</a:t>
            </a:r>
          </a:p>
        </p:txBody>
      </p:sp>
      <p:pic>
        <p:nvPicPr>
          <p:cNvPr id="20483" name="Picture 2">
            <a:extLst>
              <a:ext uri="{FF2B5EF4-FFF2-40B4-BE49-F238E27FC236}">
                <a16:creationId xmlns:a16="http://schemas.microsoft.com/office/drawing/2014/main" id="{CA4CA250-659D-C673-2642-4EEB7DD8D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216025"/>
            <a:ext cx="7835900" cy="528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2D1167-E39F-4FE5-BEA8-08E62439D14F}"/>
</file>

<file path=customXml/itemProps2.xml><?xml version="1.0" encoding="utf-8"?>
<ds:datastoreItem xmlns:ds="http://schemas.openxmlformats.org/officeDocument/2006/customXml" ds:itemID="{E884CA5D-6A1B-4A6F-B653-72C5F117B0EE}"/>
</file>

<file path=docProps/app.xml><?xml version="1.0" encoding="utf-8"?>
<Properties xmlns="http://schemas.openxmlformats.org/officeDocument/2006/extended-properties" xmlns:vt="http://schemas.openxmlformats.org/officeDocument/2006/docPropsVTypes">
  <TotalTime>0</TotalTime>
  <Words>2097</Words>
  <Application>Microsoft Office PowerPoint</Application>
  <PresentationFormat>On-screen Show (4:3)</PresentationFormat>
  <Paragraphs>323</Paragraphs>
  <Slides>34</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Fira Sans Condensed</vt:lpstr>
      <vt:lpstr>Garamond</vt:lpstr>
      <vt:lpstr>Noto Sans Symbols</vt:lpstr>
      <vt:lpstr>Times New Roman</vt:lpstr>
      <vt:lpstr>Office Theme</vt:lpstr>
      <vt:lpstr>Office Theme</vt:lpstr>
      <vt:lpstr>PowerPoint Presentation</vt:lpstr>
      <vt:lpstr>PowerPoint Presentation</vt:lpstr>
      <vt:lpstr>Leveraging Historical Analysis</vt:lpstr>
      <vt:lpstr>Who am I</vt:lpstr>
      <vt:lpstr>Why am I so interested</vt:lpstr>
      <vt:lpstr>Source material</vt:lpstr>
      <vt:lpstr>Contents</vt:lpstr>
      <vt:lpstr>Famous person quote</vt:lpstr>
      <vt:lpstr>Scenario: Battle of the Atlantic</vt:lpstr>
      <vt:lpstr>Battle of the Atlantic: 80 years on</vt:lpstr>
      <vt:lpstr>Scenario: Battle of the Atlantic</vt:lpstr>
      <vt:lpstr>U-boat diving status when spotted</vt:lpstr>
      <vt:lpstr>The U-boat sighting problem: “Search and Find”</vt:lpstr>
      <vt:lpstr>Waddington’s account</vt:lpstr>
      <vt:lpstr>So...what to do?</vt:lpstr>
      <vt:lpstr>Matching the outputs</vt:lpstr>
      <vt:lpstr>“Kill”</vt:lpstr>
      <vt:lpstr>Attack U boat from the air</vt:lpstr>
      <vt:lpstr>PowerPoint Presentation</vt:lpstr>
      <vt:lpstr>PowerPoint Presentation</vt:lpstr>
      <vt:lpstr>PowerPoint Presentation</vt:lpstr>
      <vt:lpstr>PowerPoint Presentation</vt:lpstr>
      <vt:lpstr>PowerPoint Presentation</vt:lpstr>
      <vt:lpstr>OR Section looked at </vt:lpstr>
      <vt:lpstr>The Depth Charge depth-setting problem</vt:lpstr>
      <vt:lpstr>The depth-setting problem (2)</vt:lpstr>
      <vt:lpstr>Lethality of attacks</vt:lpstr>
      <vt:lpstr>Contenders</vt:lpstr>
      <vt:lpstr>So, what do we know…</vt:lpstr>
      <vt:lpstr>Charge size vs effective range</vt:lpstr>
      <vt:lpstr>So, a few big or many small? </vt:lpstr>
      <vt:lpstr>Reconciling the views</vt:lpstr>
      <vt:lpstr>Conclusions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Svitlana Kondakova</cp:lastModifiedBy>
  <cp:revision>31</cp:revision>
  <cp:lastPrinted>1601-01-01T00:00:00Z</cp:lastPrinted>
  <dcterms:created xsi:type="dcterms:W3CDTF">2022-07-11T19:18:00Z</dcterms:created>
  <dcterms:modified xsi:type="dcterms:W3CDTF">2023-07-19T10:02:08Z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