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5"/>
    <p:sldMasterId id="2147483721" r:id="rId6"/>
  </p:sldMasterIdLst>
  <p:notesMasterIdLst>
    <p:notesMasterId r:id="rId25"/>
  </p:notesMasterIdLst>
  <p:handoutMasterIdLst>
    <p:handoutMasterId r:id="rId26"/>
  </p:handoutMasterIdLst>
  <p:sldIdLst>
    <p:sldId id="275" r:id="rId7"/>
    <p:sldId id="294" r:id="rId8"/>
    <p:sldId id="298" r:id="rId9"/>
    <p:sldId id="295" r:id="rId10"/>
    <p:sldId id="296" r:id="rId11"/>
    <p:sldId id="308" r:id="rId12"/>
    <p:sldId id="316" r:id="rId13"/>
    <p:sldId id="309" r:id="rId14"/>
    <p:sldId id="312" r:id="rId15"/>
    <p:sldId id="313" r:id="rId16"/>
    <p:sldId id="314" r:id="rId17"/>
    <p:sldId id="311" r:id="rId18"/>
    <p:sldId id="315" r:id="rId19"/>
    <p:sldId id="299" r:id="rId20"/>
    <p:sldId id="297" r:id="rId21"/>
    <p:sldId id="307" r:id="rId22"/>
    <p:sldId id="305" r:id="rId23"/>
    <p:sldId id="258" r:id="rId24"/>
  </p:sldIdLst>
  <p:sldSz cx="9144000" cy="5143500" type="screen16x9"/>
  <p:notesSz cx="6797675" cy="9928225"/>
  <p:defaultTextStyle>
    <a:defPPr>
      <a:defRPr lang="en-GB"/>
    </a:defPPr>
    <a:lvl1pPr algn="l" defTabSz="851942" rtl="0" fontAlgn="base">
      <a:spcBef>
        <a:spcPct val="0"/>
      </a:spcBef>
      <a:spcAft>
        <a:spcPct val="0"/>
      </a:spcAft>
      <a:defRPr sz="1700" kern="1200">
        <a:solidFill>
          <a:schemeClr val="tx1"/>
        </a:solidFill>
        <a:latin typeface="Arial" charset="0"/>
        <a:ea typeface="+mn-ea"/>
        <a:cs typeface="+mn-cs"/>
      </a:defRPr>
    </a:lvl1pPr>
    <a:lvl2pPr marL="425178" indent="31731" algn="l" defTabSz="851942" rtl="0" fontAlgn="base">
      <a:spcBef>
        <a:spcPct val="0"/>
      </a:spcBef>
      <a:spcAft>
        <a:spcPct val="0"/>
      </a:spcAft>
      <a:defRPr sz="1700" kern="1200">
        <a:solidFill>
          <a:schemeClr val="tx1"/>
        </a:solidFill>
        <a:latin typeface="Arial" charset="0"/>
        <a:ea typeface="+mn-ea"/>
        <a:cs typeface="+mn-cs"/>
      </a:defRPr>
    </a:lvl2pPr>
    <a:lvl3pPr marL="851942" indent="61873" algn="l" defTabSz="851942" rtl="0" fontAlgn="base">
      <a:spcBef>
        <a:spcPct val="0"/>
      </a:spcBef>
      <a:spcAft>
        <a:spcPct val="0"/>
      </a:spcAft>
      <a:defRPr sz="1700" kern="1200">
        <a:solidFill>
          <a:schemeClr val="tx1"/>
        </a:solidFill>
        <a:latin typeface="Arial" charset="0"/>
        <a:ea typeface="+mn-ea"/>
        <a:cs typeface="+mn-cs"/>
      </a:defRPr>
    </a:lvl3pPr>
    <a:lvl4pPr marL="1278703" indent="92016" algn="l" defTabSz="851942" rtl="0" fontAlgn="base">
      <a:spcBef>
        <a:spcPct val="0"/>
      </a:spcBef>
      <a:spcAft>
        <a:spcPct val="0"/>
      </a:spcAft>
      <a:defRPr sz="1700" kern="1200">
        <a:solidFill>
          <a:schemeClr val="tx1"/>
        </a:solidFill>
        <a:latin typeface="Arial" charset="0"/>
        <a:ea typeface="+mn-ea"/>
        <a:cs typeface="+mn-cs"/>
      </a:defRPr>
    </a:lvl4pPr>
    <a:lvl5pPr marL="1705470" indent="122159" algn="l" defTabSz="851942" rtl="0" fontAlgn="base">
      <a:spcBef>
        <a:spcPct val="0"/>
      </a:spcBef>
      <a:spcAft>
        <a:spcPct val="0"/>
      </a:spcAft>
      <a:defRPr sz="1700" kern="1200">
        <a:solidFill>
          <a:schemeClr val="tx1"/>
        </a:solidFill>
        <a:latin typeface="Arial" charset="0"/>
        <a:ea typeface="+mn-ea"/>
        <a:cs typeface="+mn-cs"/>
      </a:defRPr>
    </a:lvl5pPr>
    <a:lvl6pPr marL="2284536" algn="l" defTabSz="913814" rtl="0" eaLnBrk="1" latinLnBrk="0" hangingPunct="1">
      <a:defRPr sz="1700" kern="1200">
        <a:solidFill>
          <a:schemeClr val="tx1"/>
        </a:solidFill>
        <a:latin typeface="Arial" charset="0"/>
        <a:ea typeface="+mn-ea"/>
        <a:cs typeface="+mn-cs"/>
      </a:defRPr>
    </a:lvl6pPr>
    <a:lvl7pPr marL="2741442" algn="l" defTabSz="913814" rtl="0" eaLnBrk="1" latinLnBrk="0" hangingPunct="1">
      <a:defRPr sz="1700" kern="1200">
        <a:solidFill>
          <a:schemeClr val="tx1"/>
        </a:solidFill>
        <a:latin typeface="Arial" charset="0"/>
        <a:ea typeface="+mn-ea"/>
        <a:cs typeface="+mn-cs"/>
      </a:defRPr>
    </a:lvl7pPr>
    <a:lvl8pPr marL="3198350" algn="l" defTabSz="913814" rtl="0" eaLnBrk="1" latinLnBrk="0" hangingPunct="1">
      <a:defRPr sz="1700" kern="1200">
        <a:solidFill>
          <a:schemeClr val="tx1"/>
        </a:solidFill>
        <a:latin typeface="Arial" charset="0"/>
        <a:ea typeface="+mn-ea"/>
        <a:cs typeface="+mn-cs"/>
      </a:defRPr>
    </a:lvl8pPr>
    <a:lvl9pPr marL="3655257" algn="l" defTabSz="913814" rtl="0" eaLnBrk="1" latinLnBrk="0" hangingPunct="1">
      <a:defRPr sz="17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58E52EB3-C8A1-45DD-8755-F92B7B5455BE}">
          <p14:sldIdLst>
            <p14:sldId id="275"/>
            <p14:sldId id="294"/>
            <p14:sldId id="298"/>
            <p14:sldId id="295"/>
            <p14:sldId id="296"/>
            <p14:sldId id="308"/>
            <p14:sldId id="316"/>
            <p14:sldId id="309"/>
            <p14:sldId id="312"/>
            <p14:sldId id="313"/>
            <p14:sldId id="314"/>
            <p14:sldId id="311"/>
            <p14:sldId id="315"/>
            <p14:sldId id="299"/>
            <p14:sldId id="297"/>
            <p14:sldId id="307"/>
            <p14:sldId id="305"/>
            <p14:sldId id="258"/>
          </p14:sldIdLst>
        </p14:section>
      </p14:sectionLst>
    </p:ext>
    <p:ext uri="{EFAFB233-063F-42B5-8137-9DF3F51BA10A}">
      <p15:sldGuideLst xmlns:p15="http://schemas.microsoft.com/office/powerpoint/2012/main">
        <p15:guide id="1" orient="horz" pos="2041" userDrawn="1">
          <p15:clr>
            <a:srgbClr val="A4A3A4"/>
          </p15:clr>
        </p15:guide>
        <p15:guide id="2" pos="2721" userDrawn="1">
          <p15:clr>
            <a:srgbClr val="A4A3A4"/>
          </p15:clr>
        </p15:guide>
        <p15:guide id="3" orient="horz" pos="1620" userDrawn="1">
          <p15:clr>
            <a:srgbClr val="A4A3A4"/>
          </p15:clr>
        </p15:guide>
        <p15:guide id="4" pos="2879"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A6A6A6"/>
    <a:srgbClr val="FDDD3E"/>
    <a:srgbClr val="13022D"/>
    <a:srgbClr val="120228"/>
    <a:srgbClr val="14022E"/>
    <a:srgbClr val="000000"/>
    <a:srgbClr val="FFFFFF"/>
    <a:srgbClr val="CE2256"/>
    <a:srgbClr val="005C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95" autoAdjust="0"/>
    <p:restoredTop sz="79927" autoAdjust="0"/>
  </p:normalViewPr>
  <p:slideViewPr>
    <p:cSldViewPr snapToGrid="0" snapToObjects="1">
      <p:cViewPr varScale="1">
        <p:scale>
          <a:sx n="77" d="100"/>
          <a:sy n="77" d="100"/>
        </p:scale>
        <p:origin x="546" y="84"/>
      </p:cViewPr>
      <p:guideLst>
        <p:guide orient="horz" pos="2041"/>
        <p:guide pos="2721"/>
        <p:guide orient="horz" pos="1620"/>
        <p:guide pos="2879"/>
      </p:guideLst>
    </p:cSldViewPr>
  </p:slideViewPr>
  <p:outlineViewPr>
    <p:cViewPr>
      <p:scale>
        <a:sx n="33" d="100"/>
        <a:sy n="33" d="100"/>
      </p:scale>
      <p:origin x="24"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49" d="100"/>
          <a:sy n="49" d="100"/>
        </p:scale>
        <p:origin x="2406" y="4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24" Type="http://schemas.openxmlformats.org/officeDocument/2006/relationships/slide" Target="slides/slide18.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853318" fontAlgn="auto">
              <a:spcBef>
                <a:spcPts val="0"/>
              </a:spcBef>
              <a:spcAft>
                <a:spcPts val="0"/>
              </a:spcAft>
              <a:defRPr sz="1200">
                <a:latin typeface="+mn-lt"/>
              </a:defRPr>
            </a:lvl1pPr>
          </a:lstStyle>
          <a:p>
            <a:pPr>
              <a:defRPr/>
            </a:pPr>
            <a:r>
              <a:rPr lang="en-GB" dirty="0"/>
              <a:t>Uncontrolled copy when printed</a:t>
            </a:r>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defTabSz="853318" fontAlgn="auto">
              <a:spcBef>
                <a:spcPts val="0"/>
              </a:spcBef>
              <a:spcAft>
                <a:spcPts val="0"/>
              </a:spcAft>
              <a:defRPr sz="1200">
                <a:latin typeface="+mn-lt"/>
              </a:defRPr>
            </a:lvl1pPr>
          </a:lstStyle>
          <a:p>
            <a:pPr>
              <a:defRPr/>
            </a:pPr>
            <a:fld id="{9EBD1747-407F-43EF-BC75-4B6CAFD225D7}" type="datetime1">
              <a:rPr lang="en-GB" smtClean="0"/>
              <a:t>10/07/2023</a:t>
            </a:fld>
            <a:endParaRPr lang="en-GB"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defTabSz="853318" fontAlgn="auto">
              <a:spcBef>
                <a:spcPts val="0"/>
              </a:spcBef>
              <a:spcAft>
                <a:spcPts val="0"/>
              </a:spcAft>
              <a:defRPr sz="1200">
                <a:latin typeface="+mn-lt"/>
              </a:defRPr>
            </a:lvl1pPr>
          </a:lstStyle>
          <a:p>
            <a:pPr>
              <a:defRPr/>
            </a:pPr>
            <a:r>
              <a:rPr lang="en-GB" dirty="0" smtClean="0"/>
              <a:t>© Crown copyright 2020 Dstl</a:t>
            </a:r>
            <a:endParaRPr lang="en-GB" dirty="0"/>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defTabSz="853318" fontAlgn="auto">
              <a:spcBef>
                <a:spcPts val="0"/>
              </a:spcBef>
              <a:spcAft>
                <a:spcPts val="0"/>
              </a:spcAft>
              <a:defRPr sz="1200">
                <a:latin typeface="+mn-lt"/>
              </a:defRPr>
            </a:lvl1pPr>
          </a:lstStyle>
          <a:p>
            <a:pPr>
              <a:defRPr/>
            </a:pPr>
            <a:fld id="{89AD9203-612B-4DA4-921D-5039DF7F7E0C}" type="slidenum">
              <a:rPr lang="en-GB"/>
              <a:pPr>
                <a:defRPr/>
              </a:pPr>
              <a:t>‹#›</a:t>
            </a:fld>
            <a:endParaRPr lang="en-GB" dirty="0"/>
          </a:p>
        </p:txBody>
      </p:sp>
    </p:spTree>
    <p:extLst>
      <p:ext uri="{BB962C8B-B14F-4D97-AF65-F5344CB8AC3E}">
        <p14:creationId xmlns:p14="http://schemas.microsoft.com/office/powerpoint/2010/main" val="32737911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853318" fontAlgn="auto">
              <a:spcBef>
                <a:spcPts val="0"/>
              </a:spcBef>
              <a:spcAft>
                <a:spcPts val="0"/>
              </a:spcAft>
              <a:defRPr sz="1200">
                <a:latin typeface="Arial" pitchFamily="34" charset="0"/>
                <a:cs typeface="Arial" pitchFamily="34" charset="0"/>
              </a:defRPr>
            </a:lvl1pPr>
          </a:lstStyle>
          <a:p>
            <a:pPr>
              <a:defRPr/>
            </a:pPr>
            <a:r>
              <a:rPr lang="en-GB" dirty="0"/>
              <a:t>Uncontrolled copy when printed</a:t>
            </a:r>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defTabSz="853318" fontAlgn="auto">
              <a:spcBef>
                <a:spcPts val="0"/>
              </a:spcBef>
              <a:spcAft>
                <a:spcPts val="0"/>
              </a:spcAft>
              <a:defRPr sz="1200">
                <a:latin typeface="Arial" pitchFamily="34" charset="0"/>
                <a:cs typeface="Arial" pitchFamily="34" charset="0"/>
              </a:defRPr>
            </a:lvl1pPr>
          </a:lstStyle>
          <a:p>
            <a:pPr>
              <a:defRPr/>
            </a:pPr>
            <a:fld id="{63C7F269-31FF-49BB-A308-19E27FEE6816}" type="datetime1">
              <a:rPr lang="en-GB" smtClean="0"/>
              <a:t>10/07/2023</a:t>
            </a:fld>
            <a:endParaRPr lang="en-GB" dirty="0"/>
          </a:p>
        </p:txBody>
      </p:sp>
      <p:sp>
        <p:nvSpPr>
          <p:cNvPr id="4" name="Slide Image Placeholder 3"/>
          <p:cNvSpPr>
            <a:spLocks noGrp="1" noRot="1" noChangeAspect="1"/>
          </p:cNvSpPr>
          <p:nvPr>
            <p:ph type="sldImg" idx="2"/>
          </p:nvPr>
        </p:nvSpPr>
        <p:spPr>
          <a:xfrm>
            <a:off x="795338" y="742950"/>
            <a:ext cx="5207000" cy="2930525"/>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282575" y="3870325"/>
            <a:ext cx="6232525" cy="5313363"/>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defTabSz="853318" fontAlgn="auto">
              <a:spcBef>
                <a:spcPts val="0"/>
              </a:spcBef>
              <a:spcAft>
                <a:spcPts val="0"/>
              </a:spcAft>
              <a:defRPr sz="1200">
                <a:latin typeface="Arial" pitchFamily="34" charset="0"/>
                <a:cs typeface="Arial" pitchFamily="34" charset="0"/>
              </a:defRPr>
            </a:lvl1pPr>
          </a:lstStyle>
          <a:p>
            <a:pPr>
              <a:defRPr/>
            </a:pPr>
            <a:r>
              <a:rPr lang="en-GB" dirty="0" smtClean="0"/>
              <a:t>© Crown copyright 2020 Dstl</a:t>
            </a:r>
            <a:endParaRPr lang="en-GB"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defTabSz="853318" fontAlgn="auto">
              <a:spcBef>
                <a:spcPts val="0"/>
              </a:spcBef>
              <a:spcAft>
                <a:spcPts val="0"/>
              </a:spcAft>
              <a:defRPr sz="1200">
                <a:latin typeface="Arial" pitchFamily="34" charset="0"/>
                <a:cs typeface="Arial" pitchFamily="34" charset="0"/>
              </a:defRPr>
            </a:lvl1pPr>
          </a:lstStyle>
          <a:p>
            <a:pPr>
              <a:defRPr/>
            </a:pPr>
            <a:fld id="{6AC03C9E-463D-47B2-8BF7-CCC2C082E4A8}" type="slidenum">
              <a:rPr lang="en-GB"/>
              <a:pPr>
                <a:defRPr/>
              </a:pPr>
              <a:t>‹#›</a:t>
            </a:fld>
            <a:endParaRPr lang="en-GB" dirty="0"/>
          </a:p>
        </p:txBody>
      </p:sp>
    </p:spTree>
    <p:extLst>
      <p:ext uri="{BB962C8B-B14F-4D97-AF65-F5344CB8AC3E}">
        <p14:creationId xmlns:p14="http://schemas.microsoft.com/office/powerpoint/2010/main" val="4078116230"/>
      </p:ext>
    </p:extLst>
  </p:cSld>
  <p:clrMap bg1="lt1" tx1="dk1" bg2="lt2" tx2="dk2" accent1="accent1" accent2="accent2" accent3="accent3" accent4="accent4" accent5="accent5" accent6="accent6" hlink="hlink" folHlink="folHlink"/>
  <p:hf/>
  <p:notesStyle>
    <a:lvl1pPr algn="l" defTabSz="851942"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1pPr>
    <a:lvl2pPr marL="425178" algn="l" defTabSz="851942"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2pPr>
    <a:lvl3pPr marL="851942" algn="l" defTabSz="851942"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3pPr>
    <a:lvl4pPr marL="1278703" algn="l" defTabSz="851942"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4pPr>
    <a:lvl5pPr marL="1705470" algn="l" defTabSz="851942"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5pPr>
    <a:lvl6pPr marL="2131928" algn="l" defTabSz="852772" rtl="0" eaLnBrk="1" latinLnBrk="0" hangingPunct="1">
      <a:defRPr sz="1100" kern="1200">
        <a:solidFill>
          <a:schemeClr val="tx1"/>
        </a:solidFill>
        <a:latin typeface="+mn-lt"/>
        <a:ea typeface="+mn-ea"/>
        <a:cs typeface="+mn-cs"/>
      </a:defRPr>
    </a:lvl6pPr>
    <a:lvl7pPr marL="2558312" algn="l" defTabSz="852772" rtl="0" eaLnBrk="1" latinLnBrk="0" hangingPunct="1">
      <a:defRPr sz="1100" kern="1200">
        <a:solidFill>
          <a:schemeClr val="tx1"/>
        </a:solidFill>
        <a:latin typeface="+mn-lt"/>
        <a:ea typeface="+mn-ea"/>
        <a:cs typeface="+mn-cs"/>
      </a:defRPr>
    </a:lvl7pPr>
    <a:lvl8pPr marL="2984699" algn="l" defTabSz="852772" rtl="0" eaLnBrk="1" latinLnBrk="0" hangingPunct="1">
      <a:defRPr sz="1100" kern="1200">
        <a:solidFill>
          <a:schemeClr val="tx1"/>
        </a:solidFill>
        <a:latin typeface="+mn-lt"/>
        <a:ea typeface="+mn-ea"/>
        <a:cs typeface="+mn-cs"/>
      </a:defRPr>
    </a:lvl8pPr>
    <a:lvl9pPr marL="3411085" algn="l" defTabSz="852772"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Abstract</a:t>
            </a:r>
          </a:p>
          <a:p>
            <a:endParaRPr lang="en-GB" dirty="0" smtClean="0"/>
          </a:p>
          <a:p>
            <a:r>
              <a:rPr lang="en-GB" sz="1100" kern="1200" dirty="0" smtClean="0">
                <a:solidFill>
                  <a:schemeClr val="tx1"/>
                </a:solidFill>
                <a:effectLst/>
                <a:latin typeface="Arial" pitchFamily="34" charset="0"/>
                <a:ea typeface="+mn-ea"/>
                <a:cs typeface="Arial" pitchFamily="34" charset="0"/>
              </a:rPr>
              <a:t>The UK’s Land Warfare Centre (LWC) tasked Dstl with researching expected casualty rates in high-intensity warfighting, particularly in urban operations (otherwise known as fighting in built-up areas, or FIBUA), to inform casualty evacuation (Casevac) and medical treatment planning for Headquarters, Allied Rapid Reaction Corps (HQ ARRC).  Legacy data from existing UK and US studies were reviewed, most of which rested on Second World War (WW2) battle data.  A new dataset of 43 WW2 and post-WW2 urban battles was assembled, together with a similar dataset of 102 rural battles for comparison, starting with the updated Helmbold Database, and researching additional battles where necessary.  Comparing these statistically confirmed that FIBUA favoured the attacker, and that this conclusion held for more modern combat as well as for WW2.  The loss rates for forces engaged in urban and rural combat under different circumstances and for different organisational levels are calculated, as are the expected splits between losses that are killed in action (KiA), wounded in action (WiA), prisoners of war (PoWs).  The implications for medical planning and for FIBUA doctrine, tactics, and training are discussed.  (O)</a:t>
            </a:r>
            <a:endParaRPr lang="en-GB" dirty="0"/>
          </a:p>
        </p:txBody>
      </p:sp>
      <p:sp>
        <p:nvSpPr>
          <p:cNvPr id="4" name="Header Placeholder 3"/>
          <p:cNvSpPr>
            <a:spLocks noGrp="1"/>
          </p:cNvSpPr>
          <p:nvPr>
            <p:ph type="hdr" sz="quarter" idx="10"/>
          </p:nvPr>
        </p:nvSpPr>
        <p:spPr/>
        <p:txBody>
          <a:bodyPr/>
          <a:lstStyle/>
          <a:p>
            <a:pPr marL="0" marR="0" lvl="0" indent="0" algn="l" defTabSz="85331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Uncontrolled copy when printed</a:t>
            </a:r>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Date Placeholder 4"/>
          <p:cNvSpPr>
            <a:spLocks noGrp="1"/>
          </p:cNvSpPr>
          <p:nvPr>
            <p:ph type="dt" idx="11"/>
          </p:nvPr>
        </p:nvSpPr>
        <p:spPr/>
        <p:txBody>
          <a:bodyPr/>
          <a:lstStyle/>
          <a:p>
            <a:pPr marL="0" marR="0" lvl="0" indent="0" algn="r" defTabSz="853318" rtl="0" eaLnBrk="1" fontAlgn="auto" latinLnBrk="0" hangingPunct="1">
              <a:lnSpc>
                <a:spcPct val="100000"/>
              </a:lnSpc>
              <a:spcBef>
                <a:spcPts val="0"/>
              </a:spcBef>
              <a:spcAft>
                <a:spcPts val="0"/>
              </a:spcAft>
              <a:buClrTx/>
              <a:buSzTx/>
              <a:buFontTx/>
              <a:buNone/>
              <a:tabLst/>
              <a:defRPr/>
            </a:pPr>
            <a:fld id="{9D8505F7-65F2-4DFB-A2FA-547E6160E02F}" type="datetime1">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pPr marL="0" marR="0" lvl="0" indent="0" algn="r" defTabSz="853318" rtl="0" eaLnBrk="1" fontAlgn="auto" latinLnBrk="0" hangingPunct="1">
                <a:lnSpc>
                  <a:spcPct val="100000"/>
                </a:lnSpc>
                <a:spcBef>
                  <a:spcPts val="0"/>
                </a:spcBef>
                <a:spcAft>
                  <a:spcPts val="0"/>
                </a:spcAft>
                <a:buClrTx/>
                <a:buSzTx/>
                <a:buFontTx/>
                <a:buNone/>
                <a:tabLst/>
                <a:defRPr/>
              </a:pPr>
              <a:t>10/07/2023</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6" name="Footer Placeholder 5"/>
          <p:cNvSpPr>
            <a:spLocks noGrp="1"/>
          </p:cNvSpPr>
          <p:nvPr>
            <p:ph type="ftr" sz="quarter" idx="12"/>
          </p:nvPr>
        </p:nvSpPr>
        <p:spPr/>
        <p:txBody>
          <a:bodyPr/>
          <a:lstStyle/>
          <a:p>
            <a:pPr marL="0" marR="0" lvl="0" indent="0" algn="l" defTabSz="85331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 Crown copyright 2020 Dstl</a:t>
            </a:r>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7" name="Slide Number Placeholder 6"/>
          <p:cNvSpPr>
            <a:spLocks noGrp="1"/>
          </p:cNvSpPr>
          <p:nvPr>
            <p:ph type="sldNum" sz="quarter" idx="13"/>
          </p:nvPr>
        </p:nvSpPr>
        <p:spPr/>
        <p:txBody>
          <a:bodyPr/>
          <a:lstStyle/>
          <a:p>
            <a:pPr marL="0" marR="0" lvl="0" indent="0" algn="r" defTabSz="853318" rtl="0" eaLnBrk="1" fontAlgn="auto" latinLnBrk="0" hangingPunct="1">
              <a:lnSpc>
                <a:spcPct val="100000"/>
              </a:lnSpc>
              <a:spcBef>
                <a:spcPts val="0"/>
              </a:spcBef>
              <a:spcAft>
                <a:spcPts val="0"/>
              </a:spcAft>
              <a:buClrTx/>
              <a:buSzTx/>
              <a:buFontTx/>
              <a:buNone/>
              <a:tabLst/>
              <a:defRPr/>
            </a:pPr>
            <a:fld id="{6AC03C9E-463D-47B2-8BF7-CCC2C082E4A8}"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pPr marL="0" marR="0" lvl="0" indent="0" algn="r" defTabSz="853318"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683512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an example of many such tables</a:t>
            </a:r>
            <a:r>
              <a:rPr lang="en-GB" baseline="0" dirty="0" smtClean="0"/>
              <a:t> that were generated for each echelon, for winners and losers, in urban and rural terrains, for WW2 battles and post-WW2.  In the event, the driving factors were the echelon, the posture (attack or defence), and whether the force won or lost, which was itself heavily influenced by the terrain.  </a:t>
            </a:r>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10</a:t>
            </a:fld>
            <a:endParaRPr lang="en-GB" dirty="0"/>
          </a:p>
        </p:txBody>
      </p:sp>
    </p:spTree>
    <p:extLst>
      <p:ext uri="{BB962C8B-B14F-4D97-AF65-F5344CB8AC3E}">
        <p14:creationId xmlns:p14="http://schemas.microsoft.com/office/powerpoint/2010/main" val="9010045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study review also presented data that have been accumulated over the years on died of wounds (DoW) statistics, which charted the gradual improvement from 10–20% DoWs in the nineteenth century to 1–4% today.  This is from two factors: an improvement</a:t>
            </a:r>
            <a:r>
              <a:rPr lang="en-GB" baseline="0" dirty="0" smtClean="0"/>
              <a:t> in casualty evacuation, especially from WW1 onwards, and improvements in combat medicine, such as surgery, blood transfusion, and antibiotics.  </a:t>
            </a:r>
            <a:r>
              <a:rPr lang="en-GB" dirty="0" smtClean="0"/>
              <a:t>However, it also depends greatly on what is counted as a wound.  </a:t>
            </a:r>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11</a:t>
            </a:fld>
            <a:endParaRPr lang="en-GB" dirty="0"/>
          </a:p>
        </p:txBody>
      </p:sp>
    </p:spTree>
    <p:extLst>
      <p:ext uri="{BB962C8B-B14F-4D97-AF65-F5344CB8AC3E}">
        <p14:creationId xmlns:p14="http://schemas.microsoft.com/office/powerpoint/2010/main" val="3865690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12</a:t>
            </a:fld>
            <a:endParaRPr lang="en-GB" dirty="0"/>
          </a:p>
        </p:txBody>
      </p:sp>
    </p:spTree>
    <p:extLst>
      <p:ext uri="{BB962C8B-B14F-4D97-AF65-F5344CB8AC3E}">
        <p14:creationId xmlns:p14="http://schemas.microsoft.com/office/powerpoint/2010/main" val="1650365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13</a:t>
            </a:fld>
            <a:endParaRPr lang="en-GB" dirty="0"/>
          </a:p>
        </p:txBody>
      </p:sp>
    </p:spTree>
    <p:extLst>
      <p:ext uri="{BB962C8B-B14F-4D97-AF65-F5344CB8AC3E}">
        <p14:creationId xmlns:p14="http://schemas.microsoft.com/office/powerpoint/2010/main" val="33102618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14</a:t>
            </a:fld>
            <a:endParaRPr lang="en-GB" dirty="0"/>
          </a:p>
        </p:txBody>
      </p:sp>
    </p:spTree>
    <p:extLst>
      <p:ext uri="{BB962C8B-B14F-4D97-AF65-F5344CB8AC3E}">
        <p14:creationId xmlns:p14="http://schemas.microsoft.com/office/powerpoint/2010/main" val="38165271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 that it is very hard to quote</a:t>
            </a:r>
            <a:r>
              <a:rPr lang="en-GB" baseline="0" dirty="0" smtClean="0"/>
              <a:t> meaningful ‘expected’ results without quoting ranges; all the statistics in this study demonstrated great variability.  While some of this will be due to data errors and approximations, much is down to uncontrolled variables and inherent real-world variability.  </a:t>
            </a:r>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15</a:t>
            </a:fld>
            <a:endParaRPr lang="en-GB" dirty="0"/>
          </a:p>
        </p:txBody>
      </p:sp>
    </p:spTree>
    <p:extLst>
      <p:ext uri="{BB962C8B-B14F-4D97-AF65-F5344CB8AC3E}">
        <p14:creationId xmlns:p14="http://schemas.microsoft.com/office/powerpoint/2010/main" val="7016354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16</a:t>
            </a:fld>
            <a:endParaRPr lang="en-GB" dirty="0"/>
          </a:p>
        </p:txBody>
      </p:sp>
    </p:spTree>
    <p:extLst>
      <p:ext uri="{BB962C8B-B14F-4D97-AF65-F5344CB8AC3E}">
        <p14:creationId xmlns:p14="http://schemas.microsoft.com/office/powerpoint/2010/main" val="2764437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a:t>
            </a:r>
            <a:r>
              <a:rPr lang="en-GB" baseline="0" dirty="0" smtClean="0"/>
              <a:t> US battle for Aachen, Germany, 1944</a:t>
            </a:r>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17</a:t>
            </a:fld>
            <a:endParaRPr lang="en-GB" dirty="0"/>
          </a:p>
        </p:txBody>
      </p:sp>
    </p:spTree>
    <p:extLst>
      <p:ext uri="{BB962C8B-B14F-4D97-AF65-F5344CB8AC3E}">
        <p14:creationId xmlns:p14="http://schemas.microsoft.com/office/powerpoint/2010/main" val="2270428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D65CC634-661D-48D9-B6C7-CE0787AC0D64}"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18</a:t>
            </a:fld>
            <a:endParaRPr lang="en-GB" dirty="0"/>
          </a:p>
        </p:txBody>
      </p:sp>
    </p:spTree>
    <p:extLst>
      <p:ext uri="{BB962C8B-B14F-4D97-AF65-F5344CB8AC3E}">
        <p14:creationId xmlns:p14="http://schemas.microsoft.com/office/powerpoint/2010/main" val="4072519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 much fun in Stalingrad.)</a:t>
            </a:r>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2</a:t>
            </a:fld>
            <a:endParaRPr lang="en-GB" dirty="0"/>
          </a:p>
        </p:txBody>
      </p:sp>
    </p:spTree>
    <p:extLst>
      <p:ext uri="{BB962C8B-B14F-4D97-AF65-F5344CB8AC3E}">
        <p14:creationId xmlns:p14="http://schemas.microsoft.com/office/powerpoint/2010/main" val="1174871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FIBUA:</a:t>
            </a:r>
            <a:r>
              <a:rPr lang="en-GB" baseline="0" dirty="0" smtClean="0"/>
              <a:t> fighting in built-up areas, = mounting operations in urban terrain (MOUT, US); I was brought up in the Cold War!</a:t>
            </a:r>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3</a:t>
            </a:fld>
            <a:endParaRPr lang="en-GB" dirty="0"/>
          </a:p>
        </p:txBody>
      </p:sp>
    </p:spTree>
    <p:extLst>
      <p:ext uri="{BB962C8B-B14F-4D97-AF65-F5344CB8AC3E}">
        <p14:creationId xmlns:p14="http://schemas.microsoft.com/office/powerpoint/2010/main" val="4009897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LER: Loss exchange ratio, being attacker losses divided by defender losses.</a:t>
            </a:r>
          </a:p>
          <a:p>
            <a:endParaRPr lang="en-GB" dirty="0" smtClean="0"/>
          </a:p>
          <a:p>
            <a:r>
              <a:rPr lang="en-GB" dirty="0" smtClean="0"/>
              <a:t>DoW(s): Died of wounds, i.e. after entering the medical logistic system.  </a:t>
            </a:r>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4</a:t>
            </a:fld>
            <a:endParaRPr lang="en-GB" dirty="0"/>
          </a:p>
        </p:txBody>
      </p:sp>
    </p:spTree>
    <p:extLst>
      <p:ext uri="{BB962C8B-B14F-4D97-AF65-F5344CB8AC3E}">
        <p14:creationId xmlns:p14="http://schemas.microsoft.com/office/powerpoint/2010/main" val="1230525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851942" rtl="0" eaLnBrk="0" fontAlgn="base" latinLnBrk="0" hangingPunct="0">
              <a:lnSpc>
                <a:spcPct val="100000"/>
              </a:lnSpc>
              <a:spcBef>
                <a:spcPct val="30000"/>
              </a:spcBef>
              <a:spcAft>
                <a:spcPct val="0"/>
              </a:spcAft>
              <a:buClrTx/>
              <a:buSzTx/>
              <a:buFontTx/>
              <a:buNone/>
              <a:tabLst/>
              <a:defRPr/>
            </a:pPr>
            <a:r>
              <a:rPr lang="en-GB" dirty="0" smtClean="0"/>
              <a:t>As always, much</a:t>
            </a:r>
            <a:r>
              <a:rPr lang="en-GB" baseline="0" dirty="0" smtClean="0"/>
              <a:t> of the effort in HA went into collecting and cleaning the data.  Care was also needed with nomenclature: in the US and German Armies of WW2, a regiment was a multi-battalion formation, equivalent to a British and Commonwealth brigade.  (In the US Army, a regiment was commanded by a full colonel, in the German Army by a full colonel or often a </a:t>
            </a:r>
            <a:r>
              <a:rPr lang="en-GB" i="1" baseline="0" dirty="0" smtClean="0"/>
              <a:t>Generalmajor</a:t>
            </a:r>
            <a:r>
              <a:rPr lang="en-GB" baseline="0" dirty="0" smtClean="0"/>
              <a:t>, and in the British Army by a brigadier-general, later shortened to brigadier.)  </a:t>
            </a:r>
            <a:endParaRPr lang="en-GB" dirty="0" smtClean="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5</a:t>
            </a:fld>
            <a:endParaRPr lang="en-GB" dirty="0"/>
          </a:p>
        </p:txBody>
      </p:sp>
    </p:spTree>
    <p:extLst>
      <p:ext uri="{BB962C8B-B14F-4D97-AF65-F5344CB8AC3E}">
        <p14:creationId xmlns:p14="http://schemas.microsoft.com/office/powerpoint/2010/main" val="3255725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 noted in several HA studies, the determined nature of Japanese</a:t>
            </a:r>
            <a:r>
              <a:rPr lang="en-GB" baseline="0" dirty="0" smtClean="0"/>
              <a:t> defences produced historically unique results, and these were excluded to reduce unwanted variability.  There were also few well-documented FIBUA battles in the Far East and Pacific.  </a:t>
            </a:r>
          </a:p>
          <a:p>
            <a:endParaRPr lang="en-GB" baseline="0" dirty="0" smtClean="0"/>
          </a:p>
          <a:p>
            <a:r>
              <a:rPr lang="en-GB" baseline="0" dirty="0" smtClean="0"/>
              <a:t>Because the study was addressing force-level statistics, rather than the characteristics of battles, for some purposes it was possible to use battles where high-quality loss statistics were available for one side only.  </a:t>
            </a:r>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6</a:t>
            </a:fld>
            <a:endParaRPr lang="en-GB" dirty="0"/>
          </a:p>
        </p:txBody>
      </p:sp>
    </p:spTree>
    <p:extLst>
      <p:ext uri="{BB962C8B-B14F-4D97-AF65-F5344CB8AC3E}">
        <p14:creationId xmlns:p14="http://schemas.microsoft.com/office/powerpoint/2010/main" val="891479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diagram illustrates the discussion on overlaps in casualty and loss statistics by Underwood (2006).</a:t>
            </a:r>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7</a:t>
            </a:fld>
            <a:endParaRPr lang="en-GB" dirty="0"/>
          </a:p>
        </p:txBody>
      </p:sp>
    </p:spTree>
    <p:extLst>
      <p:ext uri="{BB962C8B-B14F-4D97-AF65-F5344CB8AC3E}">
        <p14:creationId xmlns:p14="http://schemas.microsoft.com/office/powerpoint/2010/main" val="168114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Some battle duration data</a:t>
            </a:r>
            <a:r>
              <a:rPr lang="en-GB" baseline="0" dirty="0" smtClean="0"/>
              <a:t> were available as hours, but because the principal sources (Helmbold, and CORDA) used whole days, this was used for the present study.  In reality it is often hard to know when a battle finished, particularly at brigade level, whereas many company-level battles were over in a few hours.</a:t>
            </a:r>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8</a:t>
            </a:fld>
            <a:endParaRPr lang="en-GB" dirty="0"/>
          </a:p>
        </p:txBody>
      </p:sp>
    </p:spTree>
    <p:extLst>
      <p:ext uri="{BB962C8B-B14F-4D97-AF65-F5344CB8AC3E}">
        <p14:creationId xmlns:p14="http://schemas.microsoft.com/office/powerpoint/2010/main" val="3286308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WW2 result confirms previous HA, but makes it more robust, as it used a different method, and different data set (although there were significant overlaps); the post-WW2 result is new to science – you heard it here first!</a:t>
            </a:r>
            <a:endParaRPr lang="en-GB" dirty="0"/>
          </a:p>
        </p:txBody>
      </p:sp>
      <p:sp>
        <p:nvSpPr>
          <p:cNvPr id="4" name="Header Placeholder 3"/>
          <p:cNvSpPr>
            <a:spLocks noGrp="1"/>
          </p:cNvSpPr>
          <p:nvPr>
            <p:ph type="hdr" sz="quarter" idx="10"/>
          </p:nvPr>
        </p:nvSpPr>
        <p:spPr/>
        <p:txBody>
          <a:bodyPr/>
          <a:lstStyle/>
          <a:p>
            <a:pPr>
              <a:defRPr/>
            </a:pPr>
            <a:r>
              <a:rPr lang="en-GB" dirty="0"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10/07/2023</a:t>
            </a:fld>
            <a:endParaRPr lang="en-GB" dirty="0"/>
          </a:p>
        </p:txBody>
      </p:sp>
      <p:sp>
        <p:nvSpPr>
          <p:cNvPr id="6" name="Footer Placeholder 5"/>
          <p:cNvSpPr>
            <a:spLocks noGrp="1"/>
          </p:cNvSpPr>
          <p:nvPr>
            <p:ph type="ftr" sz="quarter" idx="12"/>
          </p:nvPr>
        </p:nvSpPr>
        <p:spPr/>
        <p:txBody>
          <a:bodyPr/>
          <a:lstStyle/>
          <a:p>
            <a:pPr>
              <a:defRPr/>
            </a:pPr>
            <a:r>
              <a:rPr lang="en-GB" dirty="0" smtClean="0"/>
              <a:t>© Crown copyright 2020 Dstl</a:t>
            </a:r>
            <a:endParaRPr lang="en-GB" dirty="0"/>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9</a:t>
            </a:fld>
            <a:endParaRPr lang="en-GB" dirty="0"/>
          </a:p>
        </p:txBody>
      </p:sp>
    </p:spTree>
    <p:extLst>
      <p:ext uri="{BB962C8B-B14F-4D97-AF65-F5344CB8AC3E}">
        <p14:creationId xmlns:p14="http://schemas.microsoft.com/office/powerpoint/2010/main" val="8924054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5.emf"/><Relationship Id="rId13" Type="http://schemas.openxmlformats.org/officeDocument/2006/relationships/hyperlink" Target="https://www.facebook.com/dstlmod/" TargetMode="External"/><Relationship Id="rId3" Type="http://schemas.openxmlformats.org/officeDocument/2006/relationships/hyperlink" Target="https://github.com/dstl" TargetMode="External"/><Relationship Id="rId7" Type="http://schemas.openxmlformats.org/officeDocument/2006/relationships/hyperlink" Target="https://www.linkedin.com/company/dstl/" TargetMode="External"/><Relationship Id="rId12" Type="http://schemas.openxmlformats.org/officeDocument/2006/relationships/image" Target="../media/image7.emf"/><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4.emf"/><Relationship Id="rId11" Type="http://schemas.openxmlformats.org/officeDocument/2006/relationships/hyperlink" Target="https://www.instagram.com/dstlmod" TargetMode="External"/><Relationship Id="rId5" Type="http://schemas.openxmlformats.org/officeDocument/2006/relationships/hyperlink" Target="https://twitter.com/dstlmod"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hyperlink" Target="https://www.gov.uk/government/organisations/defence-science-and-technology-laboratory" TargetMode="External"/><Relationship Id="rId14" Type="http://schemas.openxmlformats.org/officeDocument/2006/relationships/image" Target="../media/image8.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bg>
      <p:bgRef idx="1001">
        <a:schemeClr val="bg2"/>
      </p:bgRef>
    </p:bg>
    <p:spTree>
      <p:nvGrpSpPr>
        <p:cNvPr id="1" name=""/>
        <p:cNvGrpSpPr/>
        <p:nvPr/>
      </p:nvGrpSpPr>
      <p:grpSpPr>
        <a:xfrm>
          <a:off x="0" y="0"/>
          <a:ext cx="0" cy="0"/>
          <a:chOff x="0" y="0"/>
          <a:chExt cx="0" cy="0"/>
        </a:xfrm>
      </p:grpSpPr>
      <p:cxnSp>
        <p:nvCxnSpPr>
          <p:cNvPr id="5" name="Straight Connector 4"/>
          <p:cNvCxnSpPr/>
          <p:nvPr userDrawn="1"/>
        </p:nvCxnSpPr>
        <p:spPr>
          <a:xfrm>
            <a:off x="4159990" y="2715394"/>
            <a:ext cx="824023"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Subtitle 2"/>
          <p:cNvSpPr>
            <a:spLocks noGrp="1"/>
          </p:cNvSpPr>
          <p:nvPr>
            <p:ph type="subTitle" idx="1"/>
          </p:nvPr>
        </p:nvSpPr>
        <p:spPr>
          <a:xfrm>
            <a:off x="-3967" y="2931790"/>
            <a:ext cx="9144000" cy="682352"/>
          </a:xfrm>
          <a:noFill/>
          <a:ln w="9525">
            <a:noFill/>
            <a:miter lim="800000"/>
            <a:headEnd/>
            <a:tailEnd/>
          </a:ln>
        </p:spPr>
        <p:txBody>
          <a:bodyPr vert="horz" wrap="square" lIns="180000" tIns="42639" rIns="180000" bIns="42639" numCol="1" rtlCol="0" anchor="t" anchorCtr="0" compatLnSpc="1">
            <a:prstTxWarp prst="textNoShape">
              <a:avLst/>
            </a:prstTxWarp>
            <a:normAutofit/>
          </a:bodyPr>
          <a:lstStyle>
            <a:lvl1pPr marL="0" indent="0" algn="ctr">
              <a:buNone/>
              <a:defRPr lang="en-GB" sz="1400" spc="38" baseline="0" dirty="0">
                <a:solidFill>
                  <a:schemeClr val="tx1"/>
                </a:solidFill>
              </a:defRPr>
            </a:lvl1pPr>
          </a:lstStyle>
          <a:p>
            <a:pPr marL="171450" lvl="0" indent="-171450" algn="ctr" defTabSz="638957" fontAlgn="base">
              <a:lnSpc>
                <a:spcPct val="120000"/>
              </a:lnSpc>
              <a:spcBef>
                <a:spcPts val="225"/>
              </a:spcBef>
              <a:spcAft>
                <a:spcPct val="0"/>
              </a:spcAft>
              <a:buClr>
                <a:srgbClr val="C00000"/>
              </a:buClr>
            </a:pPr>
            <a:r>
              <a:rPr lang="en-US" smtClean="0"/>
              <a:t>Click to edit Master subtitle style</a:t>
            </a:r>
            <a:endParaRPr lang="en-GB" dirty="0"/>
          </a:p>
        </p:txBody>
      </p:sp>
      <p:pic>
        <p:nvPicPr>
          <p:cNvPr id="9" name="Picture 3" descr="The Ministry of Defence logo." title="The Ministry of Defence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black">
          <a:xfrm>
            <a:off x="251520" y="4297483"/>
            <a:ext cx="720080" cy="57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Straight Connector 9"/>
          <p:cNvCxnSpPr/>
          <p:nvPr userDrawn="1"/>
        </p:nvCxnSpPr>
        <p:spPr>
          <a:xfrm>
            <a:off x="8460433" y="4299942"/>
            <a:ext cx="372881" cy="0"/>
          </a:xfrm>
          <a:prstGeom prst="line">
            <a:avLst/>
          </a:prstGeom>
          <a:ln w="12700">
            <a:solidFill>
              <a:srgbClr val="CE2256"/>
            </a:solidFill>
          </a:ln>
        </p:spPr>
        <p:style>
          <a:lnRef idx="1">
            <a:schemeClr val="accent1"/>
          </a:lnRef>
          <a:fillRef idx="0">
            <a:schemeClr val="accent1"/>
          </a:fillRef>
          <a:effectRef idx="0">
            <a:schemeClr val="accent1"/>
          </a:effectRef>
          <a:fontRef idx="minor">
            <a:schemeClr val="tx1"/>
          </a:fontRef>
        </p:style>
      </p:cxnSp>
      <p:pic>
        <p:nvPicPr>
          <p:cNvPr id="11" name="Picture 3" descr="The DSTL logo. DSTL - the science inside." title="The DSTL logo"/>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black">
          <a:xfrm>
            <a:off x="3347866" y="987574"/>
            <a:ext cx="2448270" cy="434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bwMode="black">
          <a:xfrm>
            <a:off x="0" y="1638837"/>
            <a:ext cx="9144000" cy="916512"/>
          </a:xfrm>
        </p:spPr>
        <p:txBody>
          <a:bodyPr tIns="43200" rIns="360000" bIns="43200" anchor="b" anchorCtr="0">
            <a:normAutofit/>
          </a:bodyPr>
          <a:lstStyle>
            <a:lvl1pPr algn="ctr">
              <a:defRPr sz="3000">
                <a:solidFill>
                  <a:schemeClr val="tx1"/>
                </a:solidFill>
              </a:defRPr>
            </a:lvl1pPr>
          </a:lstStyle>
          <a:p>
            <a:r>
              <a:rPr lang="en-US" smtClean="0"/>
              <a:t>Click to edit Master title style</a:t>
            </a:r>
            <a:endParaRPr lang="en-GB" dirty="0"/>
          </a:p>
        </p:txBody>
      </p:sp>
      <p:sp>
        <p:nvSpPr>
          <p:cNvPr id="7" name="Rectangle 6"/>
          <p:cNvSpPr/>
          <p:nvPr userDrawn="1"/>
        </p:nvSpPr>
        <p:spPr bwMode="white">
          <a:xfrm>
            <a:off x="6804248" y="51542"/>
            <a:ext cx="2268000" cy="648000"/>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120228"/>
              </a:solidFill>
            </a:endParaRPr>
          </a:p>
        </p:txBody>
      </p:sp>
      <p:sp>
        <p:nvSpPr>
          <p:cNvPr id="2" name="Footer Placeholder 1"/>
          <p:cNvSpPr>
            <a:spLocks noGrp="1"/>
          </p:cNvSpPr>
          <p:nvPr>
            <p:ph type="ftr" sz="quarter" idx="10"/>
          </p:nvPr>
        </p:nvSpPr>
        <p:spPr/>
        <p:txBody>
          <a:bodyPr/>
          <a:lstStyle/>
          <a:p>
            <a:r>
              <a:rPr lang="en-GB" dirty="0" smtClean="0"/>
              <a:t>CLASSIFICATION</a:t>
            </a:r>
            <a:endParaRPr lang="en-GB" dirty="0"/>
          </a:p>
        </p:txBody>
      </p:sp>
      <p:sp>
        <p:nvSpPr>
          <p:cNvPr id="12" name="Slide Number Placeholder 3"/>
          <p:cNvSpPr>
            <a:spLocks noGrp="1"/>
          </p:cNvSpPr>
          <p:nvPr>
            <p:ph type="sldNum" sz="quarter" idx="11"/>
          </p:nvPr>
        </p:nvSpPr>
        <p:spPr>
          <a:xfrm>
            <a:off x="6810154" y="4895733"/>
            <a:ext cx="2057400" cy="211757"/>
          </a:xfrm>
        </p:spPr>
        <p:txBody>
          <a:bodyPr/>
          <a:lstStyle/>
          <a:p>
            <a:fld id="{41D5E06E-8463-49C0-8B6A-3B9E03BCC454}" type="slidenum">
              <a:rPr lang="en-GB" smtClean="0"/>
              <a:pPr/>
              <a:t>‹#›</a:t>
            </a:fld>
            <a:endParaRPr lang="en-GB" dirty="0"/>
          </a:p>
        </p:txBody>
      </p:sp>
      <p:sp>
        <p:nvSpPr>
          <p:cNvPr id="13" name="Date Placeholder 5"/>
          <p:cNvSpPr>
            <a:spLocks noGrp="1"/>
          </p:cNvSpPr>
          <p:nvPr>
            <p:ph type="dt" sz="half" idx="2"/>
          </p:nvPr>
        </p:nvSpPr>
        <p:spPr>
          <a:xfrm>
            <a:off x="6300192" y="4313337"/>
            <a:ext cx="2671600" cy="274637"/>
          </a:xfrm>
          <a:prstGeom prst="rect">
            <a:avLst/>
          </a:prstGeom>
        </p:spPr>
        <p:txBody>
          <a:bodyPr vert="horz" lIns="91440" tIns="45720" rIns="91440" bIns="45720" rtlCol="0" anchor="ctr"/>
          <a:lstStyle>
            <a:lvl1pPr algn="l">
              <a:defRPr sz="1000">
                <a:solidFill>
                  <a:schemeClr val="tx1">
                    <a:tint val="75000"/>
                  </a:schemeClr>
                </a:solidFill>
              </a:defRPr>
            </a:lvl1pPr>
          </a:lstStyle>
          <a:p>
            <a:pPr algn="r"/>
            <a:fld id="{1B9E6D04-37F6-4D9D-99BF-58FDA71A092A}" type="datetime1">
              <a:rPr lang="en-GB" smtClean="0"/>
              <a:t>10/07/2023</a:t>
            </a:fld>
            <a:r>
              <a:rPr lang="en-GB" dirty="0" smtClean="0"/>
              <a:t>  </a:t>
            </a:r>
            <a:r>
              <a:rPr lang="en-GB" dirty="0" smtClean="0">
                <a:solidFill>
                  <a:srgbClr val="CE2256"/>
                </a:solidFill>
              </a:rPr>
              <a:t>/  </a:t>
            </a:r>
            <a:r>
              <a:rPr lang="en-GB" dirty="0" smtClean="0"/>
              <a:t>© Crown copyright  2020  Dstl</a:t>
            </a:r>
            <a:endParaRPr lang="en-GB" dirty="0"/>
          </a:p>
        </p:txBody>
      </p:sp>
    </p:spTree>
    <p:extLst>
      <p:ext uri="{BB962C8B-B14F-4D97-AF65-F5344CB8AC3E}">
        <p14:creationId xmlns:p14="http://schemas.microsoft.com/office/powerpoint/2010/main" val="334344276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ad Chart (Single Quadrant)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dirty="0" smtClean="0"/>
              <a:t>CLASSIFICATION</a:t>
            </a:r>
            <a:endParaRPr lang="en-GB" dirty="0"/>
          </a:p>
        </p:txBody>
      </p:sp>
      <p:sp>
        <p:nvSpPr>
          <p:cNvPr id="9" name="Content Placeholder 8"/>
          <p:cNvSpPr>
            <a:spLocks noGrp="1"/>
          </p:cNvSpPr>
          <p:nvPr>
            <p:ph sz="quarter" idx="11"/>
          </p:nvPr>
        </p:nvSpPr>
        <p:spPr>
          <a:xfrm>
            <a:off x="734400" y="1131590"/>
            <a:ext cx="7675200" cy="3243428"/>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smtClean="0"/>
            </a:lvl1pPr>
            <a:lvl2pPr>
              <a:defRPr lang="en-US" smtClean="0"/>
            </a:lvl2pPr>
            <a:lvl3pPr>
              <a:defRPr lang="en-US" smtClean="0"/>
            </a:lvl3pPr>
            <a:lvl4pPr>
              <a:defRPr lang="en-US" smtClean="0"/>
            </a:lvl4pPr>
            <a:lvl5pPr>
              <a:defRPr lang="en-GB"/>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itle 7"/>
          <p:cNvSpPr>
            <a:spLocks noGrp="1"/>
          </p:cNvSpPr>
          <p:nvPr>
            <p:ph type="title"/>
          </p:nvPr>
        </p:nvSpPr>
        <p:spPr/>
        <p:txBody>
          <a:bodyPr/>
          <a:lstStyle/>
          <a:p>
            <a:r>
              <a:rPr lang="en-US" smtClean="0"/>
              <a:t>Click to edit Master title style</a:t>
            </a:r>
            <a:endParaRPr lang="en-GB"/>
          </a:p>
        </p:txBody>
      </p:sp>
      <p:sp>
        <p:nvSpPr>
          <p:cNvPr id="2" name="Slide Number Placeholder 1"/>
          <p:cNvSpPr>
            <a:spLocks noGrp="1"/>
          </p:cNvSpPr>
          <p:nvPr>
            <p:ph type="sldNum" sz="quarter" idx="12"/>
          </p:nvPr>
        </p:nvSpPr>
        <p:spPr/>
        <p:txBody>
          <a:bodyPr/>
          <a:lstStyle/>
          <a:p>
            <a:fld id="{41D5E06E-8463-49C0-8B6A-3B9E03BCC454}" type="slidenum">
              <a:rPr lang="en-GB" smtClean="0"/>
              <a:t>‹#›</a:t>
            </a:fld>
            <a:endParaRPr lang="en-GB" dirty="0"/>
          </a:p>
        </p:txBody>
      </p:sp>
    </p:spTree>
    <p:extLst>
      <p:ext uri="{BB962C8B-B14F-4D97-AF65-F5344CB8AC3E}">
        <p14:creationId xmlns:p14="http://schemas.microsoft.com/office/powerpoint/2010/main" val="21784600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bg>
      <p:bgRef idx="1001">
        <a:schemeClr val="bg2"/>
      </p:bgRef>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dirty="0" smtClean="0"/>
              <a:t>CLASSIFICATION</a:t>
            </a:r>
            <a:endParaRPr lang="en-GB" dirty="0"/>
          </a:p>
        </p:txBody>
      </p:sp>
      <p:pic>
        <p:nvPicPr>
          <p:cNvPr id="4" name="Picture 3" descr="The DSTL logo. DSTL - the science inside." title="The DSTL logo"/>
          <p:cNvPicPr>
            <a:picLocks noChangeArrowheads="1"/>
          </p:cNvPicPr>
          <p:nvPr userDrawn="1"/>
        </p:nvPicPr>
        <p:blipFill>
          <a:blip r:embed="rId2"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black">
          <a:xfrm>
            <a:off x="2915816" y="1754082"/>
            <a:ext cx="3312368" cy="5883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userDrawn="1"/>
        </p:nvSpPr>
        <p:spPr>
          <a:xfrm>
            <a:off x="3556647" y="2865521"/>
            <a:ext cx="2030707" cy="269304"/>
          </a:xfrm>
          <a:prstGeom prst="rect">
            <a:avLst/>
          </a:prstGeom>
          <a:noFill/>
        </p:spPr>
        <p:txBody>
          <a:bodyPr wrap="square" lIns="0" tIns="0" rIns="0" bIns="0" rtlCol="0">
            <a:spAutoFit/>
          </a:bodyPr>
          <a:lstStyle/>
          <a:p>
            <a:pPr marL="0" marR="0" lvl="0" indent="0" algn="ctr" defTabSz="638957" rtl="0" eaLnBrk="1" fontAlgn="base" latinLnBrk="0" hangingPunct="1">
              <a:lnSpc>
                <a:spcPts val="2138"/>
              </a:lnSpc>
              <a:spcBef>
                <a:spcPts val="1800"/>
              </a:spcBef>
              <a:spcAft>
                <a:spcPct val="0"/>
              </a:spcAft>
              <a:buClrTx/>
              <a:buSzTx/>
              <a:buFontTx/>
              <a:buNone/>
              <a:tabLst/>
              <a:defRPr/>
            </a:pPr>
            <a:r>
              <a:rPr lang="en-US" sz="900" dirty="0" smtClean="0">
                <a:solidFill>
                  <a:schemeClr val="tx1"/>
                </a:solidFill>
              </a:rPr>
              <a:t>Discover more</a:t>
            </a:r>
            <a:endParaRPr lang="en-GB" sz="900" dirty="0" smtClean="0">
              <a:solidFill>
                <a:schemeClr val="tx1"/>
              </a:solidFill>
            </a:endParaRPr>
          </a:p>
        </p:txBody>
      </p:sp>
      <p:grpSp>
        <p:nvGrpSpPr>
          <p:cNvPr id="12" name="Group 11" descr="GitHub logo linking to DSTL's GitHub page" title="GitHub logo"/>
          <p:cNvGrpSpPr/>
          <p:nvPr userDrawn="1"/>
        </p:nvGrpSpPr>
        <p:grpSpPr>
          <a:xfrm>
            <a:off x="5466051" y="3312422"/>
            <a:ext cx="339448" cy="339448"/>
            <a:chOff x="5466051" y="3312422"/>
            <a:chExt cx="339448" cy="339448"/>
          </a:xfrm>
        </p:grpSpPr>
        <p:sp>
          <p:nvSpPr>
            <p:cNvPr id="21" name="Oval 20">
              <a:hlinkClick r:id="rId3"/>
            </p:cNvPr>
            <p:cNvSpPr/>
            <p:nvPr userDrawn="1"/>
          </p:nvSpPr>
          <p:spPr bwMode="black">
            <a:xfrm>
              <a:off x="5466051"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75" dirty="0"/>
            </a:p>
          </p:txBody>
        </p:sp>
        <p:pic>
          <p:nvPicPr>
            <p:cNvPr id="22" name="Picture 21">
              <a:hlinkClick r:id="rId3"/>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black">
            <a:xfrm>
              <a:off x="5544397" y="3400843"/>
              <a:ext cx="175331" cy="175331"/>
            </a:xfrm>
            <a:prstGeom prst="rect">
              <a:avLst/>
            </a:prstGeom>
          </p:spPr>
        </p:pic>
      </p:grpSp>
      <p:sp>
        <p:nvSpPr>
          <p:cNvPr id="26" name="Rectangle 25"/>
          <p:cNvSpPr/>
          <p:nvPr userDrawn="1"/>
        </p:nvSpPr>
        <p:spPr bwMode="white">
          <a:xfrm>
            <a:off x="6804248" y="51542"/>
            <a:ext cx="2268000" cy="648000"/>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120228"/>
              </a:solidFill>
            </a:endParaRPr>
          </a:p>
        </p:txBody>
      </p:sp>
      <p:grpSp>
        <p:nvGrpSpPr>
          <p:cNvPr id="2" name="Group 1" descr="Twitter logo linking to DSTL's Twitter page" title="Twitter Logo"/>
          <p:cNvGrpSpPr/>
          <p:nvPr userDrawn="1"/>
        </p:nvGrpSpPr>
        <p:grpSpPr>
          <a:xfrm>
            <a:off x="3347864" y="3309248"/>
            <a:ext cx="339448" cy="339448"/>
            <a:chOff x="3347864" y="3309248"/>
            <a:chExt cx="339448" cy="339448"/>
          </a:xfrm>
        </p:grpSpPr>
        <p:sp>
          <p:nvSpPr>
            <p:cNvPr id="13" name="Oval 12">
              <a:hlinkClick r:id="rId5"/>
            </p:cNvPr>
            <p:cNvSpPr/>
            <p:nvPr userDrawn="1"/>
          </p:nvSpPr>
          <p:spPr bwMode="black">
            <a:xfrm>
              <a:off x="3347864" y="3309248"/>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75" dirty="0"/>
            </a:p>
          </p:txBody>
        </p:sp>
        <p:pic>
          <p:nvPicPr>
            <p:cNvPr id="24" name="Picture 23">
              <a:hlinkClick r:id="rId5"/>
            </p:cNvPr>
            <p:cNvPicPr>
              <a:picLocks noChangeAspect="1"/>
            </p:cNvPicPr>
            <p:nvPr userDrawn="1"/>
          </p:nvPicPr>
          <p:blipFill>
            <a:blip r:embed="rId6"/>
            <a:stretch>
              <a:fillRect/>
            </a:stretch>
          </p:blipFill>
          <p:spPr>
            <a:xfrm>
              <a:off x="3453784" y="3420734"/>
              <a:ext cx="149048" cy="125201"/>
            </a:xfrm>
            <a:prstGeom prst="rect">
              <a:avLst/>
            </a:prstGeom>
          </p:spPr>
        </p:pic>
      </p:grpSp>
      <p:grpSp>
        <p:nvGrpSpPr>
          <p:cNvPr id="6" name="Group 5" descr="LinkedIn logo linking to DSTL's LinkedIn page" title="LinkedIn logo"/>
          <p:cNvGrpSpPr/>
          <p:nvPr userDrawn="1"/>
        </p:nvGrpSpPr>
        <p:grpSpPr>
          <a:xfrm>
            <a:off x="3770679" y="3312422"/>
            <a:ext cx="339448" cy="339448"/>
            <a:chOff x="3770679" y="3312422"/>
            <a:chExt cx="339448" cy="339448"/>
          </a:xfrm>
        </p:grpSpPr>
        <p:sp>
          <p:nvSpPr>
            <p:cNvPr id="19" name="Oval 18">
              <a:hlinkClick r:id="rId7"/>
            </p:cNvPr>
            <p:cNvSpPr/>
            <p:nvPr userDrawn="1"/>
          </p:nvSpPr>
          <p:spPr bwMode="black">
            <a:xfrm>
              <a:off x="3770679"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75" dirty="0"/>
            </a:p>
          </p:txBody>
        </p:sp>
        <p:pic>
          <p:nvPicPr>
            <p:cNvPr id="27" name="Picture 26">
              <a:hlinkClick r:id="rId7"/>
            </p:cNvPr>
            <p:cNvPicPr>
              <a:picLocks noChangeAspect="1"/>
            </p:cNvPicPr>
            <p:nvPr userDrawn="1"/>
          </p:nvPicPr>
          <p:blipFill>
            <a:blip r:embed="rId8"/>
            <a:stretch>
              <a:fillRect/>
            </a:stretch>
          </p:blipFill>
          <p:spPr>
            <a:xfrm>
              <a:off x="3879656" y="3401599"/>
              <a:ext cx="135334" cy="140973"/>
            </a:xfrm>
            <a:prstGeom prst="rect">
              <a:avLst/>
            </a:prstGeom>
          </p:spPr>
        </p:pic>
      </p:grpSp>
      <p:grpSp>
        <p:nvGrpSpPr>
          <p:cNvPr id="11" name="Group 10" descr="Gov.UK logo linking to DSTL's Gov.UK page" title="Gov.UK logo"/>
          <p:cNvGrpSpPr/>
          <p:nvPr userDrawn="1"/>
        </p:nvGrpSpPr>
        <p:grpSpPr>
          <a:xfrm>
            <a:off x="5039123" y="3312422"/>
            <a:ext cx="339448" cy="339448"/>
            <a:chOff x="5039123" y="3312422"/>
            <a:chExt cx="339448" cy="339448"/>
          </a:xfrm>
        </p:grpSpPr>
        <p:sp>
          <p:nvSpPr>
            <p:cNvPr id="16" name="Oval 15">
              <a:hlinkClick r:id="rId9"/>
            </p:cNvPr>
            <p:cNvSpPr/>
            <p:nvPr userDrawn="1"/>
          </p:nvSpPr>
          <p:spPr bwMode="black">
            <a:xfrm>
              <a:off x="5039123"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75" dirty="0"/>
            </a:p>
          </p:txBody>
        </p:sp>
        <p:pic>
          <p:nvPicPr>
            <p:cNvPr id="42" name="Picture 41">
              <a:hlinkClick r:id="rId9"/>
            </p:cNvPr>
            <p:cNvPicPr>
              <a:picLocks noChangeAspect="1"/>
            </p:cNvPicPr>
            <p:nvPr userDrawn="1"/>
          </p:nvPicPr>
          <p:blipFill>
            <a:blip r:embed="rId10"/>
            <a:stretch>
              <a:fillRect/>
            </a:stretch>
          </p:blipFill>
          <p:spPr>
            <a:xfrm>
              <a:off x="5118452" y="3417109"/>
              <a:ext cx="180789" cy="142797"/>
            </a:xfrm>
            <a:prstGeom prst="rect">
              <a:avLst/>
            </a:prstGeom>
          </p:spPr>
        </p:pic>
      </p:grpSp>
      <p:grpSp>
        <p:nvGrpSpPr>
          <p:cNvPr id="9" name="Group 8" descr="Instagram logo linking to DSTL's Instagram page" title="Instagram logo"/>
          <p:cNvGrpSpPr/>
          <p:nvPr userDrawn="1"/>
        </p:nvGrpSpPr>
        <p:grpSpPr>
          <a:xfrm>
            <a:off x="4616309" y="3312422"/>
            <a:ext cx="339448" cy="339448"/>
            <a:chOff x="4616309" y="3312422"/>
            <a:chExt cx="339448" cy="339448"/>
          </a:xfrm>
        </p:grpSpPr>
        <p:sp>
          <p:nvSpPr>
            <p:cNvPr id="7" name="Oval 6">
              <a:hlinkClick r:id="rId11"/>
            </p:cNvPr>
            <p:cNvSpPr/>
            <p:nvPr userDrawn="1"/>
          </p:nvSpPr>
          <p:spPr bwMode="black">
            <a:xfrm>
              <a:off x="4616309"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75" dirty="0"/>
            </a:p>
          </p:txBody>
        </p:sp>
        <p:pic>
          <p:nvPicPr>
            <p:cNvPr id="44" name="Picture 43">
              <a:hlinkClick r:id="rId11"/>
            </p:cNvPr>
            <p:cNvPicPr>
              <a:picLocks noChangeAspect="1"/>
            </p:cNvPicPr>
            <p:nvPr userDrawn="1"/>
          </p:nvPicPr>
          <p:blipFill>
            <a:blip r:embed="rId12"/>
            <a:stretch>
              <a:fillRect/>
            </a:stretch>
          </p:blipFill>
          <p:spPr>
            <a:xfrm>
              <a:off x="4699348" y="3398350"/>
              <a:ext cx="175071" cy="172258"/>
            </a:xfrm>
            <a:prstGeom prst="rect">
              <a:avLst/>
            </a:prstGeom>
          </p:spPr>
        </p:pic>
      </p:grpSp>
      <p:grpSp>
        <p:nvGrpSpPr>
          <p:cNvPr id="8" name="Group 7" descr="Facebook logo linking to DSTL's Facebook page" title="Facebook logo"/>
          <p:cNvGrpSpPr/>
          <p:nvPr userDrawn="1"/>
        </p:nvGrpSpPr>
        <p:grpSpPr>
          <a:xfrm>
            <a:off x="4193495" y="3312422"/>
            <a:ext cx="339448" cy="339448"/>
            <a:chOff x="4193495" y="3312422"/>
            <a:chExt cx="339448" cy="339448"/>
          </a:xfrm>
        </p:grpSpPr>
        <p:sp>
          <p:nvSpPr>
            <p:cNvPr id="10" name="Oval 9">
              <a:hlinkClick r:id="rId13"/>
            </p:cNvPr>
            <p:cNvSpPr/>
            <p:nvPr userDrawn="1"/>
          </p:nvSpPr>
          <p:spPr bwMode="black">
            <a:xfrm>
              <a:off x="4193495"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75" dirty="0"/>
            </a:p>
          </p:txBody>
        </p:sp>
        <p:pic>
          <p:nvPicPr>
            <p:cNvPr id="46" name="Picture 45">
              <a:hlinkClick r:id="rId13"/>
            </p:cNvPr>
            <p:cNvPicPr>
              <a:picLocks noChangeAspect="1"/>
            </p:cNvPicPr>
            <p:nvPr userDrawn="1"/>
          </p:nvPicPr>
          <p:blipFill>
            <a:blip r:embed="rId14"/>
            <a:stretch>
              <a:fillRect/>
            </a:stretch>
          </p:blipFill>
          <p:spPr>
            <a:xfrm>
              <a:off x="4318695" y="3401144"/>
              <a:ext cx="85889" cy="158276"/>
            </a:xfrm>
            <a:prstGeom prst="rect">
              <a:avLst/>
            </a:prstGeom>
          </p:spPr>
        </p:pic>
      </p:grpSp>
      <p:sp>
        <p:nvSpPr>
          <p:cNvPr id="25" name="Slide Number Placeholder 3"/>
          <p:cNvSpPr>
            <a:spLocks noGrp="1"/>
          </p:cNvSpPr>
          <p:nvPr>
            <p:ph type="sldNum" sz="quarter" idx="11"/>
          </p:nvPr>
        </p:nvSpPr>
        <p:spPr>
          <a:xfrm>
            <a:off x="6821710" y="4375018"/>
            <a:ext cx="2057400" cy="211757"/>
          </a:xfrm>
        </p:spPr>
        <p:txBody>
          <a:bodyPr/>
          <a:lstStyle/>
          <a:p>
            <a:fld id="{41D5E06E-8463-49C0-8B6A-3B9E03BCC454}" type="slidenum">
              <a:rPr lang="en-GB" smtClean="0"/>
              <a:t>‹#›</a:t>
            </a:fld>
            <a:endParaRPr lang="en-GB" dirty="0"/>
          </a:p>
        </p:txBody>
      </p:sp>
    </p:spTree>
    <p:extLst>
      <p:ext uri="{BB962C8B-B14F-4D97-AF65-F5344CB8AC3E}">
        <p14:creationId xmlns:p14="http://schemas.microsoft.com/office/powerpoint/2010/main" val="263288326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bg>
      <p:bgRef idx="1001">
        <a:schemeClr val="bg2"/>
      </p:bgRef>
    </p:bg>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dirty="0" smtClean="0"/>
              <a:t>CLASSIFICATION</a:t>
            </a:r>
            <a:endParaRPr lang="en-GB" dirty="0"/>
          </a:p>
        </p:txBody>
      </p:sp>
      <p:sp>
        <p:nvSpPr>
          <p:cNvPr id="3" name="Title 2"/>
          <p:cNvSpPr>
            <a:spLocks noGrp="1"/>
          </p:cNvSpPr>
          <p:nvPr>
            <p:ph type="title"/>
          </p:nvPr>
        </p:nvSpPr>
        <p:spPr/>
        <p:txBody>
          <a:bodyPr/>
          <a:lstStyle>
            <a:lvl1pPr>
              <a:defRPr>
                <a:solidFill>
                  <a:schemeClr val="tx1"/>
                </a:solidFill>
              </a:defRPr>
            </a:lvl1pPr>
          </a:lstStyle>
          <a:p>
            <a:r>
              <a:rPr lang="en-US" smtClean="0"/>
              <a:t>Click to edit Master title style</a:t>
            </a:r>
            <a:endParaRPr lang="en-GB"/>
          </a:p>
        </p:txBody>
      </p:sp>
      <p:sp>
        <p:nvSpPr>
          <p:cNvPr id="4" name="Slide Number Placeholder 3"/>
          <p:cNvSpPr>
            <a:spLocks noGrp="1"/>
          </p:cNvSpPr>
          <p:nvPr>
            <p:ph type="sldNum" sz="quarter" idx="11"/>
          </p:nvPr>
        </p:nvSpPr>
        <p:spPr>
          <a:xfrm>
            <a:off x="6821710" y="4375018"/>
            <a:ext cx="2057400" cy="211757"/>
          </a:xfrm>
        </p:spPr>
        <p:txBody>
          <a:bodyPr/>
          <a:lstStyle/>
          <a:p>
            <a:fld id="{41D5E06E-8463-49C0-8B6A-3B9E03BCC454}" type="slidenum">
              <a:rPr lang="en-GB" smtClean="0"/>
              <a:t>‹#›</a:t>
            </a:fld>
            <a:endParaRPr lang="en-GB" dirty="0"/>
          </a:p>
        </p:txBody>
      </p:sp>
    </p:spTree>
    <p:extLst>
      <p:ext uri="{BB962C8B-B14F-4D97-AF65-F5344CB8AC3E}">
        <p14:creationId xmlns:p14="http://schemas.microsoft.com/office/powerpoint/2010/main" val="380161217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375"/>
            <a:ext cx="6858000" cy="17907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47B8091-286A-4AB9-8C67-B65F3D5E0C60}" type="datetimeFigureOut">
              <a:rPr lang="en-GB" smtClean="0"/>
              <a:t>10/07/2023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BEC7EA-7776-4E3C-BA5E-38804EBC803F}" type="slidenum">
              <a:rPr lang="en-GB" smtClean="0"/>
              <a:t>‹#›</a:t>
            </a:fld>
            <a:endParaRPr lang="en-GB" dirty="0"/>
          </a:p>
        </p:txBody>
      </p:sp>
    </p:spTree>
    <p:extLst>
      <p:ext uri="{BB962C8B-B14F-4D97-AF65-F5344CB8AC3E}">
        <p14:creationId xmlns:p14="http://schemas.microsoft.com/office/powerpoint/2010/main" val="1675914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7B8091-286A-4AB9-8C67-B65F3D5E0C60}" type="datetimeFigureOut">
              <a:rPr lang="en-GB" smtClean="0"/>
              <a:t>10/07/2023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BEC7EA-7776-4E3C-BA5E-38804EBC803F}" type="slidenum">
              <a:rPr lang="en-GB" smtClean="0"/>
              <a:t>‹#›</a:t>
            </a:fld>
            <a:endParaRPr lang="en-GB" dirty="0"/>
          </a:p>
        </p:txBody>
      </p:sp>
    </p:spTree>
    <p:extLst>
      <p:ext uri="{BB962C8B-B14F-4D97-AF65-F5344CB8AC3E}">
        <p14:creationId xmlns:p14="http://schemas.microsoft.com/office/powerpoint/2010/main" val="668175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700"/>
            <a:ext cx="7886700" cy="2139950"/>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47B8091-286A-4AB9-8C67-B65F3D5E0C60}" type="datetimeFigureOut">
              <a:rPr lang="en-GB" smtClean="0"/>
              <a:t>10/07/2023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BEC7EA-7776-4E3C-BA5E-38804EBC803F}" type="slidenum">
              <a:rPr lang="en-GB" smtClean="0"/>
              <a:t>‹#›</a:t>
            </a:fld>
            <a:endParaRPr lang="en-GB" dirty="0"/>
          </a:p>
        </p:txBody>
      </p:sp>
    </p:spTree>
    <p:extLst>
      <p:ext uri="{BB962C8B-B14F-4D97-AF65-F5344CB8AC3E}">
        <p14:creationId xmlns:p14="http://schemas.microsoft.com/office/powerpoint/2010/main" val="583257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370013"/>
            <a:ext cx="3867150" cy="32623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70013"/>
            <a:ext cx="3867150" cy="32623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47B8091-286A-4AB9-8C67-B65F3D5E0C60}" type="datetimeFigureOut">
              <a:rPr lang="en-GB" smtClean="0"/>
              <a:t>10/07/2023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0BEC7EA-7776-4E3C-BA5E-38804EBC803F}" type="slidenum">
              <a:rPr lang="en-GB" smtClean="0"/>
              <a:t>‹#›</a:t>
            </a:fld>
            <a:endParaRPr lang="en-GB" dirty="0"/>
          </a:p>
        </p:txBody>
      </p:sp>
    </p:spTree>
    <p:extLst>
      <p:ext uri="{BB962C8B-B14F-4D97-AF65-F5344CB8AC3E}">
        <p14:creationId xmlns:p14="http://schemas.microsoft.com/office/powerpoint/2010/main" val="11220321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274638"/>
            <a:ext cx="7886700" cy="99377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1879600"/>
            <a:ext cx="3868737" cy="27622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1879600"/>
            <a:ext cx="3887788" cy="27622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47B8091-286A-4AB9-8C67-B65F3D5E0C60}" type="datetimeFigureOut">
              <a:rPr lang="en-GB" smtClean="0"/>
              <a:t>10/07/2023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0BEC7EA-7776-4E3C-BA5E-38804EBC803F}" type="slidenum">
              <a:rPr lang="en-GB" smtClean="0"/>
              <a:t>‹#›</a:t>
            </a:fld>
            <a:endParaRPr lang="en-GB" dirty="0"/>
          </a:p>
        </p:txBody>
      </p:sp>
    </p:spTree>
    <p:extLst>
      <p:ext uri="{BB962C8B-B14F-4D97-AF65-F5344CB8AC3E}">
        <p14:creationId xmlns:p14="http://schemas.microsoft.com/office/powerpoint/2010/main" val="2533239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47B8091-286A-4AB9-8C67-B65F3D5E0C60}" type="datetimeFigureOut">
              <a:rPr lang="en-GB" smtClean="0"/>
              <a:t>10/07/2023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0BEC7EA-7776-4E3C-BA5E-38804EBC803F}" type="slidenum">
              <a:rPr lang="en-GB" smtClean="0"/>
              <a:t>‹#›</a:t>
            </a:fld>
            <a:endParaRPr lang="en-GB" dirty="0"/>
          </a:p>
        </p:txBody>
      </p:sp>
    </p:spTree>
    <p:extLst>
      <p:ext uri="{BB962C8B-B14F-4D97-AF65-F5344CB8AC3E}">
        <p14:creationId xmlns:p14="http://schemas.microsoft.com/office/powerpoint/2010/main" val="22441789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7B8091-286A-4AB9-8C67-B65F3D5E0C60}" type="datetimeFigureOut">
              <a:rPr lang="en-GB" smtClean="0"/>
              <a:t>10/07/2023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0BEC7EA-7776-4E3C-BA5E-38804EBC803F}" type="slidenum">
              <a:rPr lang="en-GB" smtClean="0"/>
              <a:t>‹#›</a:t>
            </a:fld>
            <a:endParaRPr lang="en-GB" dirty="0"/>
          </a:p>
        </p:txBody>
      </p:sp>
    </p:spTree>
    <p:extLst>
      <p:ext uri="{BB962C8B-B14F-4D97-AF65-F5344CB8AC3E}">
        <p14:creationId xmlns:p14="http://schemas.microsoft.com/office/powerpoint/2010/main" val="3564826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ft Column Layou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51521" y="1131591"/>
            <a:ext cx="3867151" cy="3239389"/>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normAutofit/>
          </a:bodyPr>
          <a:lstStyle>
            <a:lvl1pPr>
              <a:defRPr sz="2000"/>
            </a:lvl1pPr>
          </a:lstStyle>
          <a:p>
            <a:r>
              <a:rPr lang="en-US" smtClean="0"/>
              <a:t>Click to edit Master title style</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dirty="0"/>
          </a:p>
        </p:txBody>
      </p:sp>
      <p:sp>
        <p:nvSpPr>
          <p:cNvPr id="5" name="Footer Placeholder 4"/>
          <p:cNvSpPr>
            <a:spLocks noGrp="1"/>
          </p:cNvSpPr>
          <p:nvPr>
            <p:ph type="ftr" sz="quarter" idx="12"/>
          </p:nvPr>
        </p:nvSpPr>
        <p:spPr/>
        <p:txBody>
          <a:bodyPr/>
          <a:lstStyle/>
          <a:p>
            <a:r>
              <a:rPr lang="en-GB" dirty="0" smtClean="0"/>
              <a:t>CLASSIFICATION</a:t>
            </a:r>
            <a:endParaRPr lang="en-GB" dirty="0"/>
          </a:p>
        </p:txBody>
      </p:sp>
    </p:spTree>
    <p:extLst>
      <p:ext uri="{BB962C8B-B14F-4D97-AF65-F5344CB8AC3E}">
        <p14:creationId xmlns:p14="http://schemas.microsoft.com/office/powerpoint/2010/main" val="174550087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15:guide id="1" orient="horz" pos="1620" userDrawn="1">
          <p15:clr>
            <a:srgbClr val="FBAE40"/>
          </p15:clr>
        </p15:guide>
        <p15:guide id="2" pos="204"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7B8091-286A-4AB9-8C67-B65F3D5E0C60}" type="datetimeFigureOut">
              <a:rPr lang="en-GB" smtClean="0"/>
              <a:t>10/07/2023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0BEC7EA-7776-4E3C-BA5E-38804EBC803F}" type="slidenum">
              <a:rPr lang="en-GB" smtClean="0"/>
              <a:t>‹#›</a:t>
            </a:fld>
            <a:endParaRPr lang="en-GB" dirty="0"/>
          </a:p>
        </p:txBody>
      </p:sp>
    </p:spTree>
    <p:extLst>
      <p:ext uri="{BB962C8B-B14F-4D97-AF65-F5344CB8AC3E}">
        <p14:creationId xmlns:p14="http://schemas.microsoft.com/office/powerpoint/2010/main" val="1071648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7B8091-286A-4AB9-8C67-B65F3D5E0C60}" type="datetimeFigureOut">
              <a:rPr lang="en-GB" smtClean="0"/>
              <a:t>10/07/2023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0BEC7EA-7776-4E3C-BA5E-38804EBC803F}" type="slidenum">
              <a:rPr lang="en-GB" smtClean="0"/>
              <a:t>‹#›</a:t>
            </a:fld>
            <a:endParaRPr lang="en-GB" dirty="0"/>
          </a:p>
        </p:txBody>
      </p:sp>
    </p:spTree>
    <p:extLst>
      <p:ext uri="{BB962C8B-B14F-4D97-AF65-F5344CB8AC3E}">
        <p14:creationId xmlns:p14="http://schemas.microsoft.com/office/powerpoint/2010/main" val="25442781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7B8091-286A-4AB9-8C67-B65F3D5E0C60}" type="datetimeFigureOut">
              <a:rPr lang="en-GB" smtClean="0"/>
              <a:t>10/07/2023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BEC7EA-7776-4E3C-BA5E-38804EBC803F}" type="slidenum">
              <a:rPr lang="en-GB" smtClean="0"/>
              <a:t>‹#›</a:t>
            </a:fld>
            <a:endParaRPr lang="en-GB" dirty="0"/>
          </a:p>
        </p:txBody>
      </p:sp>
    </p:spTree>
    <p:extLst>
      <p:ext uri="{BB962C8B-B14F-4D97-AF65-F5344CB8AC3E}">
        <p14:creationId xmlns:p14="http://schemas.microsoft.com/office/powerpoint/2010/main" val="2770111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4638"/>
            <a:ext cx="1971675" cy="43576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274638"/>
            <a:ext cx="5762625" cy="435768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7B8091-286A-4AB9-8C67-B65F3D5E0C60}" type="datetimeFigureOut">
              <a:rPr lang="en-GB" smtClean="0"/>
              <a:t>10/07/2023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BEC7EA-7776-4E3C-BA5E-38804EBC803F}" type="slidenum">
              <a:rPr lang="en-GB" smtClean="0"/>
              <a:t>‹#›</a:t>
            </a:fld>
            <a:endParaRPr lang="en-GB" dirty="0"/>
          </a:p>
        </p:txBody>
      </p:sp>
    </p:spTree>
    <p:extLst>
      <p:ext uri="{BB962C8B-B14F-4D97-AF65-F5344CB8AC3E}">
        <p14:creationId xmlns:p14="http://schemas.microsoft.com/office/powerpoint/2010/main" val="3718776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Lay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1" y="1131591"/>
            <a:ext cx="8630716" cy="324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smtClean="0"/>
            </a:lvl1pPr>
            <a:lvl2pPr>
              <a:defRPr lang="en-US" smtClean="0"/>
            </a:lvl2pPr>
            <a:lvl3pPr>
              <a:defRPr lang="en-US" smtClean="0"/>
            </a:lvl3pPr>
            <a:lvl4pPr>
              <a:defRPr lang="en-US" smtClean="0"/>
            </a:lvl4pPr>
            <a:lvl5pPr>
              <a:defRPr lang="en-GB"/>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dirty="0"/>
          </a:p>
        </p:txBody>
      </p:sp>
      <p:sp>
        <p:nvSpPr>
          <p:cNvPr id="5" name="Footer Placeholder 4"/>
          <p:cNvSpPr>
            <a:spLocks noGrp="1"/>
          </p:cNvSpPr>
          <p:nvPr>
            <p:ph type="ftr" sz="quarter" idx="12"/>
          </p:nvPr>
        </p:nvSpPr>
        <p:spPr/>
        <p:txBody>
          <a:bodyPr/>
          <a:lstStyle/>
          <a:p>
            <a:r>
              <a:rPr lang="en-GB" dirty="0" smtClean="0"/>
              <a:t>CLASSIFICATION</a:t>
            </a:r>
            <a:endParaRPr lang="en-GB" dirty="0"/>
          </a:p>
        </p:txBody>
      </p:sp>
    </p:spTree>
    <p:extLst>
      <p:ext uri="{BB962C8B-B14F-4D97-AF65-F5344CB8AC3E}">
        <p14:creationId xmlns:p14="http://schemas.microsoft.com/office/powerpoint/2010/main" val="37029439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ontent Layou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51520" y="1131590"/>
            <a:ext cx="4140000" cy="324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742236" y="1131590"/>
            <a:ext cx="4140000" cy="324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1"/>
          </p:nvPr>
        </p:nvSpPr>
        <p:spPr/>
        <p:txBody>
          <a:bodyPr/>
          <a:lstStyle/>
          <a:p>
            <a:fld id="{41D5E06E-8463-49C0-8B6A-3B9E03BCC454}" type="slidenum">
              <a:rPr lang="en-GB" smtClean="0"/>
              <a:t>‹#›</a:t>
            </a:fld>
            <a:endParaRPr lang="en-GB" dirty="0"/>
          </a:p>
        </p:txBody>
      </p:sp>
      <p:sp>
        <p:nvSpPr>
          <p:cNvPr id="6" name="Footer Placeholder 5"/>
          <p:cNvSpPr>
            <a:spLocks noGrp="1"/>
          </p:cNvSpPr>
          <p:nvPr>
            <p:ph type="ftr" sz="quarter" idx="12"/>
          </p:nvPr>
        </p:nvSpPr>
        <p:spPr/>
        <p:txBody>
          <a:bodyPr/>
          <a:lstStyle/>
          <a:p>
            <a:r>
              <a:rPr lang="en-GB" dirty="0" smtClean="0"/>
              <a:t>CLASSIFICATION</a:t>
            </a:r>
            <a:endParaRPr lang="en-GB" dirty="0"/>
          </a:p>
        </p:txBody>
      </p:sp>
    </p:spTree>
    <p:extLst>
      <p:ext uri="{BB962C8B-B14F-4D97-AF65-F5344CB8AC3E}">
        <p14:creationId xmlns:p14="http://schemas.microsoft.com/office/powerpoint/2010/main" val="42892523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Layout">
    <p:bg>
      <p:bgRef idx="1001">
        <a:schemeClr val="bg1"/>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742236" y="1131589"/>
            <a:ext cx="4140000" cy="3240000"/>
          </a:xfrm>
        </p:spPr>
        <p:txBody>
          <a:bodyPr/>
          <a:lstStyle>
            <a:lvl1pPr marL="0" indent="0" algn="ctr">
              <a:buNone/>
              <a:defRPr sz="105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Click icon to add picture</a:t>
            </a:r>
            <a:endParaRPr lang="en-GB" dirty="0"/>
          </a:p>
        </p:txBody>
      </p:sp>
      <p:sp>
        <p:nvSpPr>
          <p:cNvPr id="22" name="Content Placeholder 2"/>
          <p:cNvSpPr>
            <a:spLocks noGrp="1"/>
          </p:cNvSpPr>
          <p:nvPr>
            <p:ph sz="half" idx="11"/>
          </p:nvPr>
        </p:nvSpPr>
        <p:spPr>
          <a:xfrm>
            <a:off x="251520" y="1131589"/>
            <a:ext cx="4140000" cy="324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2"/>
          </p:nvPr>
        </p:nvSpPr>
        <p:spPr/>
        <p:txBody>
          <a:bodyPr/>
          <a:lstStyle/>
          <a:p>
            <a:fld id="{41D5E06E-8463-49C0-8B6A-3B9E03BCC454}" type="slidenum">
              <a:rPr lang="en-GB" smtClean="0"/>
              <a:t>‹#›</a:t>
            </a:fld>
            <a:endParaRPr lang="en-GB" dirty="0"/>
          </a:p>
        </p:txBody>
      </p:sp>
      <p:sp>
        <p:nvSpPr>
          <p:cNvPr id="5" name="Footer Placeholder 4"/>
          <p:cNvSpPr>
            <a:spLocks noGrp="1"/>
          </p:cNvSpPr>
          <p:nvPr>
            <p:ph type="ftr" sz="quarter" idx="13"/>
          </p:nvPr>
        </p:nvSpPr>
        <p:spPr/>
        <p:txBody>
          <a:bodyPr/>
          <a:lstStyle/>
          <a:p>
            <a:r>
              <a:rPr lang="en-GB" dirty="0" smtClean="0"/>
              <a:t>CLASSIFICATION</a:t>
            </a:r>
            <a:endParaRPr lang="en-GB" dirty="0"/>
          </a:p>
        </p:txBody>
      </p:sp>
    </p:spTree>
    <p:extLst>
      <p:ext uri="{BB962C8B-B14F-4D97-AF65-F5344CB8AC3E}">
        <p14:creationId xmlns:p14="http://schemas.microsoft.com/office/powerpoint/2010/main" val="299189927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1"/>
          </p:nvPr>
        </p:nvSpPr>
        <p:spPr/>
        <p:txBody>
          <a:bodyPr/>
          <a:lstStyle/>
          <a:p>
            <a:fld id="{41D5E06E-8463-49C0-8B6A-3B9E03BCC454}" type="slidenum">
              <a:rPr lang="en-GB" smtClean="0"/>
              <a:t>‹#›</a:t>
            </a:fld>
            <a:endParaRPr lang="en-GB" dirty="0"/>
          </a:p>
        </p:txBody>
      </p:sp>
      <p:sp>
        <p:nvSpPr>
          <p:cNvPr id="4" name="Footer Placeholder 3"/>
          <p:cNvSpPr>
            <a:spLocks noGrp="1"/>
          </p:cNvSpPr>
          <p:nvPr>
            <p:ph type="ftr" sz="quarter" idx="12"/>
          </p:nvPr>
        </p:nvSpPr>
        <p:spPr/>
        <p:txBody>
          <a:bodyPr/>
          <a:lstStyle/>
          <a:p>
            <a:r>
              <a:rPr lang="en-GB" dirty="0" smtClean="0"/>
              <a:t>CLASSIFICATION</a:t>
            </a:r>
            <a:endParaRPr lang="en-GB" dirty="0"/>
          </a:p>
        </p:txBody>
      </p:sp>
    </p:spTree>
    <p:extLst>
      <p:ext uri="{BB962C8B-B14F-4D97-AF65-F5344CB8AC3E}">
        <p14:creationId xmlns:p14="http://schemas.microsoft.com/office/powerpoint/2010/main" val="256966216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dirty="0" smtClean="0"/>
              <a:t>CLASSIFICATION</a:t>
            </a:r>
            <a:endParaRPr lang="en-GB" dirty="0"/>
          </a:p>
        </p:txBody>
      </p:sp>
      <p:sp>
        <p:nvSpPr>
          <p:cNvPr id="8" name="Picture Placeholder 2"/>
          <p:cNvSpPr>
            <a:spLocks noGrp="1"/>
          </p:cNvSpPr>
          <p:nvPr>
            <p:ph type="pic" idx="1" hasCustomPrompt="1"/>
          </p:nvPr>
        </p:nvSpPr>
        <p:spPr>
          <a:xfrm>
            <a:off x="0" y="758655"/>
            <a:ext cx="9144000" cy="4384843"/>
          </a:xfrm>
        </p:spPr>
        <p:txBody>
          <a:bodyPr rtlCol="0" anchor="t">
            <a:normAutofit/>
          </a:bodyPr>
          <a:lstStyle>
            <a:lvl1pPr marL="0" indent="0" algn="ctr">
              <a:lnSpc>
                <a:spcPct val="150000"/>
              </a:lnSpc>
              <a:spcBef>
                <a:spcPts val="0"/>
              </a:spcBef>
              <a:buNone/>
              <a:defRPr sz="900">
                <a:solidFill>
                  <a:schemeClr val="tx1"/>
                </a:solidFill>
              </a:defRPr>
            </a:lvl1pPr>
            <a:lvl2pPr marL="319789" indent="0">
              <a:buNone/>
              <a:defRPr sz="1950"/>
            </a:lvl2pPr>
            <a:lvl3pPr marL="639579" indent="0">
              <a:buNone/>
              <a:defRPr sz="1650"/>
            </a:lvl3pPr>
            <a:lvl4pPr marL="959368" indent="0">
              <a:buNone/>
              <a:defRPr sz="1425"/>
            </a:lvl4pPr>
            <a:lvl5pPr marL="1279157" indent="0">
              <a:buNone/>
              <a:defRPr sz="1425"/>
            </a:lvl5pPr>
            <a:lvl6pPr marL="1598946" indent="0">
              <a:buNone/>
              <a:defRPr sz="1425"/>
            </a:lvl6pPr>
            <a:lvl7pPr marL="1918734" indent="0">
              <a:buNone/>
              <a:defRPr sz="1425"/>
            </a:lvl7pPr>
            <a:lvl8pPr marL="2238524" indent="0">
              <a:buNone/>
              <a:defRPr sz="1425"/>
            </a:lvl8pPr>
            <a:lvl9pPr marL="2558314" indent="0">
              <a:buNone/>
              <a:defRPr sz="1425"/>
            </a:lvl9pPr>
          </a:lstStyle>
          <a:p>
            <a:pPr lvl="0"/>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Click icon to add picture</a:t>
            </a:r>
            <a:endParaRPr lang="en-GB" noProof="0" dirty="0"/>
          </a:p>
        </p:txBody>
      </p:sp>
      <p:sp>
        <p:nvSpPr>
          <p:cNvPr id="13" name="Text Placeholder 12"/>
          <p:cNvSpPr>
            <a:spLocks noGrp="1"/>
          </p:cNvSpPr>
          <p:nvPr>
            <p:ph type="body" sz="quarter" idx="20" hasCustomPrompt="1"/>
          </p:nvPr>
        </p:nvSpPr>
        <p:spPr>
          <a:xfrm>
            <a:off x="251177" y="4396588"/>
            <a:ext cx="3384551" cy="193899"/>
          </a:xfrm>
        </p:spPr>
        <p:txBody>
          <a:bodyPr lIns="0" tIns="0" rIns="0" bIns="0" anchor="b" anchorCtr="0">
            <a:spAutoFit/>
          </a:bodyPr>
          <a:lstStyle>
            <a:lvl1pPr marL="162000" indent="-162000">
              <a:spcBef>
                <a:spcPts val="0"/>
              </a:spcBef>
              <a:buClr>
                <a:srgbClr val="C00000"/>
              </a:buClr>
              <a:buFont typeface="Wingdings" panose="05000000000000000000" pitchFamily="2" charset="2"/>
              <a:buChar char="§"/>
              <a:defRPr sz="1400">
                <a:solidFill>
                  <a:schemeClr val="tx1"/>
                </a:solidFill>
              </a:defRPr>
            </a:lvl1pPr>
          </a:lstStyle>
          <a:p>
            <a:pPr lvl="0"/>
            <a:r>
              <a:rPr lang="en-US" dirty="0" smtClean="0"/>
              <a:t>Enter picture caption here</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21"/>
          </p:nvPr>
        </p:nvSpPr>
        <p:spPr/>
        <p:txBody>
          <a:bodyPr/>
          <a:lstStyle/>
          <a:p>
            <a:fld id="{41D5E06E-8463-49C0-8B6A-3B9E03BCC454}" type="slidenum">
              <a:rPr lang="en-GB" smtClean="0"/>
              <a:t>‹#›</a:t>
            </a:fld>
            <a:endParaRPr lang="en-GB" dirty="0"/>
          </a:p>
        </p:txBody>
      </p:sp>
    </p:spTree>
    <p:extLst>
      <p:ext uri="{BB962C8B-B14F-4D97-AF65-F5344CB8AC3E}">
        <p14:creationId xmlns:p14="http://schemas.microsoft.com/office/powerpoint/2010/main" val="19219693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ad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dirty="0" smtClean="0"/>
              <a:t>CLASSIFICATION</a:t>
            </a:r>
            <a:endParaRPr lang="en-GB" dirty="0"/>
          </a:p>
        </p:txBody>
      </p:sp>
      <p:sp>
        <p:nvSpPr>
          <p:cNvPr id="8" name="Content Placeholder 8"/>
          <p:cNvSpPr>
            <a:spLocks noGrp="1"/>
          </p:cNvSpPr>
          <p:nvPr>
            <p:ph sz="quarter" idx="11"/>
          </p:nvPr>
        </p:nvSpPr>
        <p:spPr>
          <a:xfrm>
            <a:off x="251520" y="1117160"/>
            <a:ext cx="4320480" cy="16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Content Placeholder 8"/>
          <p:cNvSpPr>
            <a:spLocks noGrp="1"/>
          </p:cNvSpPr>
          <p:nvPr>
            <p:ph sz="quarter" idx="12"/>
          </p:nvPr>
        </p:nvSpPr>
        <p:spPr>
          <a:xfrm>
            <a:off x="4573523" y="1117160"/>
            <a:ext cx="4320480" cy="16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Content Placeholder 8"/>
          <p:cNvSpPr>
            <a:spLocks noGrp="1"/>
          </p:cNvSpPr>
          <p:nvPr>
            <p:ph sz="quarter" idx="13"/>
          </p:nvPr>
        </p:nvSpPr>
        <p:spPr>
          <a:xfrm>
            <a:off x="4573523" y="2740208"/>
            <a:ext cx="4320480" cy="16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Content Placeholder 8"/>
          <p:cNvSpPr>
            <a:spLocks noGrp="1"/>
          </p:cNvSpPr>
          <p:nvPr>
            <p:ph sz="quarter" idx="14"/>
          </p:nvPr>
        </p:nvSpPr>
        <p:spPr>
          <a:xfrm>
            <a:off x="251520" y="2740208"/>
            <a:ext cx="4320480" cy="16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dirty="0"/>
          </a:p>
        </p:txBody>
      </p:sp>
      <p:sp>
        <p:nvSpPr>
          <p:cNvPr id="4" name="Slide Number Placeholder 3"/>
          <p:cNvSpPr>
            <a:spLocks noGrp="1"/>
          </p:cNvSpPr>
          <p:nvPr>
            <p:ph type="sldNum" sz="quarter" idx="15"/>
          </p:nvPr>
        </p:nvSpPr>
        <p:spPr/>
        <p:txBody>
          <a:bodyPr/>
          <a:lstStyle/>
          <a:p>
            <a:fld id="{41D5E06E-8463-49C0-8B6A-3B9E03BCC454}" type="slidenum">
              <a:rPr lang="en-GB" smtClean="0"/>
              <a:t>‹#›</a:t>
            </a:fld>
            <a:endParaRPr lang="en-GB" dirty="0"/>
          </a:p>
        </p:txBody>
      </p:sp>
    </p:spTree>
    <p:extLst>
      <p:ext uri="{BB962C8B-B14F-4D97-AF65-F5344CB8AC3E}">
        <p14:creationId xmlns:p14="http://schemas.microsoft.com/office/powerpoint/2010/main" val="6818491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age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dirty="0" smtClean="0"/>
              <a:t>CLASSIFICATION</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dirty="0"/>
          </a:p>
        </p:txBody>
      </p:sp>
    </p:spTree>
    <p:extLst>
      <p:ext uri="{BB962C8B-B14F-4D97-AF65-F5344CB8AC3E}">
        <p14:creationId xmlns:p14="http://schemas.microsoft.com/office/powerpoint/2010/main" val="42948513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1" y="1370015"/>
            <a:ext cx="7886700" cy="2857921"/>
          </a:xfrm>
          <a:prstGeom prst="rect">
            <a:avLst/>
          </a:prstGeom>
          <a:noFill/>
          <a:ln w="9525">
            <a:noFill/>
            <a:miter lim="800000"/>
            <a:headEnd/>
            <a:tailEnd/>
          </a:ln>
        </p:spPr>
        <p:txBody>
          <a:bodyPr vert="horz" wrap="square" lIns="85278" tIns="42639" rIns="85278" bIns="42639" numCol="1" anchor="t" anchorCtr="0" compatLnSpc="1">
            <a:prstTxWarp prst="textNoShape">
              <a:avLst/>
            </a:prstTxWarp>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descr="Text Box containing the classification of the presentation" title="Classification"/>
          <p:cNvSpPr>
            <a:spLocks noGrp="1"/>
          </p:cNvSpPr>
          <p:nvPr>
            <p:ph type="ftr" sz="quarter" idx="3"/>
          </p:nvPr>
        </p:nvSpPr>
        <p:spPr>
          <a:xfrm>
            <a:off x="1403649" y="4601371"/>
            <a:ext cx="7478588" cy="274637"/>
          </a:xfrm>
          <a:prstGeom prst="rect">
            <a:avLst/>
          </a:prstGeom>
        </p:spPr>
        <p:txBody>
          <a:bodyPr vert="horz" wrap="square" lIns="91440" tIns="45720" rIns="36000" bIns="45720" rtlCol="0" anchor="ctr">
            <a:normAutofit/>
          </a:bodyPr>
          <a:lstStyle>
            <a:lvl1pPr algn="r">
              <a:defRPr sz="1200" b="1">
                <a:solidFill>
                  <a:schemeClr val="tx1">
                    <a:tint val="75000"/>
                  </a:schemeClr>
                </a:solidFill>
              </a:defRPr>
            </a:lvl1pPr>
          </a:lstStyle>
          <a:p>
            <a:r>
              <a:rPr lang="en-GB" dirty="0" smtClean="0"/>
              <a:t>CLASSIFICATION</a:t>
            </a:r>
            <a:endParaRPr lang="en-GB" dirty="0"/>
          </a:p>
        </p:txBody>
      </p:sp>
      <p:sp>
        <p:nvSpPr>
          <p:cNvPr id="9" name="Rectangle 8"/>
          <p:cNvSpPr/>
          <p:nvPr userDrawn="1"/>
        </p:nvSpPr>
        <p:spPr bwMode="hidden">
          <a:xfrm>
            <a:off x="0" y="-672"/>
            <a:ext cx="9144000" cy="755175"/>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normAutofit/>
          </a:bodyPr>
          <a:lstStyle/>
          <a:p>
            <a:pPr algn="ctr"/>
            <a:endParaRPr lang="en-GB" sz="1275" dirty="0"/>
          </a:p>
        </p:txBody>
      </p:sp>
      <p:pic>
        <p:nvPicPr>
          <p:cNvPr id="10" name="Picture 3"/>
          <p:cNvPicPr>
            <a:picLocks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black">
          <a:xfrm>
            <a:off x="7308305" y="246113"/>
            <a:ext cx="1587841" cy="282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Placeholder 3"/>
          <p:cNvSpPr>
            <a:spLocks noGrp="1"/>
          </p:cNvSpPr>
          <p:nvPr userDrawn="1">
            <p:ph type="title"/>
          </p:nvPr>
        </p:nvSpPr>
        <p:spPr bwMode="black">
          <a:xfrm>
            <a:off x="36256" y="50535"/>
            <a:ext cx="6840000" cy="649007"/>
          </a:xfrm>
          <a:prstGeom prst="rect">
            <a:avLst/>
          </a:prstGeom>
          <a:ln>
            <a:noFill/>
          </a:ln>
        </p:spPr>
        <p:txBody>
          <a:bodyPr vert="horz" lIns="360000" tIns="45720" rIns="91440" bIns="45720" rtlCol="0" anchor="ctr">
            <a:normAutofit/>
          </a:bodyPr>
          <a:lstStyle/>
          <a:p>
            <a:r>
              <a:rPr lang="en-US" smtClean="0"/>
              <a:t>Click to edit Master title style</a:t>
            </a:r>
            <a:endParaRPr lang="en-GB" dirty="0"/>
          </a:p>
        </p:txBody>
      </p:sp>
      <p:sp>
        <p:nvSpPr>
          <p:cNvPr id="2" name="Slide Number Placeholder 1"/>
          <p:cNvSpPr>
            <a:spLocks noGrp="1"/>
          </p:cNvSpPr>
          <p:nvPr>
            <p:ph type="sldNum" sz="quarter" idx="4"/>
          </p:nvPr>
        </p:nvSpPr>
        <p:spPr>
          <a:xfrm>
            <a:off x="6821710" y="4375018"/>
            <a:ext cx="2057400" cy="211757"/>
          </a:xfrm>
          <a:prstGeom prst="rect">
            <a:avLst/>
          </a:prstGeom>
        </p:spPr>
        <p:txBody>
          <a:bodyPr vert="horz" lIns="91440" tIns="45720" rIns="91440" bIns="45720" rtlCol="0" anchor="ctr"/>
          <a:lstStyle>
            <a:lvl1pPr algn="r">
              <a:defRPr sz="1200">
                <a:solidFill>
                  <a:schemeClr val="tx1">
                    <a:tint val="75000"/>
                  </a:schemeClr>
                </a:solidFill>
              </a:defRPr>
            </a:lvl1pPr>
          </a:lstStyle>
          <a:p>
            <a:fld id="{41D5E06E-8463-49C0-8B6A-3B9E03BCC454}" type="slidenum">
              <a:rPr lang="en-GB" smtClean="0"/>
              <a:t>‹#›</a:t>
            </a:fld>
            <a:endParaRPr lang="en-GB" dirty="0"/>
          </a:p>
        </p:txBody>
      </p:sp>
    </p:spTree>
    <p:extLst>
      <p:ext uri="{BB962C8B-B14F-4D97-AF65-F5344CB8AC3E}">
        <p14:creationId xmlns:p14="http://schemas.microsoft.com/office/powerpoint/2010/main" val="789725373"/>
      </p:ext>
    </p:extLst>
  </p:cSld>
  <p:clrMap bg1="lt1" tx1="dk1" bg2="lt2" tx2="dk2" accent1="accent1" accent2="accent2" accent3="accent3" accent4="accent4" accent5="accent5" accent6="accent6" hlink="hlink" folHlink="folHlink"/>
  <p:sldLayoutIdLst>
    <p:sldLayoutId id="2147483718" r:id="rId1"/>
    <p:sldLayoutId id="2147483711" r:id="rId2"/>
    <p:sldLayoutId id="2147483699" r:id="rId3"/>
    <p:sldLayoutId id="2147483701" r:id="rId4"/>
    <p:sldLayoutId id="2147483706" r:id="rId5"/>
    <p:sldLayoutId id="2147483703" r:id="rId6"/>
    <p:sldLayoutId id="2147483710" r:id="rId7"/>
    <p:sldLayoutId id="2147483720" r:id="rId8"/>
    <p:sldLayoutId id="2147483719" r:id="rId9"/>
    <p:sldLayoutId id="2147483715" r:id="rId10"/>
    <p:sldLayoutId id="2147483716" r:id="rId11"/>
    <p:sldLayoutId id="2147483717" r:id="rId12"/>
  </p:sldLayoutIdLst>
  <p:timing>
    <p:tnLst>
      <p:par>
        <p:cTn id="1" dur="indefinite" restart="never" nodeType="tmRoot"/>
      </p:par>
    </p:tnLst>
  </p:timing>
  <p:hf hdr="0" dt="0"/>
  <p:txStyles>
    <p:titleStyle>
      <a:lvl1pPr algn="l" defTabSz="685800" rtl="0" eaLnBrk="1" latinLnBrk="0" hangingPunct="1">
        <a:lnSpc>
          <a:spcPct val="90000"/>
        </a:lnSpc>
        <a:spcBef>
          <a:spcPct val="0"/>
        </a:spcBef>
        <a:buNone/>
        <a:defRPr lang="en-GB" sz="2000" kern="1200" dirty="0">
          <a:solidFill>
            <a:schemeClr val="bg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Clr>
          <a:schemeClr val="accent1"/>
        </a:buClr>
        <a:buSzPct val="110000"/>
        <a:buFont typeface="Wingdings" panose="05000000000000000000" pitchFamily="2" charset="2"/>
        <a:buChar char="§"/>
        <a:defRPr lang="en-US" sz="2000" kern="1200" smtClean="0">
          <a:solidFill>
            <a:schemeClr val="tx1"/>
          </a:solidFill>
          <a:latin typeface="Arial" pitchFamily="34" charset="0"/>
          <a:ea typeface="+mn-ea"/>
          <a:cs typeface="Arial" pitchFamily="34" charset="0"/>
        </a:defRPr>
      </a:lvl1pPr>
      <a:lvl2pPr marL="534386" indent="-214313" algn="l" defTabSz="685800" rtl="0" eaLnBrk="1" latinLnBrk="0" hangingPunct="1">
        <a:lnSpc>
          <a:spcPct val="90000"/>
        </a:lnSpc>
        <a:spcBef>
          <a:spcPts val="375"/>
        </a:spcBef>
        <a:buClr>
          <a:schemeClr val="accent1"/>
        </a:buClr>
        <a:buSzPct val="110000"/>
        <a:buFont typeface="Arial" panose="020B0604020202020204" pitchFamily="34" charset="0"/>
        <a:buChar char="–"/>
        <a:defRPr lang="en-US" sz="1800" kern="1200" smtClean="0">
          <a:solidFill>
            <a:schemeClr val="tx1"/>
          </a:solidFill>
          <a:latin typeface="Arial" pitchFamily="34" charset="0"/>
          <a:ea typeface="+mn-ea"/>
          <a:cs typeface="Arial" pitchFamily="34" charset="0"/>
        </a:defRPr>
      </a:lvl2pPr>
      <a:lvl3pPr marL="857250" indent="-171450" algn="l" defTabSz="685800" rtl="0" eaLnBrk="1" latinLnBrk="0" hangingPunct="1">
        <a:lnSpc>
          <a:spcPct val="90000"/>
        </a:lnSpc>
        <a:spcBef>
          <a:spcPts val="375"/>
        </a:spcBef>
        <a:buClr>
          <a:schemeClr val="accent1"/>
        </a:buClr>
        <a:buSzPct val="110000"/>
        <a:buFont typeface="Arial" panose="020B0604020202020204" pitchFamily="34" charset="0"/>
        <a:buChar char="•"/>
        <a:defRPr lang="en-US" sz="1800" kern="1200" smtClean="0">
          <a:solidFill>
            <a:schemeClr val="tx1"/>
          </a:solidFill>
          <a:latin typeface="Arial" pitchFamily="34" charset="0"/>
          <a:ea typeface="+mn-ea"/>
          <a:cs typeface="Arial" pitchFamily="34" charset="0"/>
        </a:defRPr>
      </a:lvl3pPr>
      <a:lvl4pPr marL="1200150" indent="-171450" algn="l" defTabSz="685800" rtl="0" eaLnBrk="1" latinLnBrk="0" hangingPunct="1">
        <a:lnSpc>
          <a:spcPct val="90000"/>
        </a:lnSpc>
        <a:spcBef>
          <a:spcPts val="375"/>
        </a:spcBef>
        <a:buClr>
          <a:schemeClr val="accent1"/>
        </a:buClr>
        <a:buSzPct val="110000"/>
        <a:buFont typeface="Arial" panose="020B0604020202020204" pitchFamily="34" charset="0"/>
        <a:buChar char="–"/>
        <a:defRPr lang="en-US" sz="1400" kern="1200" smtClean="0">
          <a:solidFill>
            <a:schemeClr val="tx1"/>
          </a:solidFill>
          <a:latin typeface="Arial" pitchFamily="34" charset="0"/>
          <a:ea typeface="+mn-ea"/>
          <a:cs typeface="Arial" pitchFamily="34" charset="0"/>
        </a:defRPr>
      </a:lvl4pPr>
      <a:lvl5pPr marL="1543050" indent="-171450" algn="l" defTabSz="685800" rtl="0" eaLnBrk="1" latinLnBrk="0" hangingPunct="1">
        <a:lnSpc>
          <a:spcPct val="90000"/>
        </a:lnSpc>
        <a:spcBef>
          <a:spcPts val="375"/>
        </a:spcBef>
        <a:buClr>
          <a:schemeClr val="accent1"/>
        </a:buClr>
        <a:buSzPct val="110000"/>
        <a:buFont typeface="Arial" panose="020B0604020202020204" pitchFamily="34" charset="0"/>
        <a:buChar char="»"/>
        <a:defRPr lang="en-GB" sz="1100" kern="1200">
          <a:solidFill>
            <a:schemeClr val="tx1"/>
          </a:solidFill>
          <a:latin typeface="Arial" pitchFamily="34" charset="0"/>
          <a:ea typeface="+mn-ea"/>
          <a:cs typeface="Arial"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447B8091-286A-4AB9-8C67-B65F3D5E0C60}" type="datetimeFigureOut">
              <a:rPr lang="en-GB" smtClean="0"/>
              <a:t>10/07/2023</a:t>
            </a:fld>
            <a:endParaRPr lang="en-GB" dirty="0"/>
          </a:p>
        </p:txBody>
      </p:sp>
      <p:sp>
        <p:nvSpPr>
          <p:cNvPr id="5" name="Footer Placeholder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0BEC7EA-7776-4E3C-BA5E-38804EBC803F}" type="slidenum">
              <a:rPr lang="en-GB" smtClean="0"/>
              <a:t>‹#›</a:t>
            </a:fld>
            <a:endParaRPr lang="en-GB" dirty="0"/>
          </a:p>
        </p:txBody>
      </p:sp>
    </p:spTree>
    <p:extLst>
      <p:ext uri="{BB962C8B-B14F-4D97-AF65-F5344CB8AC3E}">
        <p14:creationId xmlns:p14="http://schemas.microsoft.com/office/powerpoint/2010/main" val="2835463099"/>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normAutofit/>
          </a:bodyPr>
          <a:lstStyle/>
          <a:p>
            <a:pPr marL="0" marR="0" lvl="0" indent="0" algn="r" defTabSz="851942"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smtClean="0">
                <a:ln>
                  <a:noFill/>
                </a:ln>
                <a:solidFill>
                  <a:prstClr val="white">
                    <a:tint val="75000"/>
                  </a:prstClr>
                </a:solidFill>
                <a:effectLst/>
                <a:uLnTx/>
                <a:uFillTx/>
                <a:latin typeface="Arial" charset="0"/>
                <a:ea typeface="+mn-ea"/>
                <a:cs typeface="+mn-cs"/>
              </a:rPr>
              <a:t>UK  OFFICIAL</a:t>
            </a:r>
            <a:endParaRPr kumimoji="0" lang="en-GB" sz="1100" b="1" i="0" u="none" strike="noStrike" kern="1200" cap="none" spc="0" normalizeH="0" baseline="0" noProof="0" dirty="0">
              <a:ln>
                <a:noFill/>
              </a:ln>
              <a:solidFill>
                <a:prstClr val="white">
                  <a:tint val="75000"/>
                </a:prstClr>
              </a:solidFill>
              <a:effectLst/>
              <a:uLnTx/>
              <a:uFillTx/>
              <a:latin typeface="Arial" charset="0"/>
              <a:ea typeface="+mn-ea"/>
              <a:cs typeface="+mn-cs"/>
            </a:endParaRPr>
          </a:p>
        </p:txBody>
      </p:sp>
      <p:sp>
        <p:nvSpPr>
          <p:cNvPr id="4" name="Date Placeholder 3"/>
          <p:cNvSpPr>
            <a:spLocks noGrp="1"/>
          </p:cNvSpPr>
          <p:nvPr>
            <p:ph type="dt" sz="half" idx="2"/>
          </p:nvPr>
        </p:nvSpPr>
        <p:spPr>
          <a:xfrm>
            <a:off x="6084168" y="4313337"/>
            <a:ext cx="2887624" cy="268309"/>
          </a:xfrm>
        </p:spPr>
        <p:txBody>
          <a:bodyPr/>
          <a:lstStyle/>
          <a:p>
            <a:pPr marL="0" marR="0" lvl="0" indent="0" algn="r" defTabSz="851942" rtl="0" eaLnBrk="1" fontAlgn="base" latinLnBrk="0" hangingPunct="1">
              <a:lnSpc>
                <a:spcPct val="100000"/>
              </a:lnSpc>
              <a:spcBef>
                <a:spcPct val="0"/>
              </a:spcBef>
              <a:spcAft>
                <a:spcPct val="0"/>
              </a:spcAft>
              <a:buClrTx/>
              <a:buSzTx/>
              <a:buFontTx/>
              <a:buNone/>
              <a:tabLst/>
              <a:defRPr/>
            </a:pPr>
            <a:r>
              <a:rPr kumimoji="0" lang="en-GB" sz="1000" b="0" i="0" u="none" strike="noStrike" kern="1200" cap="none" spc="0" normalizeH="0" baseline="0" noProof="0" dirty="0" smtClean="0">
                <a:ln>
                  <a:noFill/>
                </a:ln>
                <a:solidFill>
                  <a:prstClr val="white">
                    <a:tint val="75000"/>
                  </a:prstClr>
                </a:solidFill>
                <a:effectLst/>
                <a:uLnTx/>
                <a:uFillTx/>
                <a:latin typeface="Arial" charset="0"/>
                <a:ea typeface="+mn-ea"/>
                <a:cs typeface="+mn-cs"/>
              </a:rPr>
              <a:t>20-Jul-2023  </a:t>
            </a:r>
            <a:r>
              <a:rPr kumimoji="0" lang="en-GB" sz="1000" b="0" i="0" u="none" strike="noStrike" kern="1200" cap="none" spc="0" normalizeH="0" baseline="0" noProof="0" dirty="0" smtClean="0">
                <a:ln>
                  <a:noFill/>
                </a:ln>
                <a:solidFill>
                  <a:srgbClr val="CE2256"/>
                </a:solidFill>
                <a:effectLst/>
                <a:uLnTx/>
                <a:uFillTx/>
                <a:latin typeface="Arial" charset="0"/>
                <a:ea typeface="+mn-ea"/>
                <a:cs typeface="+mn-cs"/>
              </a:rPr>
              <a:t>/  </a:t>
            </a:r>
            <a:r>
              <a:rPr kumimoji="0" lang="en-GB" sz="1000" b="0" i="0" u="none" strike="noStrike" kern="1200" cap="none" spc="0" normalizeH="0" baseline="0" noProof="0" dirty="0" smtClean="0">
                <a:ln>
                  <a:noFill/>
                </a:ln>
                <a:solidFill>
                  <a:prstClr val="white">
                    <a:tint val="75000"/>
                  </a:prstClr>
                </a:solidFill>
                <a:effectLst/>
                <a:uLnTx/>
                <a:uFillTx/>
                <a:latin typeface="Arial" charset="0"/>
                <a:ea typeface="+mn-ea"/>
                <a:cs typeface="+mn-cs"/>
              </a:rPr>
              <a:t>© Crown copyright  2023  Dstl</a:t>
            </a:r>
            <a:endParaRPr kumimoji="0" lang="en-GB" sz="1000" b="0" i="0" u="none" strike="noStrike" kern="1200" cap="none" spc="0" normalizeH="0" baseline="0" noProof="0" dirty="0">
              <a:ln>
                <a:noFill/>
              </a:ln>
              <a:solidFill>
                <a:prstClr val="white">
                  <a:tint val="75000"/>
                </a:prstClr>
              </a:solidFill>
              <a:effectLst/>
              <a:uLnTx/>
              <a:uFillTx/>
              <a:latin typeface="Arial" charset="0"/>
              <a:ea typeface="+mn-ea"/>
              <a:cs typeface="+mn-cs"/>
            </a:endParaRPr>
          </a:p>
        </p:txBody>
      </p:sp>
      <p:sp>
        <p:nvSpPr>
          <p:cNvPr id="8" name="Title 5"/>
          <p:cNvSpPr>
            <a:spLocks noGrp="1"/>
          </p:cNvSpPr>
          <p:nvPr>
            <p:ph type="title"/>
          </p:nvPr>
        </p:nvSpPr>
        <p:spPr>
          <a:xfrm>
            <a:off x="0" y="1638837"/>
            <a:ext cx="9144000" cy="916512"/>
          </a:xfrm>
        </p:spPr>
        <p:txBody>
          <a:bodyPr>
            <a:normAutofit fontScale="90000"/>
          </a:bodyPr>
          <a:lstStyle/>
          <a:p>
            <a:r>
              <a:rPr lang="en-GB" dirty="0"/>
              <a:t>Historical analysis of urban combat casualties and </a:t>
            </a:r>
            <a:br>
              <a:rPr lang="en-GB" dirty="0"/>
            </a:br>
            <a:r>
              <a:rPr lang="en-GB" dirty="0"/>
              <a:t>loss rates</a:t>
            </a:r>
          </a:p>
        </p:txBody>
      </p:sp>
      <p:sp>
        <p:nvSpPr>
          <p:cNvPr id="9" name="TextBox 8"/>
          <p:cNvSpPr txBox="1"/>
          <p:nvPr/>
        </p:nvSpPr>
        <p:spPr>
          <a:xfrm>
            <a:off x="467544" y="2941168"/>
            <a:ext cx="8208912" cy="1138773"/>
          </a:xfrm>
          <a:prstGeom prst="rect">
            <a:avLst/>
          </a:prstGeom>
          <a:noFill/>
        </p:spPr>
        <p:txBody>
          <a:bodyPr wrap="square" rtlCol="0">
            <a:spAutoFit/>
          </a:bodyPr>
          <a:lstStyle/>
          <a:p>
            <a:pPr algn="ctr"/>
            <a:r>
              <a:rPr lang="en-GB" i="1" dirty="0"/>
              <a:t>Paul R. Syms, Dstl Platform Systems </a:t>
            </a:r>
            <a:r>
              <a:rPr lang="en-GB" i="1" dirty="0" smtClean="0"/>
              <a:t>Division</a:t>
            </a:r>
          </a:p>
          <a:p>
            <a:pPr algn="ctr"/>
            <a:endParaRPr lang="en-GB" i="1" dirty="0"/>
          </a:p>
          <a:p>
            <a:pPr algn="ctr"/>
            <a:endParaRPr lang="en-GB" i="1" dirty="0"/>
          </a:p>
          <a:p>
            <a:pPr algn="ctr"/>
            <a:r>
              <a:rPr lang="en-GB" dirty="0" smtClean="0"/>
              <a:t>40th </a:t>
            </a:r>
            <a:r>
              <a:rPr lang="en-GB" dirty="0"/>
              <a:t>International Symposium on Military Operational </a:t>
            </a:r>
            <a:r>
              <a:rPr lang="en-GB" dirty="0" smtClean="0"/>
              <a:t>Research</a:t>
            </a:r>
            <a:endParaRPr lang="en-GB" dirty="0"/>
          </a:p>
        </p:txBody>
      </p:sp>
      <p:sp>
        <p:nvSpPr>
          <p:cNvPr id="10" name="TextBox 9"/>
          <p:cNvSpPr txBox="1"/>
          <p:nvPr/>
        </p:nvSpPr>
        <p:spPr>
          <a:xfrm>
            <a:off x="3443270" y="4120207"/>
            <a:ext cx="2257461" cy="353943"/>
          </a:xfrm>
          <a:prstGeom prst="rect">
            <a:avLst/>
          </a:prstGeom>
          <a:noFill/>
        </p:spPr>
        <p:txBody>
          <a:bodyPr wrap="square" rtlCol="0">
            <a:spAutoFit/>
          </a:bodyPr>
          <a:lstStyle/>
          <a:p>
            <a:pPr lvl="0" algn="ctr">
              <a:buClr>
                <a:srgbClr val="CD2456"/>
              </a:buClr>
              <a:buSzPct val="110000"/>
              <a:defRPr/>
            </a:pPr>
            <a:r>
              <a:rPr lang="en-GB" dirty="0">
                <a:solidFill>
                  <a:prstClr val="white"/>
                </a:solidFill>
              </a:rPr>
              <a:t>DSTL/CP150990/1.0</a:t>
            </a:r>
            <a:endParaRPr kumimoji="0" lang="en-GB" sz="1700" b="0" i="0" u="none" strike="noStrike" kern="1200" cap="none" spc="0" normalizeH="0" baseline="0" noProof="0" dirty="0" smtClean="0">
              <a:ln>
                <a:noFill/>
              </a:ln>
              <a:solidFill>
                <a:prstClr val="white"/>
              </a:solidFill>
              <a:effectLst/>
              <a:uLnTx/>
              <a:uFillTx/>
              <a:latin typeface="Arial" charset="0"/>
              <a:ea typeface="+mn-ea"/>
              <a:cs typeface="+mn-cs"/>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93989" y="3334584"/>
            <a:ext cx="2156023" cy="360138"/>
          </a:xfrm>
          <a:prstGeom prst="rect">
            <a:avLst/>
          </a:prstGeom>
        </p:spPr>
      </p:pic>
    </p:spTree>
    <p:extLst>
      <p:ext uri="{BB962C8B-B14F-4D97-AF65-F5344CB8AC3E}">
        <p14:creationId xmlns:p14="http://schemas.microsoft.com/office/powerpoint/2010/main" val="41933989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8"/>
          </a:xfrm>
        </p:spPr>
        <p:txBody>
          <a:bodyPr>
            <a:normAutofit/>
          </a:bodyPr>
          <a:lstStyle/>
          <a:p>
            <a:r>
              <a:rPr lang="en-GB" altLang="en-US" dirty="0" smtClean="0"/>
              <a:t>Expected daily loss rates drive medical planning assumptions</a:t>
            </a:r>
          </a:p>
          <a:p>
            <a:pPr lvl="1"/>
            <a:r>
              <a:rPr lang="en-GB" altLang="en-US" dirty="0" smtClean="0"/>
              <a:t>greatly affected by P(win) and command level or echelon</a:t>
            </a:r>
          </a:p>
          <a:p>
            <a:pPr lvl="2"/>
            <a:r>
              <a:rPr lang="en-GB" altLang="en-US" dirty="0" smtClean="0"/>
              <a:t>as command level increases, proportion of forces engaged decreases</a:t>
            </a:r>
          </a:p>
          <a:p>
            <a:r>
              <a:rPr lang="en-GB" altLang="en-US" dirty="0" smtClean="0"/>
              <a:t>Brigade example:</a:t>
            </a:r>
            <a:endParaRPr lang="en-GB" altLang="en-US" dirty="0"/>
          </a:p>
          <a:p>
            <a:endParaRPr lang="en-GB" altLang="en-US" dirty="0" smtClean="0"/>
          </a:p>
          <a:p>
            <a:endParaRPr lang="en-GB" altLang="en-US" dirty="0"/>
          </a:p>
          <a:p>
            <a:endParaRPr lang="en-GB" altLang="en-US" dirty="0" smtClean="0"/>
          </a:p>
          <a:p>
            <a:endParaRPr lang="en-GB" altLang="en-US" dirty="0"/>
          </a:p>
          <a:p>
            <a:r>
              <a:rPr lang="en-GB" altLang="en-US" dirty="0" smtClean="0"/>
              <a:t>Losses (unsurprisingly) much higher for losers</a:t>
            </a:r>
          </a:p>
          <a:p>
            <a:pPr lvl="1"/>
            <a:r>
              <a:rPr lang="en-GB" altLang="en-US" dirty="0" smtClean="0"/>
              <a:t>rates do not appear to have changed much since WW2</a:t>
            </a:r>
          </a:p>
          <a:p>
            <a:endParaRPr lang="en-GB" altLang="en-US" dirty="0" smtClean="0"/>
          </a:p>
          <a:p>
            <a:endParaRPr lang="en-GB" altLang="en-US" dirty="0"/>
          </a:p>
        </p:txBody>
      </p:sp>
      <p:sp>
        <p:nvSpPr>
          <p:cNvPr id="3" name="Title 2"/>
          <p:cNvSpPr>
            <a:spLocks noGrp="1"/>
          </p:cNvSpPr>
          <p:nvPr>
            <p:ph type="title"/>
          </p:nvPr>
        </p:nvSpPr>
        <p:spPr/>
        <p:txBody>
          <a:bodyPr/>
          <a:lstStyle/>
          <a:p>
            <a:r>
              <a:rPr lang="en-GB" dirty="0" smtClean="0"/>
              <a:t>Daily loss rates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10</a:t>
            </a:fld>
            <a:endParaRPr lang="en-GB" dirty="0"/>
          </a:p>
        </p:txBody>
      </p:sp>
      <p:sp>
        <p:nvSpPr>
          <p:cNvPr id="7" name="Footer Placeholder 4"/>
          <p:cNvSpPr>
            <a:spLocks noGrp="1"/>
          </p:cNvSpPr>
          <p:nvPr>
            <p:ph type="ftr" sz="quarter" idx="12"/>
          </p:nvPr>
        </p:nvSpPr>
        <p:spPr>
          <a:xfrm>
            <a:off x="6156177" y="4601371"/>
            <a:ext cx="2726060" cy="274637"/>
          </a:xfrm>
        </p:spPr>
        <p:txBody>
          <a:bodyPr>
            <a:normAutofit/>
          </a:bodyPr>
          <a:lstStyle/>
          <a:p>
            <a:r>
              <a:rPr lang="en-GB" sz="1100" dirty="0"/>
              <a:t>UK  </a:t>
            </a:r>
            <a:r>
              <a:rPr lang="en-GB" sz="1100" dirty="0" smtClean="0"/>
              <a:t>OFFICIAL</a:t>
            </a:r>
            <a:endParaRPr lang="en-GB" sz="1100"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5530" y="2117160"/>
            <a:ext cx="6208119" cy="1720230"/>
          </a:xfrm>
          <a:prstGeom prst="rect">
            <a:avLst/>
          </a:prstGeom>
        </p:spPr>
      </p:pic>
    </p:spTree>
    <p:extLst>
      <p:ext uri="{BB962C8B-B14F-4D97-AF65-F5344CB8AC3E}">
        <p14:creationId xmlns:p14="http://schemas.microsoft.com/office/powerpoint/2010/main" val="395915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8"/>
          </a:xfrm>
        </p:spPr>
        <p:txBody>
          <a:bodyPr>
            <a:normAutofit/>
          </a:bodyPr>
          <a:lstStyle/>
          <a:p>
            <a:r>
              <a:rPr lang="en-GB" altLang="en-US" dirty="0" smtClean="0"/>
              <a:t>Wounded-to-killed (W:K) ratios for urban and rural battles</a:t>
            </a:r>
          </a:p>
          <a:p>
            <a:pPr lvl="1"/>
            <a:endParaRPr lang="en-GB" altLang="en-US" dirty="0"/>
          </a:p>
          <a:p>
            <a:pPr lvl="1"/>
            <a:endParaRPr lang="en-GB" altLang="en-US" dirty="0" smtClean="0"/>
          </a:p>
          <a:p>
            <a:pPr lvl="1"/>
            <a:endParaRPr lang="en-GB" altLang="en-US" dirty="0" smtClean="0"/>
          </a:p>
          <a:p>
            <a:pPr lvl="1"/>
            <a:endParaRPr lang="en-GB" altLang="en-US" dirty="0"/>
          </a:p>
          <a:p>
            <a:pPr lvl="1"/>
            <a:endParaRPr lang="en-GB" altLang="en-US" dirty="0"/>
          </a:p>
          <a:p>
            <a:pPr marL="0" indent="-42863">
              <a:buNone/>
            </a:pPr>
            <a:endParaRPr lang="en-GB" altLang="en-US" dirty="0"/>
          </a:p>
          <a:p>
            <a:r>
              <a:rPr lang="en-GB" altLang="en-US" dirty="0" smtClean="0"/>
              <a:t>Reflects fact that P(win) differs between terrains</a:t>
            </a:r>
          </a:p>
          <a:p>
            <a:pPr lvl="1"/>
            <a:r>
              <a:rPr lang="en-GB" altLang="en-US" dirty="0" smtClean="0"/>
              <a:t>W:K ratios are always better for the winning force</a:t>
            </a:r>
          </a:p>
          <a:p>
            <a:pPr lvl="1"/>
            <a:r>
              <a:rPr lang="en-GB" altLang="en-US" dirty="0"/>
              <a:t>W:K ratios are </a:t>
            </a:r>
            <a:r>
              <a:rPr lang="en-GB" altLang="en-US" dirty="0" smtClean="0"/>
              <a:t>usually </a:t>
            </a:r>
            <a:r>
              <a:rPr lang="en-GB" altLang="en-US" dirty="0"/>
              <a:t>better for the </a:t>
            </a:r>
            <a:r>
              <a:rPr lang="en-GB" altLang="en-US" dirty="0" smtClean="0"/>
              <a:t>attacker, as they own the ground</a:t>
            </a:r>
          </a:p>
          <a:p>
            <a:r>
              <a:rPr lang="en-GB" altLang="en-US" dirty="0" smtClean="0"/>
              <a:t>W:K ratios for attackers have improved since WW2</a:t>
            </a:r>
            <a:endParaRPr lang="en-GB" altLang="en-US" dirty="0"/>
          </a:p>
          <a:p>
            <a:pPr lvl="1"/>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Proportions of casualties killed and wounded</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11</a:t>
            </a:fld>
            <a:endParaRPr lang="en-GB" dirty="0"/>
          </a:p>
        </p:txBody>
      </p:sp>
      <p:sp>
        <p:nvSpPr>
          <p:cNvPr id="7" name="Footer Placeholder 4"/>
          <p:cNvSpPr>
            <a:spLocks noGrp="1"/>
          </p:cNvSpPr>
          <p:nvPr>
            <p:ph type="ftr" sz="quarter" idx="12"/>
          </p:nvPr>
        </p:nvSpPr>
        <p:spPr>
          <a:xfrm>
            <a:off x="6156177" y="4601371"/>
            <a:ext cx="2726060" cy="274637"/>
          </a:xfrm>
        </p:spPr>
        <p:txBody>
          <a:bodyPr>
            <a:normAutofit/>
          </a:bodyPr>
          <a:lstStyle/>
          <a:p>
            <a:r>
              <a:rPr lang="en-GB" sz="1100" dirty="0"/>
              <a:t>UK  </a:t>
            </a:r>
            <a:r>
              <a:rPr lang="en-GB" sz="1100" dirty="0" smtClean="0"/>
              <a:t>OFFICIAL</a:t>
            </a:r>
            <a:endParaRPr lang="en-GB" sz="11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6306" y="1524001"/>
            <a:ext cx="5971388" cy="1647280"/>
          </a:xfrm>
          <a:prstGeom prst="rect">
            <a:avLst/>
          </a:prstGeom>
        </p:spPr>
      </p:pic>
    </p:spTree>
    <p:extLst>
      <p:ext uri="{BB962C8B-B14F-4D97-AF65-F5344CB8AC3E}">
        <p14:creationId xmlns:p14="http://schemas.microsoft.com/office/powerpoint/2010/main" val="214541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8"/>
          </a:xfrm>
        </p:spPr>
        <p:txBody>
          <a:bodyPr>
            <a:normAutofit/>
          </a:bodyPr>
          <a:lstStyle/>
          <a:p>
            <a:r>
              <a:rPr lang="en-GB" altLang="en-US" dirty="0" smtClean="0"/>
              <a:t>Daily combat losses at brigade command level</a:t>
            </a:r>
          </a:p>
          <a:p>
            <a:pPr lvl="1"/>
            <a:r>
              <a:rPr lang="en-GB" altLang="en-US" dirty="0" smtClean="0"/>
              <a:t>across all scenarios, because medical logs must cope with all cases</a:t>
            </a:r>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Brigade casualty rate spectrum</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12</a:t>
            </a:fld>
            <a:endParaRPr lang="en-GB" dirty="0"/>
          </a:p>
        </p:txBody>
      </p:sp>
      <p:sp>
        <p:nvSpPr>
          <p:cNvPr id="7" name="Footer Placeholder 4"/>
          <p:cNvSpPr>
            <a:spLocks noGrp="1"/>
          </p:cNvSpPr>
          <p:nvPr>
            <p:ph type="ftr" sz="quarter" idx="12"/>
          </p:nvPr>
        </p:nvSpPr>
        <p:spPr>
          <a:xfrm>
            <a:off x="6156177" y="4601371"/>
            <a:ext cx="2726060" cy="274637"/>
          </a:xfrm>
        </p:spPr>
        <p:txBody>
          <a:bodyPr>
            <a:normAutofit/>
          </a:bodyPr>
          <a:lstStyle/>
          <a:p>
            <a:r>
              <a:rPr lang="en-GB" sz="1100" dirty="0"/>
              <a:t>UK  </a:t>
            </a:r>
            <a:r>
              <a:rPr lang="en-GB" sz="1100" dirty="0" smtClean="0"/>
              <a:t>OFFICIAL</a:t>
            </a:r>
            <a:endParaRPr lang="en-GB" sz="1100" dirty="0"/>
          </a:p>
        </p:txBody>
      </p:sp>
      <p:grpSp>
        <p:nvGrpSpPr>
          <p:cNvPr id="5" name="Group 4"/>
          <p:cNvGrpSpPr/>
          <p:nvPr/>
        </p:nvGrpSpPr>
        <p:grpSpPr>
          <a:xfrm>
            <a:off x="894490" y="1955800"/>
            <a:ext cx="5243195" cy="3060700"/>
            <a:chOff x="894490" y="1955800"/>
            <a:chExt cx="5243195" cy="3060700"/>
          </a:xfrm>
        </p:grpSpPr>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894490" y="1955800"/>
              <a:ext cx="5243195" cy="3060700"/>
            </a:xfrm>
            <a:prstGeom prst="rect">
              <a:avLst/>
            </a:prstGeom>
            <a:noFill/>
          </p:spPr>
        </p:pic>
        <p:sp>
          <p:nvSpPr>
            <p:cNvPr id="8" name="Text Box 1"/>
            <p:cNvSpPr txBox="1"/>
            <p:nvPr/>
          </p:nvSpPr>
          <p:spPr>
            <a:xfrm>
              <a:off x="4199735" y="2207465"/>
              <a:ext cx="1685925" cy="99919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r">
                <a:lnSpc>
                  <a:spcPts val="1350"/>
                </a:lnSpc>
                <a:spcAft>
                  <a:spcPts val="0"/>
                </a:spcAft>
              </a:pPr>
              <a:r>
                <a:rPr lang="en-GB" sz="900" i="1" dirty="0">
                  <a:effectLst/>
                  <a:latin typeface="Arial" panose="020B0604020202020204" pitchFamily="34" charset="0"/>
                  <a:ea typeface="Times New Roman" panose="02020603050405020304" pitchFamily="18" charset="0"/>
                  <a:cs typeface="Times New Roman" panose="02020603050405020304" pitchFamily="18" charset="0"/>
                </a:rPr>
                <a:t>n = 63 rural and urban battles</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p>
              <a:pPr algn="r">
                <a:lnSpc>
                  <a:spcPts val="1350"/>
                </a:lnSpc>
                <a:spcAft>
                  <a:spcPts val="0"/>
                </a:spcAft>
              </a:pPr>
              <a:r>
                <a:rPr lang="en-GB" sz="900" i="1" dirty="0">
                  <a:effectLst/>
                  <a:latin typeface="Arial" panose="020B0604020202020204" pitchFamily="34" charset="0"/>
                  <a:ea typeface="Times New Roman" panose="02020603050405020304" pitchFamily="18" charset="0"/>
                  <a:cs typeface="Times New Roman" panose="02020603050405020304" pitchFamily="18" charset="0"/>
                </a:rPr>
                <a:t>Mean = 134</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p>
              <a:pPr algn="r">
                <a:lnSpc>
                  <a:spcPts val="1350"/>
                </a:lnSpc>
                <a:spcAft>
                  <a:spcPts val="0"/>
                </a:spcAft>
              </a:pPr>
              <a:r>
                <a:rPr lang="en-GB" sz="900" i="1" dirty="0">
                  <a:effectLst/>
                  <a:latin typeface="Arial" panose="020B0604020202020204" pitchFamily="34" charset="0"/>
                  <a:ea typeface="Times New Roman" panose="02020603050405020304" pitchFamily="18" charset="0"/>
                  <a:cs typeface="Times New Roman" panose="02020603050405020304" pitchFamily="18" charset="0"/>
                </a:rPr>
                <a:t>Median = </a:t>
              </a:r>
              <a:r>
                <a:rPr lang="en-GB" sz="900" i="1" dirty="0" smtClean="0">
                  <a:effectLst/>
                  <a:latin typeface="Arial" panose="020B0604020202020204" pitchFamily="34" charset="0"/>
                  <a:ea typeface="Times New Roman" panose="02020603050405020304" pitchFamily="18" charset="0"/>
                  <a:cs typeface="Times New Roman" panose="02020603050405020304" pitchFamily="18" charset="0"/>
                </a:rPr>
                <a:t>102</a:t>
              </a:r>
            </a:p>
            <a:p>
              <a:pPr algn="r">
                <a:lnSpc>
                  <a:spcPts val="1350"/>
                </a:lnSpc>
                <a:spcAft>
                  <a:spcPts val="0"/>
                </a:spcAft>
              </a:pPr>
              <a:r>
                <a:rPr lang="en-GB" sz="900" i="1" dirty="0" smtClean="0">
                  <a:latin typeface="Arial" panose="020B0604020202020204" pitchFamily="34" charset="0"/>
                  <a:ea typeface="Times New Roman" panose="02020603050405020304" pitchFamily="18" charset="0"/>
                  <a:cs typeface="Times New Roman" panose="02020603050405020304" pitchFamily="18" charset="0"/>
                </a:rPr>
                <a:t>75%-ile = 195</a:t>
              </a:r>
            </a:p>
            <a:p>
              <a:pPr algn="r">
                <a:lnSpc>
                  <a:spcPts val="1350"/>
                </a:lnSpc>
                <a:spcAft>
                  <a:spcPts val="0"/>
                </a:spcAft>
              </a:pPr>
              <a:r>
                <a:rPr lang="en-GB" sz="900" i="1" dirty="0" smtClean="0">
                  <a:effectLst/>
                  <a:latin typeface="Arial" panose="020B0604020202020204" pitchFamily="34" charset="0"/>
                  <a:ea typeface="Times New Roman" panose="02020603050405020304" pitchFamily="18" charset="0"/>
                  <a:cs typeface="Times New Roman" panose="02020603050405020304" pitchFamily="18" charset="0"/>
                </a:rPr>
                <a:t>90%-ile = 294</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sp>
        <p:nvSpPr>
          <p:cNvPr id="9" name="Content Placeholder 1"/>
          <p:cNvSpPr txBox="1">
            <a:spLocks/>
          </p:cNvSpPr>
          <p:nvPr/>
        </p:nvSpPr>
        <p:spPr>
          <a:xfrm>
            <a:off x="6553200" y="1955800"/>
            <a:ext cx="2325910" cy="2077581"/>
          </a:xfrm>
          <a:prstGeom prst="rect">
            <a:avLst/>
          </a:prstGeom>
          <a:noFill/>
          <a:ln w="9525">
            <a:noFill/>
            <a:miter lim="800000"/>
            <a:headEnd/>
            <a:tailEnd/>
          </a:ln>
        </p:spPr>
        <p:txBody>
          <a:bodyPr vert="horz" wrap="square" lIns="85278" tIns="42639" rIns="85278" bIns="42639" numCol="1" anchor="t" anchorCtr="0" compatLnSpc="1">
            <a:prstTxWarp prst="textNoShape">
              <a:avLst/>
            </a:prstTxWarp>
            <a:normAutofit/>
          </a:bodyPr>
          <a:lstStyle>
            <a:lvl1pPr marL="171450" indent="-171450" algn="l" defTabSz="685800" rtl="0" eaLnBrk="1" latinLnBrk="0" hangingPunct="1">
              <a:lnSpc>
                <a:spcPct val="90000"/>
              </a:lnSpc>
              <a:spcBef>
                <a:spcPts val="750"/>
              </a:spcBef>
              <a:buClr>
                <a:schemeClr val="accent1"/>
              </a:buClr>
              <a:buSzPct val="110000"/>
              <a:buFont typeface="Wingdings" panose="05000000000000000000" pitchFamily="2" charset="2"/>
              <a:buChar char="§"/>
              <a:defRPr lang="en-US" sz="2000" kern="1200" smtClean="0">
                <a:solidFill>
                  <a:schemeClr val="tx1"/>
                </a:solidFill>
                <a:latin typeface="Arial" pitchFamily="34" charset="0"/>
                <a:ea typeface="+mn-ea"/>
                <a:cs typeface="Arial" pitchFamily="34" charset="0"/>
              </a:defRPr>
            </a:lvl1pPr>
            <a:lvl2pPr marL="534386" indent="-214313" algn="l" defTabSz="685800" rtl="0" eaLnBrk="1" latinLnBrk="0" hangingPunct="1">
              <a:lnSpc>
                <a:spcPct val="90000"/>
              </a:lnSpc>
              <a:spcBef>
                <a:spcPts val="375"/>
              </a:spcBef>
              <a:buClr>
                <a:schemeClr val="accent1"/>
              </a:buClr>
              <a:buSzPct val="110000"/>
              <a:buFont typeface="Arial" panose="020B0604020202020204" pitchFamily="34" charset="0"/>
              <a:buChar char="–"/>
              <a:defRPr lang="en-US" sz="1800" kern="1200" smtClean="0">
                <a:solidFill>
                  <a:schemeClr val="tx1"/>
                </a:solidFill>
                <a:latin typeface="Arial" pitchFamily="34" charset="0"/>
                <a:ea typeface="+mn-ea"/>
                <a:cs typeface="Arial" pitchFamily="34" charset="0"/>
              </a:defRPr>
            </a:lvl2pPr>
            <a:lvl3pPr marL="857250" indent="-171450" algn="l" defTabSz="685800" rtl="0" eaLnBrk="1" latinLnBrk="0" hangingPunct="1">
              <a:lnSpc>
                <a:spcPct val="90000"/>
              </a:lnSpc>
              <a:spcBef>
                <a:spcPts val="375"/>
              </a:spcBef>
              <a:buClr>
                <a:schemeClr val="accent1"/>
              </a:buClr>
              <a:buSzPct val="110000"/>
              <a:buFont typeface="Arial" panose="020B0604020202020204" pitchFamily="34" charset="0"/>
              <a:buChar char="•"/>
              <a:defRPr lang="en-US" sz="1800" kern="1200" smtClean="0">
                <a:solidFill>
                  <a:schemeClr val="tx1"/>
                </a:solidFill>
                <a:latin typeface="Arial" pitchFamily="34" charset="0"/>
                <a:ea typeface="+mn-ea"/>
                <a:cs typeface="Arial" pitchFamily="34" charset="0"/>
              </a:defRPr>
            </a:lvl3pPr>
            <a:lvl4pPr marL="1200150" indent="-171450" algn="l" defTabSz="685800" rtl="0" eaLnBrk="1" latinLnBrk="0" hangingPunct="1">
              <a:lnSpc>
                <a:spcPct val="90000"/>
              </a:lnSpc>
              <a:spcBef>
                <a:spcPts val="375"/>
              </a:spcBef>
              <a:buClr>
                <a:schemeClr val="accent1"/>
              </a:buClr>
              <a:buSzPct val="110000"/>
              <a:buFont typeface="Arial" panose="020B0604020202020204" pitchFamily="34" charset="0"/>
              <a:buChar char="–"/>
              <a:defRPr lang="en-US" sz="1400" kern="1200" smtClean="0">
                <a:solidFill>
                  <a:schemeClr val="tx1"/>
                </a:solidFill>
                <a:latin typeface="Arial" pitchFamily="34" charset="0"/>
                <a:ea typeface="+mn-ea"/>
                <a:cs typeface="Arial" pitchFamily="34" charset="0"/>
              </a:defRPr>
            </a:lvl4pPr>
            <a:lvl5pPr marL="1543050" indent="-171450" algn="l" defTabSz="685800" rtl="0" eaLnBrk="1" latinLnBrk="0" hangingPunct="1">
              <a:lnSpc>
                <a:spcPct val="90000"/>
              </a:lnSpc>
              <a:spcBef>
                <a:spcPts val="375"/>
              </a:spcBef>
              <a:buClr>
                <a:schemeClr val="accent1"/>
              </a:buClr>
              <a:buSzPct val="110000"/>
              <a:buFont typeface="Arial" panose="020B0604020202020204" pitchFamily="34" charset="0"/>
              <a:buChar char="»"/>
              <a:defRPr lang="en-GB" sz="1100" kern="1200">
                <a:solidFill>
                  <a:schemeClr val="tx1"/>
                </a:solidFill>
                <a:latin typeface="Arial" pitchFamily="34" charset="0"/>
                <a:ea typeface="+mn-ea"/>
                <a:cs typeface="Arial"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pPr>
            <a:r>
              <a:rPr lang="en-GB" altLang="en-US" dirty="0" smtClean="0"/>
              <a:t>Highly skewed distribution</a:t>
            </a:r>
          </a:p>
          <a:p>
            <a:pPr lvl="1" fontAlgn="auto">
              <a:spcAft>
                <a:spcPts val="0"/>
              </a:spcAft>
            </a:pPr>
            <a:r>
              <a:rPr lang="en-GB" altLang="en-US" dirty="0" smtClean="0"/>
              <a:t>≈ log-normal</a:t>
            </a:r>
          </a:p>
          <a:p>
            <a:pPr fontAlgn="auto">
              <a:spcAft>
                <a:spcPts val="0"/>
              </a:spcAft>
            </a:pPr>
            <a:r>
              <a:rPr lang="en-GB" altLang="en-US" dirty="0" smtClean="0"/>
              <a:t>No ‘optimum’ capacity</a:t>
            </a:r>
          </a:p>
          <a:p>
            <a:pPr fontAlgn="auto">
              <a:spcAft>
                <a:spcPts val="0"/>
              </a:spcAft>
            </a:pPr>
            <a:r>
              <a:rPr lang="en-GB" altLang="en-US" dirty="0" smtClean="0"/>
              <a:t>A military choice</a:t>
            </a:r>
          </a:p>
          <a:p>
            <a:pPr fontAlgn="auto">
              <a:spcAft>
                <a:spcPts val="0"/>
              </a:spcAft>
            </a:pPr>
            <a:endParaRPr lang="en-GB" altLang="en-US" dirty="0" smtClean="0"/>
          </a:p>
          <a:p>
            <a:pPr fontAlgn="auto">
              <a:spcAft>
                <a:spcPts val="0"/>
              </a:spcAft>
            </a:pPr>
            <a:endParaRPr lang="en-GB" altLang="en-US" dirty="0" smtClean="0"/>
          </a:p>
          <a:p>
            <a:pPr fontAlgn="auto">
              <a:spcAft>
                <a:spcPts val="0"/>
              </a:spcAft>
            </a:pPr>
            <a:endParaRPr lang="en-GB" altLang="en-US" dirty="0"/>
          </a:p>
        </p:txBody>
      </p:sp>
    </p:spTree>
    <p:extLst>
      <p:ext uri="{BB962C8B-B14F-4D97-AF65-F5344CB8AC3E}">
        <p14:creationId xmlns:p14="http://schemas.microsoft.com/office/powerpoint/2010/main" val="427376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8"/>
          </a:xfrm>
        </p:spPr>
        <p:txBody>
          <a:bodyPr>
            <a:normAutofit/>
          </a:bodyPr>
          <a:lstStyle/>
          <a:p>
            <a:r>
              <a:rPr lang="en-GB" altLang="en-US" dirty="0" smtClean="0"/>
              <a:t>For urban defenders a median of 32% of losses were PoWs</a:t>
            </a:r>
          </a:p>
          <a:p>
            <a:pPr lvl="1"/>
            <a:r>
              <a:rPr lang="en-GB" altLang="en-US" dirty="0" smtClean="0"/>
              <a:t>compared with 8% for rural defenders</a:t>
            </a:r>
          </a:p>
          <a:p>
            <a:r>
              <a:rPr lang="en-GB" altLang="en-US" dirty="0" smtClean="0"/>
              <a:t>Largely due to defenders losing more often in urban</a:t>
            </a:r>
          </a:p>
          <a:p>
            <a:pPr lvl="1"/>
            <a:r>
              <a:rPr lang="en-GB" altLang="en-US" dirty="0" smtClean="0"/>
              <a:t>also probably affected by terrain</a:t>
            </a:r>
          </a:p>
          <a:p>
            <a:pPr lvl="2"/>
            <a:r>
              <a:rPr lang="en-GB" altLang="en-US" dirty="0" smtClean="0"/>
              <a:t>harder to withdraw</a:t>
            </a:r>
            <a:endParaRPr lang="en-GB" altLang="en-US" dirty="0"/>
          </a:p>
          <a:p>
            <a:pPr lvl="2"/>
            <a:r>
              <a:rPr lang="en-GB" altLang="en-US" dirty="0" smtClean="0"/>
              <a:t>easier to become isolated in urban</a:t>
            </a:r>
          </a:p>
          <a:p>
            <a:r>
              <a:rPr lang="en-GB" altLang="en-US" dirty="0" smtClean="0"/>
              <a:t>Winners are usually responsible for wounded PoWs …</a:t>
            </a:r>
          </a:p>
          <a:p>
            <a:pPr lvl="1"/>
            <a:r>
              <a:rPr lang="en-GB" altLang="en-US" dirty="0" smtClean="0"/>
              <a:t>but as winners, are likely to have fewer friendly WiAs to treat</a:t>
            </a:r>
          </a:p>
          <a:p>
            <a:pPr lvl="1"/>
            <a:r>
              <a:rPr lang="en-GB" altLang="en-US" dirty="0" smtClean="0"/>
              <a:t>thus unlikely to raise average demand for medical service capacity</a:t>
            </a:r>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Proportions of casualties as prisoners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13</a:t>
            </a:fld>
            <a:endParaRPr lang="en-GB" dirty="0"/>
          </a:p>
        </p:txBody>
      </p:sp>
      <p:sp>
        <p:nvSpPr>
          <p:cNvPr id="7" name="Footer Placeholder 4"/>
          <p:cNvSpPr>
            <a:spLocks noGrp="1"/>
          </p:cNvSpPr>
          <p:nvPr>
            <p:ph type="ftr" sz="quarter" idx="12"/>
          </p:nvPr>
        </p:nvSpPr>
        <p:spPr>
          <a:xfrm>
            <a:off x="6156177" y="4601371"/>
            <a:ext cx="2726060" cy="274637"/>
          </a:xfrm>
        </p:spPr>
        <p:txBody>
          <a:bodyPr>
            <a:normAutofit/>
          </a:bodyPr>
          <a:lstStyle/>
          <a:p>
            <a:r>
              <a:rPr lang="en-GB" sz="1100" dirty="0"/>
              <a:t>UK  </a:t>
            </a:r>
            <a:r>
              <a:rPr lang="en-GB" sz="1100" dirty="0" smtClean="0"/>
              <a:t>OFFICIAL</a:t>
            </a:r>
            <a:endParaRPr lang="en-GB" sz="1100" dirty="0"/>
          </a:p>
        </p:txBody>
      </p:sp>
    </p:spTree>
    <p:extLst>
      <p:ext uri="{BB962C8B-B14F-4D97-AF65-F5344CB8AC3E}">
        <p14:creationId xmlns:p14="http://schemas.microsoft.com/office/powerpoint/2010/main" val="223121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8"/>
          </a:xfrm>
        </p:spPr>
        <p:txBody>
          <a:bodyPr>
            <a:normAutofit/>
          </a:bodyPr>
          <a:lstStyle/>
          <a:p>
            <a:r>
              <a:rPr lang="en-GB" altLang="en-US" dirty="0" smtClean="0"/>
              <a:t>Controlling for command level is important in HA</a:t>
            </a:r>
          </a:p>
          <a:p>
            <a:pPr lvl="1"/>
            <a:r>
              <a:rPr lang="en-GB" altLang="en-US" dirty="0" smtClean="0"/>
              <a:t>particularly in predicting casualty rate trends</a:t>
            </a:r>
          </a:p>
          <a:p>
            <a:pPr lvl="1"/>
            <a:r>
              <a:rPr lang="en-GB" altLang="en-US" dirty="0" smtClean="0"/>
              <a:t>split results by winning and losing … not done by previous UK and US HA</a:t>
            </a:r>
          </a:p>
          <a:p>
            <a:r>
              <a:rPr lang="en-GB" altLang="en-US" dirty="0" smtClean="0"/>
              <a:t>FIBUA characteristics have not changed greatly since WW2</a:t>
            </a:r>
          </a:p>
          <a:p>
            <a:pPr lvl="1"/>
            <a:r>
              <a:rPr lang="en-GB" altLang="en-US" dirty="0" smtClean="0"/>
              <a:t>and may not change radically in the future</a:t>
            </a:r>
          </a:p>
          <a:p>
            <a:r>
              <a:rPr lang="en-GB" altLang="en-US" dirty="0" smtClean="0"/>
              <a:t>Casualty treatment capacity is a military choice … no OR ‘optimum’</a:t>
            </a:r>
          </a:p>
          <a:p>
            <a:pPr lvl="1"/>
            <a:r>
              <a:rPr lang="en-GB" altLang="en-US" dirty="0" smtClean="0"/>
              <a:t>scaled for Blue force size; Red and White casualties unlikely to affect this</a:t>
            </a:r>
          </a:p>
          <a:p>
            <a:r>
              <a:rPr lang="en-GB" altLang="en-US" dirty="0" smtClean="0"/>
              <a:t>Implications for UK FIBUA doctrine and training</a:t>
            </a:r>
          </a:p>
          <a:p>
            <a:pPr lvl="1"/>
            <a:r>
              <a:rPr lang="en-GB" altLang="en-US" dirty="0" smtClean="0"/>
              <a:t>UK FIBUA training infrastructure needs review</a:t>
            </a:r>
          </a:p>
          <a:p>
            <a:pPr lvl="1"/>
            <a:r>
              <a:rPr lang="en-GB" altLang="en-US" dirty="0" smtClean="0"/>
              <a:t>more wargaming needed for training … as long as rules are realistic!</a:t>
            </a:r>
          </a:p>
          <a:p>
            <a:pPr lvl="1"/>
            <a:endParaRPr lang="en-GB" altLang="en-US" dirty="0" smtClean="0"/>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Results in context</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14</a:t>
            </a:fld>
            <a:endParaRPr lang="en-GB" dirty="0"/>
          </a:p>
        </p:txBody>
      </p:sp>
      <p:sp>
        <p:nvSpPr>
          <p:cNvPr id="7" name="Footer Placeholder 4"/>
          <p:cNvSpPr>
            <a:spLocks noGrp="1"/>
          </p:cNvSpPr>
          <p:nvPr>
            <p:ph type="ftr" sz="quarter" idx="12"/>
          </p:nvPr>
        </p:nvSpPr>
        <p:spPr>
          <a:xfrm>
            <a:off x="6156177" y="4601371"/>
            <a:ext cx="2726060" cy="274637"/>
          </a:xfrm>
        </p:spPr>
        <p:txBody>
          <a:bodyPr>
            <a:normAutofit/>
          </a:bodyPr>
          <a:lstStyle/>
          <a:p>
            <a:r>
              <a:rPr lang="en-GB" sz="1100" dirty="0"/>
              <a:t>UK  </a:t>
            </a:r>
            <a:r>
              <a:rPr lang="en-GB" sz="1100" dirty="0" smtClean="0"/>
              <a:t>OFFICIAL</a:t>
            </a:r>
            <a:endParaRPr lang="en-GB" sz="1100" dirty="0"/>
          </a:p>
        </p:txBody>
      </p:sp>
    </p:spTree>
    <p:extLst>
      <p:ext uri="{BB962C8B-B14F-4D97-AF65-F5344CB8AC3E}">
        <p14:creationId xmlns:p14="http://schemas.microsoft.com/office/powerpoint/2010/main" val="1436456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1"/>
            <a:ext cx="8630716" cy="3455184"/>
          </a:xfrm>
        </p:spPr>
        <p:txBody>
          <a:bodyPr>
            <a:normAutofit/>
          </a:bodyPr>
          <a:lstStyle/>
          <a:p>
            <a:r>
              <a:rPr lang="en-GB" altLang="en-US" dirty="0" smtClean="0"/>
              <a:t>Urban </a:t>
            </a:r>
            <a:r>
              <a:rPr lang="en-GB" altLang="en-US" dirty="0"/>
              <a:t>battles last longer, on average, than their rural </a:t>
            </a:r>
            <a:r>
              <a:rPr lang="en-GB" altLang="en-US" dirty="0" smtClean="0"/>
              <a:t>equivalents</a:t>
            </a:r>
            <a:endParaRPr lang="en-GB" altLang="en-US" dirty="0"/>
          </a:p>
          <a:p>
            <a:r>
              <a:rPr lang="en-GB" altLang="en-US" dirty="0"/>
              <a:t>U</a:t>
            </a:r>
            <a:r>
              <a:rPr lang="en-GB" altLang="en-US" dirty="0" smtClean="0"/>
              <a:t>rban </a:t>
            </a:r>
            <a:r>
              <a:rPr lang="en-GB" altLang="en-US" dirty="0"/>
              <a:t>terrain favours the </a:t>
            </a:r>
            <a:r>
              <a:rPr lang="en-GB" altLang="en-US" dirty="0" smtClean="0"/>
              <a:t>attacker</a:t>
            </a:r>
            <a:endParaRPr lang="en-GB" altLang="en-US" dirty="0"/>
          </a:p>
          <a:p>
            <a:pPr lvl="1"/>
            <a:r>
              <a:rPr lang="en-GB" altLang="en-US" dirty="0" smtClean="0"/>
              <a:t>modern </a:t>
            </a:r>
            <a:r>
              <a:rPr lang="en-GB" altLang="en-US" dirty="0"/>
              <a:t>attackers typically sustain W:K ratios of </a:t>
            </a:r>
            <a:r>
              <a:rPr lang="en-GB" altLang="en-US" dirty="0" smtClean="0"/>
              <a:t>3.0–5.0</a:t>
            </a:r>
            <a:endParaRPr lang="en-GB" altLang="en-US" dirty="0"/>
          </a:p>
          <a:p>
            <a:pPr lvl="1"/>
            <a:r>
              <a:rPr lang="en-GB" altLang="en-US" dirty="0" smtClean="0"/>
              <a:t>modern </a:t>
            </a:r>
            <a:r>
              <a:rPr lang="en-GB" altLang="en-US" dirty="0"/>
              <a:t>defenders typically sustain W:K ratios of </a:t>
            </a:r>
            <a:r>
              <a:rPr lang="en-GB" altLang="en-US" dirty="0" smtClean="0"/>
              <a:t>2.0–3.0</a:t>
            </a:r>
            <a:endParaRPr lang="en-GB" altLang="en-US" dirty="0"/>
          </a:p>
          <a:p>
            <a:r>
              <a:rPr lang="en-GB" altLang="en-US" dirty="0" smtClean="0"/>
              <a:t>Attackers unlikely </a:t>
            </a:r>
            <a:r>
              <a:rPr lang="en-GB" altLang="en-US" dirty="0"/>
              <a:t>to sustain </a:t>
            </a:r>
            <a:r>
              <a:rPr lang="en-GB" altLang="en-US" dirty="0" smtClean="0"/>
              <a:t>PoW losses, </a:t>
            </a:r>
            <a:r>
              <a:rPr lang="en-GB" altLang="en-US" dirty="0"/>
              <a:t>defenders </a:t>
            </a:r>
            <a:r>
              <a:rPr lang="en-GB" altLang="en-US" dirty="0" smtClean="0"/>
              <a:t>20–50</a:t>
            </a:r>
            <a:r>
              <a:rPr lang="en-GB" altLang="en-US" dirty="0"/>
              <a:t>% </a:t>
            </a:r>
            <a:r>
              <a:rPr lang="en-GB" altLang="en-US" dirty="0" smtClean="0"/>
              <a:t>as PoWs</a:t>
            </a:r>
          </a:p>
          <a:p>
            <a:r>
              <a:rPr lang="en-GB" altLang="en-US" dirty="0"/>
              <a:t>C</a:t>
            </a:r>
            <a:r>
              <a:rPr lang="en-GB" altLang="en-US" dirty="0" smtClean="0"/>
              <a:t>asualty </a:t>
            </a:r>
            <a:r>
              <a:rPr lang="en-GB" altLang="en-US" dirty="0"/>
              <a:t>rate distributions are highly skewed, </a:t>
            </a:r>
            <a:r>
              <a:rPr lang="en-GB" altLang="en-US" dirty="0" smtClean="0"/>
              <a:t>≈ log-normal curve</a:t>
            </a:r>
            <a:endParaRPr lang="en-GB" altLang="en-US" dirty="0"/>
          </a:p>
          <a:p>
            <a:r>
              <a:rPr lang="en-GB" altLang="en-US" dirty="0"/>
              <a:t>C</a:t>
            </a:r>
            <a:r>
              <a:rPr lang="en-GB" altLang="en-US" dirty="0" smtClean="0"/>
              <a:t>asualty </a:t>
            </a:r>
            <a:r>
              <a:rPr lang="en-GB" altLang="en-US" dirty="0"/>
              <a:t>and loss patterns have not changed greatly since </a:t>
            </a:r>
            <a:r>
              <a:rPr lang="en-GB" altLang="en-US" dirty="0" smtClean="0"/>
              <a:t>WW2</a:t>
            </a:r>
          </a:p>
          <a:p>
            <a:pPr lvl="1"/>
            <a:r>
              <a:rPr lang="en-GB" altLang="en-US" dirty="0" smtClean="0"/>
              <a:t>validating and extending previous OR</a:t>
            </a:r>
          </a:p>
          <a:p>
            <a:r>
              <a:rPr lang="en-GB" altLang="en-US" dirty="0"/>
              <a:t>UK forces should not seek to avoid attacking into urban </a:t>
            </a:r>
            <a:r>
              <a:rPr lang="en-GB" altLang="en-US" dirty="0" smtClean="0"/>
              <a:t>areas</a:t>
            </a:r>
            <a:endParaRPr lang="en-GB" altLang="en-US" dirty="0"/>
          </a:p>
        </p:txBody>
      </p:sp>
      <p:sp>
        <p:nvSpPr>
          <p:cNvPr id="3" name="Title 2"/>
          <p:cNvSpPr>
            <a:spLocks noGrp="1"/>
          </p:cNvSpPr>
          <p:nvPr>
            <p:ph type="title"/>
          </p:nvPr>
        </p:nvSpPr>
        <p:spPr/>
        <p:txBody>
          <a:bodyPr/>
          <a:lstStyle/>
          <a:p>
            <a:r>
              <a:rPr lang="en-GB" dirty="0" smtClean="0"/>
              <a:t>Conclusions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15</a:t>
            </a:fld>
            <a:endParaRPr lang="en-GB" dirty="0"/>
          </a:p>
        </p:txBody>
      </p:sp>
      <p:sp>
        <p:nvSpPr>
          <p:cNvPr id="7" name="Footer Placeholder 4"/>
          <p:cNvSpPr>
            <a:spLocks noGrp="1"/>
          </p:cNvSpPr>
          <p:nvPr>
            <p:ph type="ftr" sz="quarter" idx="12"/>
          </p:nvPr>
        </p:nvSpPr>
        <p:spPr>
          <a:xfrm>
            <a:off x="6156177" y="4601371"/>
            <a:ext cx="2726060" cy="274637"/>
          </a:xfrm>
        </p:spPr>
        <p:txBody>
          <a:bodyPr>
            <a:normAutofit/>
          </a:bodyPr>
          <a:lstStyle/>
          <a:p>
            <a:r>
              <a:rPr lang="en-GB" sz="1100" dirty="0"/>
              <a:t>UK  </a:t>
            </a:r>
            <a:r>
              <a:rPr lang="en-GB" sz="1100" dirty="0" smtClean="0"/>
              <a:t>OFFICIAL</a:t>
            </a:r>
            <a:endParaRPr lang="en-GB" sz="1100" dirty="0"/>
          </a:p>
        </p:txBody>
      </p:sp>
    </p:spTree>
    <p:extLst>
      <p:ext uri="{BB962C8B-B14F-4D97-AF65-F5344CB8AC3E}">
        <p14:creationId xmlns:p14="http://schemas.microsoft.com/office/powerpoint/2010/main" val="2883960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7"/>
          </a:xfrm>
        </p:spPr>
        <p:txBody>
          <a:bodyPr>
            <a:noAutofit/>
          </a:bodyPr>
          <a:lstStyle/>
          <a:p>
            <a:r>
              <a:rPr lang="en-GB" sz="1100" dirty="0"/>
              <a:t>GOODMAN R.C. &amp; YOUNG M.J. (1996)  </a:t>
            </a:r>
            <a:r>
              <a:rPr lang="en-GB" sz="1100" i="1" dirty="0"/>
              <a:t>‘Predicting Success in Land Warfare at Operational Level’</a:t>
            </a:r>
            <a:r>
              <a:rPr lang="en-GB" sz="1100" dirty="0"/>
              <a:t>  </a:t>
            </a:r>
            <a:r>
              <a:rPr lang="en-GB" sz="1100" dirty="0" smtClean="0"/>
              <a:t>Presentation to </a:t>
            </a:r>
            <a:r>
              <a:rPr lang="en-GB" sz="1100" dirty="0"/>
              <a:t>13 ISMOR, Shrivenham, 3–6 September 1996; CORDA Ref. </a:t>
            </a:r>
            <a:r>
              <a:rPr lang="en-GB" sz="1100" dirty="0" smtClean="0"/>
              <a:t>T1066</a:t>
            </a:r>
          </a:p>
          <a:p>
            <a:r>
              <a:rPr lang="en-GB" altLang="en-US" sz="1100" dirty="0" smtClean="0"/>
              <a:t>HELMBOLD </a:t>
            </a:r>
            <a:r>
              <a:rPr lang="en-GB" altLang="en-US" sz="1100" dirty="0"/>
              <a:t>R.L. (</a:t>
            </a:r>
            <a:r>
              <a:rPr lang="en-GB" altLang="en-US" sz="1100" i="1" dirty="0"/>
              <a:t>ed.</a:t>
            </a:r>
            <a:r>
              <a:rPr lang="en-GB" altLang="en-US" sz="1100" dirty="0"/>
              <a:t>, 1991) Combat database version </a:t>
            </a:r>
            <a:r>
              <a:rPr lang="en-GB" altLang="en-US" sz="1100" dirty="0" smtClean="0"/>
              <a:t>CDB91G</a:t>
            </a:r>
            <a:endParaRPr lang="en-GB" altLang="en-US" sz="1100" dirty="0"/>
          </a:p>
          <a:p>
            <a:r>
              <a:rPr lang="en-GB" altLang="en-US" sz="1100" dirty="0" smtClean="0"/>
              <a:t>LAWRENCE </a:t>
            </a:r>
            <a:r>
              <a:rPr lang="en-GB" altLang="en-US" sz="1100" dirty="0"/>
              <a:t>C.A. &amp; ANDERSON R.C. (2000)  </a:t>
            </a:r>
            <a:r>
              <a:rPr lang="en-GB" altLang="en-US" sz="1100" i="1" dirty="0"/>
              <a:t>‘Capture Rate Study, Phases I and II’</a:t>
            </a:r>
            <a:r>
              <a:rPr lang="en-GB" altLang="en-US" sz="1100" dirty="0"/>
              <a:t>  The Dupuy Institute (TDI), McLean, VA, report for </a:t>
            </a:r>
            <a:r>
              <a:rPr lang="en-GB" altLang="en-US" sz="1100" dirty="0" smtClean="0"/>
              <a:t>CAA</a:t>
            </a:r>
            <a:endParaRPr lang="en-GB" altLang="en-US" sz="1100" dirty="0"/>
          </a:p>
          <a:p>
            <a:r>
              <a:rPr lang="en-GB" altLang="en-US" sz="1100" dirty="0" smtClean="0"/>
              <a:t>LAWRENCE </a:t>
            </a:r>
            <a:r>
              <a:rPr lang="en-GB" altLang="en-US" sz="1100" dirty="0"/>
              <a:t>C.A. &amp; ANDERSON R.C. (2002) </a:t>
            </a:r>
            <a:r>
              <a:rPr lang="en-GB" altLang="en-US" sz="1100" dirty="0" smtClean="0"/>
              <a:t> </a:t>
            </a:r>
            <a:r>
              <a:rPr lang="en-GB" altLang="en-US" sz="1100" i="1" dirty="0" smtClean="0"/>
              <a:t>‘</a:t>
            </a:r>
            <a:r>
              <a:rPr lang="en-GB" altLang="en-US" sz="1100" i="1" dirty="0"/>
              <a:t>Measuring the Effects of Combat in </a:t>
            </a:r>
            <a:r>
              <a:rPr lang="en-GB" altLang="en-US" sz="1100" i="1" dirty="0" smtClean="0"/>
              <a:t>Cities </a:t>
            </a:r>
            <a:r>
              <a:rPr lang="en-GB" altLang="en-US" sz="1100" i="1" dirty="0"/>
              <a:t>Phase I’</a:t>
            </a:r>
            <a:r>
              <a:rPr lang="en-GB" altLang="en-US" sz="1100" dirty="0"/>
              <a:t> </a:t>
            </a:r>
            <a:r>
              <a:rPr lang="en-GB" altLang="en-US" sz="1100" dirty="0" smtClean="0"/>
              <a:t> TDI </a:t>
            </a:r>
            <a:r>
              <a:rPr lang="en-GB" altLang="en-US" sz="1100" dirty="0"/>
              <a:t>report for CAA, contract ref. </a:t>
            </a:r>
            <a:r>
              <a:rPr lang="en-GB" altLang="en-US" sz="1100" dirty="0" smtClean="0"/>
              <a:t>DASW01-98-D-0058</a:t>
            </a:r>
          </a:p>
          <a:p>
            <a:r>
              <a:rPr lang="en-GB" altLang="en-US" sz="1100" dirty="0"/>
              <a:t>NICHOLSON G.W.L. (1957</a:t>
            </a:r>
            <a:r>
              <a:rPr lang="en-GB" altLang="en-US" sz="1100" i="1" dirty="0" smtClean="0"/>
              <a:t>)  </a:t>
            </a:r>
            <a:r>
              <a:rPr lang="en-GB" altLang="en-US" sz="1100" i="1" dirty="0"/>
              <a:t>‘The Canadians in Italy, 1934–1945</a:t>
            </a:r>
            <a:r>
              <a:rPr lang="en-GB" altLang="en-US" sz="1100" i="1" dirty="0" smtClean="0"/>
              <a:t>’</a:t>
            </a:r>
            <a:r>
              <a:rPr lang="en-GB" altLang="en-US" sz="1100" dirty="0" smtClean="0"/>
              <a:t>  </a:t>
            </a:r>
            <a:r>
              <a:rPr lang="en-GB" altLang="en-US" sz="1100" dirty="0"/>
              <a:t>Volume 2, Official </a:t>
            </a:r>
            <a:r>
              <a:rPr lang="en-GB" altLang="en-US" sz="1100" dirty="0" smtClean="0"/>
              <a:t>History </a:t>
            </a:r>
            <a:r>
              <a:rPr lang="en-GB" altLang="en-US" sz="1100" dirty="0"/>
              <a:t>of the Canadian Army in WW2, Queen’s Printer, Ottawa: 807 pp</a:t>
            </a:r>
            <a:r>
              <a:rPr lang="en-GB" altLang="en-US" sz="1100" dirty="0" smtClean="0"/>
              <a:t>.</a:t>
            </a:r>
          </a:p>
          <a:p>
            <a:r>
              <a:rPr lang="en-GB" altLang="en-US" sz="1100" dirty="0"/>
              <a:t>ROWLAND D. (1989)  </a:t>
            </a:r>
            <a:r>
              <a:rPr lang="en-GB" altLang="en-US" sz="1100" i="1" dirty="0"/>
              <a:t>‘Historical Analysis as Part of an Interdisciplinary Study’</a:t>
            </a:r>
            <a:r>
              <a:rPr lang="en-GB" altLang="en-US" sz="1100" dirty="0"/>
              <a:t>  Proceedings of the SCOHDA, US Army CAA, 19–21 July </a:t>
            </a:r>
            <a:r>
              <a:rPr lang="en-GB" altLang="en-US" sz="1100" dirty="0" smtClean="0"/>
              <a:t>1989</a:t>
            </a:r>
            <a:endParaRPr lang="en-GB" altLang="en-US" sz="1100" dirty="0"/>
          </a:p>
          <a:p>
            <a:r>
              <a:rPr lang="en-GB" altLang="en-US" sz="1100" dirty="0"/>
              <a:t>ROWLAND D. (1991)  </a:t>
            </a:r>
            <a:r>
              <a:rPr lang="en-GB" altLang="en-US" sz="1100" i="1" dirty="0"/>
              <a:t>‘The Effect of Combat Degradation on the Urban Battle’</a:t>
            </a:r>
            <a:r>
              <a:rPr lang="en-GB" altLang="en-US" sz="1100" dirty="0"/>
              <a:t>  J. </a:t>
            </a:r>
            <a:r>
              <a:rPr lang="en-GB" altLang="en-US" sz="1100" dirty="0" smtClean="0"/>
              <a:t>Operational Research Society </a:t>
            </a:r>
            <a:r>
              <a:rPr lang="en-GB" altLang="en-US" sz="1100" b="1" dirty="0"/>
              <a:t>42(7):</a:t>
            </a:r>
            <a:r>
              <a:rPr lang="en-GB" altLang="en-US" sz="1100" dirty="0"/>
              <a:t> </a:t>
            </a:r>
            <a:r>
              <a:rPr lang="en-GB" altLang="en-US" sz="1100" dirty="0" smtClean="0"/>
              <a:t>543–553</a:t>
            </a:r>
          </a:p>
          <a:p>
            <a:r>
              <a:rPr lang="en-GB" altLang="en-US" sz="1100" dirty="0" smtClean="0"/>
              <a:t>SYMS </a:t>
            </a:r>
            <a:r>
              <a:rPr lang="en-GB" altLang="en-US" sz="1100" dirty="0"/>
              <a:t>P.R. (</a:t>
            </a:r>
            <a:r>
              <a:rPr lang="en-GB" altLang="en-US" sz="1100" dirty="0" smtClean="0"/>
              <a:t>2022)  </a:t>
            </a:r>
            <a:r>
              <a:rPr lang="en-GB" altLang="en-US" sz="1100" i="1" dirty="0"/>
              <a:t>‘Updating the Helmbold Land Battle Database’</a:t>
            </a:r>
            <a:r>
              <a:rPr lang="en-GB" altLang="en-US" sz="1100" dirty="0"/>
              <a:t>  Presentation to </a:t>
            </a:r>
            <a:r>
              <a:rPr lang="en-GB" altLang="en-US" sz="1100" dirty="0" smtClean="0"/>
              <a:t>39 </a:t>
            </a:r>
            <a:r>
              <a:rPr lang="en-GB" altLang="en-US" sz="1100" dirty="0"/>
              <a:t>ISMOR, Royal Holloway College, Egham, Surrey, 19–21 July 2022; </a:t>
            </a:r>
            <a:r>
              <a:rPr lang="en-GB" altLang="en-US" sz="1100" dirty="0" smtClean="0"/>
              <a:t>DSTL/CP142393</a:t>
            </a:r>
          </a:p>
          <a:p>
            <a:r>
              <a:rPr lang="en-GB" altLang="en-US" sz="1100" dirty="0"/>
              <a:t>UNDERWOOD R. (2006</a:t>
            </a:r>
            <a:r>
              <a:rPr lang="en-GB" altLang="en-US" sz="1100" dirty="0" smtClean="0"/>
              <a:t>)  </a:t>
            </a:r>
            <a:r>
              <a:rPr lang="en-GB" altLang="en-US" sz="1100" i="1" dirty="0"/>
              <a:t>‘Estimating Casualty Numbers’</a:t>
            </a:r>
            <a:r>
              <a:rPr lang="en-GB" altLang="en-US" sz="1100" dirty="0"/>
              <a:t> </a:t>
            </a:r>
            <a:r>
              <a:rPr lang="en-GB" altLang="en-US" sz="1100" dirty="0" smtClean="0"/>
              <a:t> Presentation to </a:t>
            </a:r>
            <a:r>
              <a:rPr lang="en-GB" altLang="en-US" sz="1100" dirty="0"/>
              <a:t>23 ISMOR, Southampton, </a:t>
            </a:r>
            <a:r>
              <a:rPr lang="en-GB" altLang="en-US" sz="1100" dirty="0" smtClean="0"/>
              <a:t>29 </a:t>
            </a:r>
            <a:r>
              <a:rPr lang="en-GB" altLang="en-US" sz="1100" dirty="0"/>
              <a:t>August–1 September 2006; DSTL/CP20991</a:t>
            </a:r>
            <a:endParaRPr lang="en-GB" altLang="en-US" sz="1100" dirty="0" smtClean="0"/>
          </a:p>
        </p:txBody>
      </p:sp>
      <p:sp>
        <p:nvSpPr>
          <p:cNvPr id="3" name="Title 2"/>
          <p:cNvSpPr>
            <a:spLocks noGrp="1"/>
          </p:cNvSpPr>
          <p:nvPr>
            <p:ph type="title"/>
          </p:nvPr>
        </p:nvSpPr>
        <p:spPr/>
        <p:txBody>
          <a:bodyPr/>
          <a:lstStyle/>
          <a:p>
            <a:r>
              <a:rPr lang="en-GB" dirty="0" smtClean="0"/>
              <a:t>Some sources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16</a:t>
            </a:fld>
            <a:endParaRPr lang="en-GB" dirty="0"/>
          </a:p>
        </p:txBody>
      </p:sp>
      <p:sp>
        <p:nvSpPr>
          <p:cNvPr id="7" name="Footer Placeholder 4"/>
          <p:cNvSpPr>
            <a:spLocks noGrp="1"/>
          </p:cNvSpPr>
          <p:nvPr>
            <p:ph type="ftr" sz="quarter" idx="12"/>
          </p:nvPr>
        </p:nvSpPr>
        <p:spPr>
          <a:xfrm>
            <a:off x="6156177" y="4601371"/>
            <a:ext cx="2726060" cy="274637"/>
          </a:xfrm>
        </p:spPr>
        <p:txBody>
          <a:bodyPr>
            <a:normAutofit/>
          </a:bodyPr>
          <a:lstStyle/>
          <a:p>
            <a:r>
              <a:rPr lang="en-GB" sz="1100" dirty="0"/>
              <a:t>UK  </a:t>
            </a:r>
            <a:r>
              <a:rPr lang="en-GB" sz="1100" dirty="0" smtClean="0"/>
              <a:t>OFFICIAL</a:t>
            </a:r>
            <a:endParaRPr lang="en-GB" sz="1100" dirty="0"/>
          </a:p>
        </p:txBody>
      </p:sp>
    </p:spTree>
    <p:extLst>
      <p:ext uri="{BB962C8B-B14F-4D97-AF65-F5344CB8AC3E}">
        <p14:creationId xmlns:p14="http://schemas.microsoft.com/office/powerpoint/2010/main" val="28997730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 name="Title 2"/>
          <p:cNvSpPr>
            <a:spLocks noGrp="1"/>
          </p:cNvSpPr>
          <p:nvPr>
            <p:ph type="title"/>
          </p:nvPr>
        </p:nvSpPr>
        <p:spPr/>
        <p:txBody>
          <a:bodyPr>
            <a:normAutofit/>
          </a:bodyPr>
          <a:lstStyle/>
          <a:p>
            <a:r>
              <a:rPr lang="en-GB" sz="3200" dirty="0" smtClean="0">
                <a:solidFill>
                  <a:schemeClr val="tx1"/>
                </a:solidFill>
              </a:rPr>
              <a:t>Questions?</a:t>
            </a:r>
            <a:endParaRPr lang="en-GB" sz="3200" dirty="0">
              <a:solidFill>
                <a:schemeClr val="tx1"/>
              </a:solidFill>
            </a:endParaRPr>
          </a:p>
        </p:txBody>
      </p:sp>
      <p:sp>
        <p:nvSpPr>
          <p:cNvPr id="4" name="Slide Number Placeholder 3"/>
          <p:cNvSpPr>
            <a:spLocks noGrp="1"/>
          </p:cNvSpPr>
          <p:nvPr>
            <p:ph type="sldNum" sz="quarter" idx="11"/>
          </p:nvPr>
        </p:nvSpPr>
        <p:spPr/>
        <p:txBody>
          <a:bodyPr/>
          <a:lstStyle/>
          <a:p>
            <a:fld id="{41D5E06E-8463-49C0-8B6A-3B9E03BCC454}" type="slidenum">
              <a:rPr lang="en-GB" smtClean="0">
                <a:solidFill>
                  <a:srgbClr val="A6A6A6"/>
                </a:solidFill>
              </a:rPr>
              <a:t>17</a:t>
            </a:fld>
            <a:endParaRPr lang="en-GB" dirty="0">
              <a:solidFill>
                <a:srgbClr val="A6A6A6"/>
              </a:solidFill>
            </a:endParaRPr>
          </a:p>
        </p:txBody>
      </p:sp>
      <p:sp>
        <p:nvSpPr>
          <p:cNvPr id="7" name="Footer Placeholder 4"/>
          <p:cNvSpPr>
            <a:spLocks noGrp="1"/>
          </p:cNvSpPr>
          <p:nvPr>
            <p:ph type="ftr" sz="quarter" idx="12"/>
          </p:nvPr>
        </p:nvSpPr>
        <p:spPr>
          <a:xfrm>
            <a:off x="6156177" y="4601371"/>
            <a:ext cx="2726060" cy="274637"/>
          </a:xfrm>
        </p:spPr>
        <p:txBody>
          <a:bodyPr>
            <a:normAutofit/>
          </a:bodyPr>
          <a:lstStyle/>
          <a:p>
            <a:r>
              <a:rPr lang="en-GB" sz="1100" dirty="0">
                <a:solidFill>
                  <a:srgbClr val="A6A6A6"/>
                </a:solidFill>
              </a:rPr>
              <a:t>UK  </a:t>
            </a:r>
            <a:r>
              <a:rPr lang="en-GB" sz="1100" dirty="0" smtClean="0">
                <a:solidFill>
                  <a:srgbClr val="A6A6A6"/>
                </a:solidFill>
              </a:rPr>
              <a:t>OFFICIAL</a:t>
            </a:r>
            <a:endParaRPr lang="en-GB" sz="1100" dirty="0">
              <a:solidFill>
                <a:srgbClr val="A6A6A6"/>
              </a:solidFill>
            </a:endParaRPr>
          </a:p>
        </p:txBody>
      </p:sp>
    </p:spTree>
    <p:extLst>
      <p:ext uri="{BB962C8B-B14F-4D97-AF65-F5344CB8AC3E}">
        <p14:creationId xmlns:p14="http://schemas.microsoft.com/office/powerpoint/2010/main" val="4442010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41D5E06E-8463-49C0-8B6A-3B9E03BCC454}" type="slidenum">
              <a:rPr lang="en-GB" smtClean="0"/>
              <a:t>18</a:t>
            </a:fld>
            <a:endParaRPr lang="en-GB" dirty="0"/>
          </a:p>
        </p:txBody>
      </p:sp>
      <p:sp>
        <p:nvSpPr>
          <p:cNvPr id="4" name="Footer Placeholder 2"/>
          <p:cNvSpPr>
            <a:spLocks noGrp="1"/>
          </p:cNvSpPr>
          <p:nvPr>
            <p:ph type="ftr" sz="quarter" idx="10"/>
          </p:nvPr>
        </p:nvSpPr>
        <p:spPr>
          <a:xfrm>
            <a:off x="1403649" y="4601371"/>
            <a:ext cx="7478588" cy="274637"/>
          </a:xfrm>
        </p:spPr>
        <p:txBody>
          <a:bodyPr>
            <a:normAutofit/>
          </a:bodyPr>
          <a:lstStyle/>
          <a:p>
            <a:pPr marL="0" marR="0" lvl="0" indent="0" algn="r" defTabSz="851942"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smtClean="0">
                <a:ln>
                  <a:noFill/>
                </a:ln>
                <a:solidFill>
                  <a:prstClr val="white">
                    <a:tint val="75000"/>
                  </a:prstClr>
                </a:solidFill>
                <a:effectLst/>
                <a:uLnTx/>
                <a:uFillTx/>
                <a:latin typeface="Arial" charset="0"/>
                <a:ea typeface="+mn-ea"/>
                <a:cs typeface="+mn-cs"/>
              </a:rPr>
              <a:t>UK  OFFICIAL</a:t>
            </a:r>
            <a:endParaRPr kumimoji="0" lang="en-GB" sz="1100" b="1" i="0" u="none" strike="noStrike" kern="1200" cap="none" spc="0" normalizeH="0" baseline="0" noProof="0" dirty="0">
              <a:ln>
                <a:noFill/>
              </a:ln>
              <a:solidFill>
                <a:prstClr val="white">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495437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4336" y="753836"/>
            <a:ext cx="4389664" cy="4389664"/>
          </a:xfrm>
          <a:prstGeom prst="rect">
            <a:avLst/>
          </a:prstGeom>
        </p:spPr>
      </p:pic>
      <p:sp>
        <p:nvSpPr>
          <p:cNvPr id="2" name="Content Placeholder 1"/>
          <p:cNvSpPr>
            <a:spLocks noGrp="1"/>
          </p:cNvSpPr>
          <p:nvPr>
            <p:ph idx="1"/>
          </p:nvPr>
        </p:nvSpPr>
        <p:spPr>
          <a:xfrm>
            <a:off x="251521" y="1131590"/>
            <a:ext cx="8630716" cy="3744417"/>
          </a:xfrm>
        </p:spPr>
        <p:txBody>
          <a:bodyPr>
            <a:normAutofit/>
          </a:bodyPr>
          <a:lstStyle/>
          <a:p>
            <a:r>
              <a:rPr lang="en-GB" altLang="en-US" dirty="0" smtClean="0"/>
              <a:t>Introduction and background</a:t>
            </a:r>
          </a:p>
          <a:p>
            <a:r>
              <a:rPr lang="en-GB" altLang="en-US" dirty="0"/>
              <a:t>Review of </a:t>
            </a:r>
            <a:r>
              <a:rPr lang="en-GB" altLang="en-US" dirty="0" smtClean="0"/>
              <a:t>urban casualty and loss studies</a:t>
            </a:r>
          </a:p>
          <a:p>
            <a:r>
              <a:rPr lang="en-GB" altLang="en-US" dirty="0"/>
              <a:t>Building new urban and rural data </a:t>
            </a:r>
            <a:r>
              <a:rPr lang="en-GB" altLang="en-US" dirty="0" smtClean="0"/>
              <a:t>sets</a:t>
            </a:r>
          </a:p>
          <a:p>
            <a:r>
              <a:rPr lang="en-GB" altLang="en-US" dirty="0"/>
              <a:t>Comparing urban and rural </a:t>
            </a:r>
            <a:r>
              <a:rPr lang="en-GB" altLang="en-US" dirty="0" smtClean="0"/>
              <a:t>battles</a:t>
            </a:r>
          </a:p>
          <a:p>
            <a:r>
              <a:rPr lang="en-GB" altLang="en-US" dirty="0"/>
              <a:t>T</a:t>
            </a:r>
            <a:r>
              <a:rPr lang="en-GB" altLang="en-US" dirty="0" smtClean="0"/>
              <a:t>he results in context</a:t>
            </a:r>
          </a:p>
          <a:p>
            <a:r>
              <a:rPr lang="en-GB" altLang="en-US" dirty="0" smtClean="0"/>
              <a:t>Conclusions</a:t>
            </a:r>
          </a:p>
          <a:p>
            <a:r>
              <a:rPr lang="en-GB" altLang="en-US" dirty="0" smtClean="0"/>
              <a:t>Questions?</a:t>
            </a:r>
          </a:p>
        </p:txBody>
      </p:sp>
      <p:sp>
        <p:nvSpPr>
          <p:cNvPr id="3" name="Title 2"/>
          <p:cNvSpPr>
            <a:spLocks noGrp="1"/>
          </p:cNvSpPr>
          <p:nvPr>
            <p:ph type="title"/>
          </p:nvPr>
        </p:nvSpPr>
        <p:spPr/>
        <p:txBody>
          <a:bodyPr/>
          <a:lstStyle/>
          <a:p>
            <a:r>
              <a:rPr lang="en-GB" altLang="en-US" dirty="0" smtClean="0"/>
              <a:t>Topics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z="1100" smtClean="0">
                <a:solidFill>
                  <a:srgbClr val="A6A6A6"/>
                </a:solidFill>
              </a:rPr>
              <a:t>2</a:t>
            </a:fld>
            <a:endParaRPr lang="en-GB" sz="1100" dirty="0">
              <a:solidFill>
                <a:srgbClr val="A6A6A6"/>
              </a:solidFill>
            </a:endParaRPr>
          </a:p>
        </p:txBody>
      </p:sp>
      <p:sp>
        <p:nvSpPr>
          <p:cNvPr id="7" name="Footer Placeholder 4"/>
          <p:cNvSpPr txBox="1">
            <a:spLocks/>
          </p:cNvSpPr>
          <p:nvPr/>
        </p:nvSpPr>
        <p:spPr>
          <a:xfrm>
            <a:off x="6156177" y="4601371"/>
            <a:ext cx="2726060" cy="274637"/>
          </a:xfrm>
          <a:prstGeom prst="rect">
            <a:avLst/>
          </a:prstGeom>
        </p:spPr>
        <p:txBody>
          <a:bodyPr vert="horz" wrap="square" lIns="91440" tIns="45720" rIns="36000" bIns="45720" rtlCol="0" anchor="ctr">
            <a:normAutofit/>
          </a:bodyPr>
          <a:lstStyle>
            <a:defPPr>
              <a:defRPr lang="en-GB"/>
            </a:defPPr>
            <a:lvl1pPr algn="r" defTabSz="851942" rtl="0" fontAlgn="base">
              <a:spcBef>
                <a:spcPct val="0"/>
              </a:spcBef>
              <a:spcAft>
                <a:spcPct val="0"/>
              </a:spcAft>
              <a:defRPr sz="1200" b="1" kern="1200">
                <a:solidFill>
                  <a:schemeClr val="tx1">
                    <a:tint val="75000"/>
                  </a:schemeClr>
                </a:solidFill>
                <a:latin typeface="Arial" charset="0"/>
                <a:ea typeface="+mn-ea"/>
                <a:cs typeface="+mn-cs"/>
              </a:defRPr>
            </a:lvl1pPr>
            <a:lvl2pPr marL="425178" indent="31731" algn="l" defTabSz="851942" rtl="0" fontAlgn="base">
              <a:spcBef>
                <a:spcPct val="0"/>
              </a:spcBef>
              <a:spcAft>
                <a:spcPct val="0"/>
              </a:spcAft>
              <a:defRPr sz="1700" kern="1200">
                <a:solidFill>
                  <a:schemeClr val="tx1"/>
                </a:solidFill>
                <a:latin typeface="Arial" charset="0"/>
                <a:ea typeface="+mn-ea"/>
                <a:cs typeface="+mn-cs"/>
              </a:defRPr>
            </a:lvl2pPr>
            <a:lvl3pPr marL="851942" indent="61873" algn="l" defTabSz="851942" rtl="0" fontAlgn="base">
              <a:spcBef>
                <a:spcPct val="0"/>
              </a:spcBef>
              <a:spcAft>
                <a:spcPct val="0"/>
              </a:spcAft>
              <a:defRPr sz="1700" kern="1200">
                <a:solidFill>
                  <a:schemeClr val="tx1"/>
                </a:solidFill>
                <a:latin typeface="Arial" charset="0"/>
                <a:ea typeface="+mn-ea"/>
                <a:cs typeface="+mn-cs"/>
              </a:defRPr>
            </a:lvl3pPr>
            <a:lvl4pPr marL="1278703" indent="92016" algn="l" defTabSz="851942" rtl="0" fontAlgn="base">
              <a:spcBef>
                <a:spcPct val="0"/>
              </a:spcBef>
              <a:spcAft>
                <a:spcPct val="0"/>
              </a:spcAft>
              <a:defRPr sz="1700" kern="1200">
                <a:solidFill>
                  <a:schemeClr val="tx1"/>
                </a:solidFill>
                <a:latin typeface="Arial" charset="0"/>
                <a:ea typeface="+mn-ea"/>
                <a:cs typeface="+mn-cs"/>
              </a:defRPr>
            </a:lvl4pPr>
            <a:lvl5pPr marL="1705470" indent="122159" algn="l" defTabSz="851942" rtl="0" fontAlgn="base">
              <a:spcBef>
                <a:spcPct val="0"/>
              </a:spcBef>
              <a:spcAft>
                <a:spcPct val="0"/>
              </a:spcAft>
              <a:defRPr sz="1700" kern="1200">
                <a:solidFill>
                  <a:schemeClr val="tx1"/>
                </a:solidFill>
                <a:latin typeface="Arial" charset="0"/>
                <a:ea typeface="+mn-ea"/>
                <a:cs typeface="+mn-cs"/>
              </a:defRPr>
            </a:lvl5pPr>
            <a:lvl6pPr marL="2284536" algn="l" defTabSz="913814" rtl="0" eaLnBrk="1" latinLnBrk="0" hangingPunct="1">
              <a:defRPr sz="1700" kern="1200">
                <a:solidFill>
                  <a:schemeClr val="tx1"/>
                </a:solidFill>
                <a:latin typeface="Arial" charset="0"/>
                <a:ea typeface="+mn-ea"/>
                <a:cs typeface="+mn-cs"/>
              </a:defRPr>
            </a:lvl6pPr>
            <a:lvl7pPr marL="2741442" algn="l" defTabSz="913814" rtl="0" eaLnBrk="1" latinLnBrk="0" hangingPunct="1">
              <a:defRPr sz="1700" kern="1200">
                <a:solidFill>
                  <a:schemeClr val="tx1"/>
                </a:solidFill>
                <a:latin typeface="Arial" charset="0"/>
                <a:ea typeface="+mn-ea"/>
                <a:cs typeface="+mn-cs"/>
              </a:defRPr>
            </a:lvl7pPr>
            <a:lvl8pPr marL="3198350" algn="l" defTabSz="913814" rtl="0" eaLnBrk="1" latinLnBrk="0" hangingPunct="1">
              <a:defRPr sz="1700" kern="1200">
                <a:solidFill>
                  <a:schemeClr val="tx1"/>
                </a:solidFill>
                <a:latin typeface="Arial" charset="0"/>
                <a:ea typeface="+mn-ea"/>
                <a:cs typeface="+mn-cs"/>
              </a:defRPr>
            </a:lvl8pPr>
            <a:lvl9pPr marL="3655257" algn="l" defTabSz="913814" rtl="0" eaLnBrk="1" latinLnBrk="0" hangingPunct="1">
              <a:defRPr sz="1700" kern="1200">
                <a:solidFill>
                  <a:schemeClr val="tx1"/>
                </a:solidFill>
                <a:latin typeface="Arial" charset="0"/>
                <a:ea typeface="+mn-ea"/>
                <a:cs typeface="+mn-cs"/>
              </a:defRPr>
            </a:lvl9pPr>
          </a:lstStyle>
          <a:p>
            <a:r>
              <a:rPr lang="en-GB" sz="1100" dirty="0" smtClean="0"/>
              <a:t>UK  </a:t>
            </a:r>
            <a:r>
              <a:rPr lang="en-GB" sz="1100" dirty="0" smtClean="0">
                <a:solidFill>
                  <a:srgbClr val="A6A6A6"/>
                </a:solidFill>
              </a:rPr>
              <a:t>OFFICIAL</a:t>
            </a:r>
            <a:endParaRPr lang="en-GB" sz="1100" dirty="0">
              <a:solidFill>
                <a:srgbClr val="A6A6A6"/>
              </a:solidFill>
            </a:endParaRPr>
          </a:p>
        </p:txBody>
      </p:sp>
    </p:spTree>
    <p:extLst>
      <p:ext uri="{BB962C8B-B14F-4D97-AF65-F5344CB8AC3E}">
        <p14:creationId xmlns:p14="http://schemas.microsoft.com/office/powerpoint/2010/main" val="4116997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7"/>
          </a:xfrm>
        </p:spPr>
        <p:txBody>
          <a:bodyPr>
            <a:normAutofit/>
          </a:bodyPr>
          <a:lstStyle/>
          <a:p>
            <a:r>
              <a:rPr lang="en-GB" altLang="en-US" dirty="0" smtClean="0"/>
              <a:t>Dstl supports the OR Branch of HQ ARRC</a:t>
            </a:r>
          </a:p>
          <a:p>
            <a:pPr lvl="1"/>
            <a:r>
              <a:rPr lang="en-GB" altLang="en-US" dirty="0" smtClean="0"/>
              <a:t>including planning data, wargames, and staff exercises</a:t>
            </a:r>
          </a:p>
          <a:p>
            <a:r>
              <a:rPr lang="en-GB" altLang="en-US" dirty="0" smtClean="0"/>
              <a:t>Recent exercises have a significant urban (FIBUA/MOUT) component</a:t>
            </a:r>
          </a:p>
          <a:p>
            <a:pPr lvl="1"/>
            <a:r>
              <a:rPr lang="en-GB" altLang="en-US" dirty="0" smtClean="0"/>
              <a:t>routinely include medical logistic planning</a:t>
            </a:r>
          </a:p>
          <a:p>
            <a:pPr lvl="1"/>
            <a:r>
              <a:rPr lang="en-GB" altLang="en-US" dirty="0" smtClean="0"/>
              <a:t>recognised that expected casualty rate data are old</a:t>
            </a:r>
          </a:p>
          <a:p>
            <a:pPr lvl="2"/>
            <a:r>
              <a:rPr lang="en-GB" altLang="en-US" dirty="0" smtClean="0"/>
              <a:t>FIBUA data in particular were derived from WW2 analysis</a:t>
            </a:r>
          </a:p>
          <a:p>
            <a:r>
              <a:rPr lang="en-GB" altLang="en-US" dirty="0" smtClean="0"/>
              <a:t>All quantitative FIBUA casualty analysis dates from 1980s–2000s</a:t>
            </a:r>
          </a:p>
          <a:p>
            <a:pPr lvl="1"/>
            <a:r>
              <a:rPr lang="en-GB" altLang="en-US" dirty="0" smtClean="0"/>
              <a:t>DOAC (UK) and TDI (US) exclusively using WW2 data …</a:t>
            </a:r>
          </a:p>
          <a:p>
            <a:pPr lvl="1"/>
            <a:r>
              <a:rPr lang="en-GB" altLang="en-US" dirty="0" smtClean="0"/>
              <a:t>is the analysis still valid?</a:t>
            </a:r>
          </a:p>
          <a:p>
            <a:r>
              <a:rPr lang="en-GB" altLang="en-US" dirty="0" smtClean="0"/>
              <a:t>Robustness: can counter-intuitive conclusions be repeated?</a:t>
            </a:r>
          </a:p>
          <a:p>
            <a:pPr lvl="1"/>
            <a:r>
              <a:rPr lang="en-GB" altLang="en-US" dirty="0" smtClean="0"/>
              <a:t>Value in confirming previous analysis independently</a:t>
            </a:r>
          </a:p>
          <a:p>
            <a:endParaRPr lang="en-GB" altLang="en-US" dirty="0" smtClean="0"/>
          </a:p>
          <a:p>
            <a:endParaRPr lang="en-GB" altLang="en-US" dirty="0" smtClean="0"/>
          </a:p>
          <a:p>
            <a:endParaRPr lang="en-GB" altLang="en-US" dirty="0"/>
          </a:p>
        </p:txBody>
      </p:sp>
      <p:sp>
        <p:nvSpPr>
          <p:cNvPr id="3" name="Title 2"/>
          <p:cNvSpPr>
            <a:spLocks noGrp="1"/>
          </p:cNvSpPr>
          <p:nvPr>
            <p:ph type="title"/>
          </p:nvPr>
        </p:nvSpPr>
        <p:spPr/>
        <p:txBody>
          <a:bodyPr/>
          <a:lstStyle/>
          <a:p>
            <a:r>
              <a:rPr lang="en-GB" altLang="en-US" dirty="0" smtClean="0"/>
              <a:t>Background to project</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z="1100" smtClean="0">
                <a:solidFill>
                  <a:srgbClr val="808080"/>
                </a:solidFill>
              </a:rPr>
              <a:t>3</a:t>
            </a:fld>
            <a:endParaRPr lang="en-GB" sz="1100" dirty="0">
              <a:solidFill>
                <a:srgbClr val="808080"/>
              </a:solidFill>
            </a:endParaRPr>
          </a:p>
        </p:txBody>
      </p:sp>
      <p:sp>
        <p:nvSpPr>
          <p:cNvPr id="5" name="Footer Placeholder 4"/>
          <p:cNvSpPr>
            <a:spLocks noGrp="1"/>
          </p:cNvSpPr>
          <p:nvPr>
            <p:ph type="ftr" sz="quarter" idx="12"/>
          </p:nvPr>
        </p:nvSpPr>
        <p:spPr>
          <a:xfrm>
            <a:off x="6660233" y="4601371"/>
            <a:ext cx="2222004" cy="274637"/>
          </a:xfrm>
        </p:spPr>
        <p:txBody>
          <a:bodyPr>
            <a:normAutofit/>
          </a:bodyPr>
          <a:lstStyle/>
          <a:p>
            <a:r>
              <a:rPr lang="en-GB" sz="1100" dirty="0">
                <a:solidFill>
                  <a:srgbClr val="808080"/>
                </a:solidFill>
              </a:rPr>
              <a:t>UK  </a:t>
            </a:r>
            <a:r>
              <a:rPr lang="en-GB" sz="1100" dirty="0" smtClean="0">
                <a:solidFill>
                  <a:srgbClr val="808080"/>
                </a:solidFill>
              </a:rPr>
              <a:t>OFFICIAL</a:t>
            </a:r>
            <a:endParaRPr lang="en-GB" sz="1100" dirty="0">
              <a:solidFill>
                <a:srgbClr val="808080"/>
              </a:solidFill>
            </a:endParaRPr>
          </a:p>
        </p:txBody>
      </p:sp>
    </p:spTree>
    <p:extLst>
      <p:ext uri="{BB962C8B-B14F-4D97-AF65-F5344CB8AC3E}">
        <p14:creationId xmlns:p14="http://schemas.microsoft.com/office/powerpoint/2010/main" val="289290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469781"/>
          </a:xfrm>
        </p:spPr>
        <p:txBody>
          <a:bodyPr>
            <a:normAutofit/>
          </a:bodyPr>
          <a:lstStyle/>
          <a:p>
            <a:r>
              <a:rPr lang="en-GB" altLang="en-US" dirty="0" smtClean="0"/>
              <a:t>UK WW2 HA from the 1980s showed attacking was </a:t>
            </a:r>
            <a:r>
              <a:rPr lang="en-GB" altLang="en-US" i="1" dirty="0" smtClean="0"/>
              <a:t>easier</a:t>
            </a:r>
            <a:r>
              <a:rPr lang="en-GB" altLang="en-US" dirty="0" smtClean="0"/>
              <a:t> in FIBUA</a:t>
            </a:r>
          </a:p>
          <a:p>
            <a:pPr lvl="1"/>
            <a:r>
              <a:rPr lang="en-GB" altLang="en-US" dirty="0" smtClean="0"/>
              <a:t>attack took fewer losses, defence took more</a:t>
            </a:r>
          </a:p>
          <a:p>
            <a:pPr lvl="2"/>
            <a:r>
              <a:rPr lang="en-GB" altLang="en-US" dirty="0" smtClean="0"/>
              <a:t>difference approximately a factor of two in LER</a:t>
            </a:r>
          </a:p>
          <a:p>
            <a:pPr lvl="1"/>
            <a:r>
              <a:rPr lang="en-GB" altLang="en-US" dirty="0" smtClean="0"/>
              <a:t>but urban battles took longer: rubble, and shorter tactical bounds</a:t>
            </a:r>
            <a:endParaRPr lang="en-GB" altLang="en-US" dirty="0"/>
          </a:p>
          <a:p>
            <a:r>
              <a:rPr lang="en-GB" altLang="en-US" dirty="0" smtClean="0"/>
              <a:t>Urban defenders took more losses as PoWs</a:t>
            </a:r>
          </a:p>
          <a:p>
            <a:r>
              <a:rPr lang="en-GB" altLang="en-US" dirty="0" smtClean="0"/>
              <a:t>US (TDI) HA in 2002 confirmed UK result</a:t>
            </a:r>
          </a:p>
          <a:p>
            <a:pPr lvl="1"/>
            <a:r>
              <a:rPr lang="en-GB" altLang="en-US" dirty="0" smtClean="0"/>
              <a:t>again using WW2 data – attacking is easier into urban terrain</a:t>
            </a:r>
          </a:p>
          <a:p>
            <a:r>
              <a:rPr lang="en-GB" altLang="en-US" dirty="0" smtClean="0"/>
              <a:t>UK studies appeared to show differences in W:K ratios …</a:t>
            </a:r>
          </a:p>
          <a:p>
            <a:pPr lvl="1"/>
            <a:r>
              <a:rPr lang="en-GB" altLang="en-US" dirty="0" smtClean="0"/>
              <a:t>but confounded by P(win) effects; needs further investigation</a:t>
            </a:r>
          </a:p>
          <a:p>
            <a:r>
              <a:rPr lang="en-GB" altLang="en-US" dirty="0" smtClean="0"/>
              <a:t>Historical DoW statistics collected, showing gradual improvements</a:t>
            </a:r>
          </a:p>
          <a:p>
            <a:endParaRPr lang="en-GB" altLang="en-US" dirty="0"/>
          </a:p>
          <a:p>
            <a:endParaRPr lang="en-GB" altLang="en-US" dirty="0" smtClean="0"/>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Review of previous studies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4</a:t>
            </a:fld>
            <a:endParaRPr lang="en-GB" dirty="0"/>
          </a:p>
        </p:txBody>
      </p:sp>
      <p:sp>
        <p:nvSpPr>
          <p:cNvPr id="6" name="Footer Placeholder 4"/>
          <p:cNvSpPr>
            <a:spLocks noGrp="1"/>
          </p:cNvSpPr>
          <p:nvPr>
            <p:ph type="ftr" sz="quarter" idx="12"/>
          </p:nvPr>
        </p:nvSpPr>
        <p:spPr>
          <a:xfrm>
            <a:off x="6156177" y="4601371"/>
            <a:ext cx="2726060" cy="274637"/>
          </a:xfrm>
        </p:spPr>
        <p:txBody>
          <a:bodyPr>
            <a:normAutofit/>
          </a:bodyPr>
          <a:lstStyle/>
          <a:p>
            <a:r>
              <a:rPr lang="en-GB" sz="1100" dirty="0"/>
              <a:t>UK  </a:t>
            </a:r>
            <a:r>
              <a:rPr lang="en-GB" sz="1100" dirty="0" smtClean="0"/>
              <a:t>OFFICIAL</a:t>
            </a:r>
            <a:endParaRPr lang="en-GB" sz="1100" dirty="0"/>
          </a:p>
        </p:txBody>
      </p:sp>
    </p:spTree>
    <p:extLst>
      <p:ext uri="{BB962C8B-B14F-4D97-AF65-F5344CB8AC3E}">
        <p14:creationId xmlns:p14="http://schemas.microsoft.com/office/powerpoint/2010/main" val="193368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8"/>
          </a:xfrm>
        </p:spPr>
        <p:txBody>
          <a:bodyPr>
            <a:normAutofit/>
          </a:bodyPr>
          <a:lstStyle/>
          <a:p>
            <a:r>
              <a:rPr lang="en-GB" altLang="en-US" dirty="0" smtClean="0"/>
              <a:t>Customer focus at brigade level (US regiment in WW2) and below</a:t>
            </a:r>
          </a:p>
          <a:p>
            <a:pPr lvl="1"/>
            <a:r>
              <a:rPr lang="en-GB" altLang="en-US" dirty="0" smtClean="0"/>
              <a:t>also, ‘pure’ urban battles only tend to happen at lower levels</a:t>
            </a:r>
          </a:p>
          <a:p>
            <a:r>
              <a:rPr lang="en-GB" altLang="en-US" dirty="0" smtClean="0"/>
              <a:t>Started with Helmbold database (1991) and Goodman &amp; Young (1996)</a:t>
            </a:r>
          </a:p>
          <a:p>
            <a:pPr lvl="1"/>
            <a:r>
              <a:rPr lang="en-GB" altLang="en-US" dirty="0" smtClean="0"/>
              <a:t>insufficient urban battles post-WW2 particularly</a:t>
            </a:r>
          </a:p>
          <a:p>
            <a:pPr lvl="1"/>
            <a:r>
              <a:rPr lang="en-GB" altLang="en-US" dirty="0" smtClean="0"/>
              <a:t>and needed a comparable sample of rural battles</a:t>
            </a:r>
          </a:p>
          <a:p>
            <a:pPr lvl="2"/>
            <a:r>
              <a:rPr lang="en-GB" altLang="en-US" dirty="0" smtClean="0"/>
              <a:t>for forces in attack and defence</a:t>
            </a:r>
          </a:p>
          <a:p>
            <a:pPr lvl="2"/>
            <a:r>
              <a:rPr lang="en-GB" altLang="en-US" dirty="0" smtClean="0"/>
              <a:t>matched for combat echelons</a:t>
            </a:r>
          </a:p>
          <a:p>
            <a:r>
              <a:rPr lang="en-GB" altLang="en-US" dirty="0"/>
              <a:t>Researched </a:t>
            </a:r>
            <a:r>
              <a:rPr lang="en-GB" altLang="en-US" dirty="0" smtClean="0"/>
              <a:t>213 </a:t>
            </a:r>
            <a:r>
              <a:rPr lang="en-GB" altLang="en-US" dirty="0"/>
              <a:t>military forces fighting in 145 unique </a:t>
            </a:r>
            <a:r>
              <a:rPr lang="en-GB" altLang="en-US" dirty="0" smtClean="0"/>
              <a:t>battles</a:t>
            </a:r>
          </a:p>
          <a:p>
            <a:pPr lvl="1"/>
            <a:r>
              <a:rPr lang="en-GB" altLang="en-US" dirty="0" smtClean="0"/>
              <a:t>43 urban battles, 102 rural </a:t>
            </a:r>
            <a:endParaRPr lang="en-GB" altLang="en-US" dirty="0"/>
          </a:p>
          <a:p>
            <a:pPr lvl="1"/>
            <a:r>
              <a:rPr lang="en-GB" altLang="en-US" dirty="0"/>
              <a:t>from 1943 to </a:t>
            </a:r>
            <a:r>
              <a:rPr lang="en-GB" altLang="en-US" dirty="0" smtClean="0"/>
              <a:t>2008</a:t>
            </a:r>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a:t>Building new urban and rural data </a:t>
            </a:r>
            <a:r>
              <a:rPr lang="en-GB" dirty="0" smtClean="0"/>
              <a:t>sets … 1</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5</a:t>
            </a:fld>
            <a:endParaRPr lang="en-GB" dirty="0"/>
          </a:p>
        </p:txBody>
      </p:sp>
      <p:sp>
        <p:nvSpPr>
          <p:cNvPr id="22" name="Footer Placeholder 4"/>
          <p:cNvSpPr>
            <a:spLocks noGrp="1"/>
          </p:cNvSpPr>
          <p:nvPr>
            <p:ph type="ftr" sz="quarter" idx="12"/>
          </p:nvPr>
        </p:nvSpPr>
        <p:spPr>
          <a:xfrm>
            <a:off x="6156177" y="4601371"/>
            <a:ext cx="2726060" cy="274637"/>
          </a:xfrm>
        </p:spPr>
        <p:txBody>
          <a:bodyPr>
            <a:normAutofit/>
          </a:bodyPr>
          <a:lstStyle/>
          <a:p>
            <a:r>
              <a:rPr lang="en-GB" sz="1100" dirty="0"/>
              <a:t>UK  </a:t>
            </a:r>
            <a:r>
              <a:rPr lang="en-GB" sz="1100" dirty="0" smtClean="0"/>
              <a:t>OFFICIAL</a:t>
            </a:r>
            <a:endParaRPr lang="en-GB" sz="1100" dirty="0"/>
          </a:p>
        </p:txBody>
      </p:sp>
    </p:spTree>
    <p:extLst>
      <p:ext uri="{BB962C8B-B14F-4D97-AF65-F5344CB8AC3E}">
        <p14:creationId xmlns:p14="http://schemas.microsoft.com/office/powerpoint/2010/main" val="14793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8"/>
          </a:xfrm>
        </p:spPr>
        <p:txBody>
          <a:bodyPr>
            <a:normAutofit/>
          </a:bodyPr>
          <a:lstStyle/>
          <a:p>
            <a:r>
              <a:rPr lang="en-GB" altLang="en-US" dirty="0" smtClean="0"/>
              <a:t>Assembled data on 47 unique WW2 battles</a:t>
            </a:r>
          </a:p>
          <a:p>
            <a:pPr lvl="1"/>
            <a:r>
              <a:rPr lang="en-GB" altLang="en-US" dirty="0" smtClean="0"/>
              <a:t>22 urban, 25 rural</a:t>
            </a:r>
          </a:p>
          <a:p>
            <a:r>
              <a:rPr lang="en-GB" altLang="en-US" dirty="0"/>
              <a:t>Assembled data on </a:t>
            </a:r>
            <a:r>
              <a:rPr lang="en-GB" altLang="en-US" dirty="0" smtClean="0"/>
              <a:t>98 </a:t>
            </a:r>
            <a:r>
              <a:rPr lang="en-GB" altLang="en-US" dirty="0"/>
              <a:t>unique </a:t>
            </a:r>
            <a:r>
              <a:rPr lang="en-GB" altLang="en-US" dirty="0" smtClean="0"/>
              <a:t>post-WW2 </a:t>
            </a:r>
            <a:r>
              <a:rPr lang="en-GB" altLang="en-US" dirty="0"/>
              <a:t>battles</a:t>
            </a:r>
          </a:p>
          <a:p>
            <a:pPr lvl="1"/>
            <a:r>
              <a:rPr lang="en-GB" altLang="en-US" dirty="0" smtClean="0"/>
              <a:t>21 </a:t>
            </a:r>
            <a:r>
              <a:rPr lang="en-GB" altLang="en-US" dirty="0"/>
              <a:t>urban, </a:t>
            </a:r>
            <a:r>
              <a:rPr lang="en-GB" altLang="en-US" dirty="0" smtClean="0"/>
              <a:t>77 rural</a:t>
            </a:r>
          </a:p>
          <a:p>
            <a:r>
              <a:rPr lang="en-GB" altLang="en-US" dirty="0" smtClean="0"/>
              <a:t>Mostly from NW Europe and Middle-East</a:t>
            </a:r>
          </a:p>
          <a:p>
            <a:pPr lvl="1"/>
            <a:r>
              <a:rPr lang="en-GB" altLang="en-US" dirty="0" smtClean="0"/>
              <a:t>avoided WW2 Far East and Pacific theatres</a:t>
            </a:r>
          </a:p>
          <a:p>
            <a:pPr lvl="1"/>
            <a:r>
              <a:rPr lang="en-GB" altLang="en-US" dirty="0"/>
              <a:t>Canadian battle of Ortona (in Italy, 1943) yielded </a:t>
            </a:r>
            <a:r>
              <a:rPr lang="en-GB" altLang="en-US" dirty="0" smtClean="0"/>
              <a:t>four </a:t>
            </a:r>
            <a:r>
              <a:rPr lang="en-GB" altLang="en-US" dirty="0"/>
              <a:t>good data points</a:t>
            </a:r>
          </a:p>
          <a:p>
            <a:pPr lvl="2"/>
            <a:r>
              <a:rPr lang="en-GB" altLang="en-US" dirty="0"/>
              <a:t>one at brigade, two at battalion, one at company</a:t>
            </a:r>
            <a:endParaRPr lang="en-GB" altLang="en-US" dirty="0" smtClean="0"/>
          </a:p>
          <a:p>
            <a:r>
              <a:rPr lang="en-GB" altLang="en-US" dirty="0"/>
              <a:t>Data quality and cleaning </a:t>
            </a:r>
            <a:r>
              <a:rPr lang="en-GB" altLang="en-US" dirty="0" smtClean="0"/>
              <a:t>were </a:t>
            </a:r>
            <a:r>
              <a:rPr lang="en-GB" altLang="en-US" dirty="0"/>
              <a:t>key to analysis</a:t>
            </a:r>
          </a:p>
          <a:p>
            <a:pPr lvl="1"/>
            <a:r>
              <a:rPr lang="en-GB" altLang="en-US" dirty="0"/>
              <a:t>reliable casualty and loss data often available for one side only</a:t>
            </a:r>
          </a:p>
          <a:p>
            <a:pPr lvl="1"/>
            <a:r>
              <a:rPr lang="en-GB" altLang="en-US" dirty="0"/>
              <a:t>previous HA studies did not document their data fully</a:t>
            </a:r>
          </a:p>
          <a:p>
            <a:pPr lvl="1"/>
            <a:endParaRPr lang="en-GB" altLang="en-US" dirty="0" smtClean="0"/>
          </a:p>
          <a:p>
            <a:endParaRPr lang="en-GB" altLang="en-US" dirty="0" smtClean="0"/>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a:t>Building new urban and rural data </a:t>
            </a:r>
            <a:r>
              <a:rPr lang="en-GB" dirty="0" smtClean="0"/>
              <a:t>sets … 2</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6</a:t>
            </a:fld>
            <a:endParaRPr lang="en-GB" dirty="0"/>
          </a:p>
        </p:txBody>
      </p:sp>
      <p:sp>
        <p:nvSpPr>
          <p:cNvPr id="22" name="Footer Placeholder 4"/>
          <p:cNvSpPr>
            <a:spLocks noGrp="1"/>
          </p:cNvSpPr>
          <p:nvPr>
            <p:ph type="ftr" sz="quarter" idx="12"/>
          </p:nvPr>
        </p:nvSpPr>
        <p:spPr>
          <a:xfrm>
            <a:off x="6156177" y="4601371"/>
            <a:ext cx="2726060" cy="274637"/>
          </a:xfrm>
        </p:spPr>
        <p:txBody>
          <a:bodyPr>
            <a:normAutofit/>
          </a:bodyPr>
          <a:lstStyle/>
          <a:p>
            <a:r>
              <a:rPr lang="en-GB" sz="1100" dirty="0"/>
              <a:t>UK  </a:t>
            </a:r>
            <a:r>
              <a:rPr lang="en-GB" sz="1100" dirty="0" smtClean="0"/>
              <a:t>OFFICIAL</a:t>
            </a:r>
            <a:endParaRPr lang="en-GB" sz="1100" dirty="0"/>
          </a:p>
        </p:txBody>
      </p:sp>
    </p:spTree>
    <p:extLst>
      <p:ext uri="{BB962C8B-B14F-4D97-AF65-F5344CB8AC3E}">
        <p14:creationId xmlns:p14="http://schemas.microsoft.com/office/powerpoint/2010/main" val="219261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8"/>
          </a:xfrm>
        </p:spPr>
        <p:txBody>
          <a:bodyPr>
            <a:normAutofit/>
          </a:bodyPr>
          <a:lstStyle/>
          <a:p>
            <a:r>
              <a:rPr lang="en-GB" altLang="en-US" dirty="0" smtClean="0"/>
              <a:t>Losses split into killed, wounded, and prisoners of war (PoWs)</a:t>
            </a:r>
          </a:p>
          <a:p>
            <a:pPr lvl="1"/>
            <a:r>
              <a:rPr lang="en-GB" altLang="en-US" dirty="0" smtClean="0"/>
              <a:t>a simplification driven by data availability (or lack of …)</a:t>
            </a:r>
            <a:endParaRPr lang="en-GB" altLang="en-US" dirty="0"/>
          </a:p>
          <a:p>
            <a:pPr lvl="1"/>
            <a:endParaRPr lang="en-GB" altLang="en-US" dirty="0" smtClean="0"/>
          </a:p>
          <a:p>
            <a:endParaRPr lang="en-GB" altLang="en-US" dirty="0" smtClean="0"/>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Casualty and loss types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7</a:t>
            </a:fld>
            <a:endParaRPr lang="en-GB" dirty="0"/>
          </a:p>
        </p:txBody>
      </p:sp>
      <p:sp>
        <p:nvSpPr>
          <p:cNvPr id="22" name="Footer Placeholder 4"/>
          <p:cNvSpPr>
            <a:spLocks noGrp="1"/>
          </p:cNvSpPr>
          <p:nvPr>
            <p:ph type="ftr" sz="quarter" idx="12"/>
          </p:nvPr>
        </p:nvSpPr>
        <p:spPr>
          <a:xfrm>
            <a:off x="6156177" y="4601371"/>
            <a:ext cx="2726060" cy="274637"/>
          </a:xfrm>
        </p:spPr>
        <p:txBody>
          <a:bodyPr>
            <a:normAutofit/>
          </a:bodyPr>
          <a:lstStyle/>
          <a:p>
            <a:r>
              <a:rPr lang="en-GB" sz="1100" dirty="0"/>
              <a:t>UK  </a:t>
            </a:r>
            <a:r>
              <a:rPr lang="en-GB" sz="1100" dirty="0" smtClean="0"/>
              <a:t>OFFICIAL</a:t>
            </a:r>
            <a:endParaRPr lang="en-GB" sz="1100" dirty="0"/>
          </a:p>
        </p:txBody>
      </p:sp>
      <p:grpSp>
        <p:nvGrpSpPr>
          <p:cNvPr id="6" name="Group 5"/>
          <p:cNvGrpSpPr>
            <a:grpSpLocks/>
          </p:cNvGrpSpPr>
          <p:nvPr/>
        </p:nvGrpSpPr>
        <p:grpSpPr bwMode="auto">
          <a:xfrm>
            <a:off x="2309495" y="2098908"/>
            <a:ext cx="4525008" cy="2600326"/>
            <a:chOff x="2843" y="2133"/>
            <a:chExt cx="7125" cy="3990"/>
          </a:xfrm>
        </p:grpSpPr>
        <p:sp>
          <p:nvSpPr>
            <p:cNvPr id="7" name="Text Box 57"/>
            <p:cNvSpPr txBox="1">
              <a:spLocks noChangeArrowheads="1"/>
            </p:cNvSpPr>
            <p:nvPr/>
          </p:nvSpPr>
          <p:spPr bwMode="auto">
            <a:xfrm>
              <a:off x="5237" y="4755"/>
              <a:ext cx="912"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prstDash val="dash"/>
                  <a:miter lim="800000"/>
                  <a:headEnd/>
                  <a:tailEnd/>
                </a14:hiddenLine>
              </a:ext>
            </a:extLst>
          </p:spPr>
          <p:txBody>
            <a:bodyPr rot="0" vert="horz" wrap="square" lIns="91440" tIns="45720" rIns="91440" bIns="45720" anchor="t" anchorCtr="0" upright="1">
              <a:noAutofit/>
            </a:bodyPr>
            <a:lstStyle/>
            <a:p>
              <a:pPr algn="ctr">
                <a:lnSpc>
                  <a:spcPts val="1350"/>
                </a:lnSpc>
                <a:spcAft>
                  <a:spcPts val="0"/>
                </a:spcAft>
              </a:pPr>
              <a:r>
                <a:rPr lang="en-GB" sz="1100" b="1" dirty="0">
                  <a:effectLst/>
                  <a:latin typeface="Arial" panose="020B0604020202020204" pitchFamily="34" charset="0"/>
                  <a:ea typeface="Times New Roman" panose="02020603050405020304" pitchFamily="18" charset="0"/>
                  <a:cs typeface="Arial" panose="020B0604020202020204" pitchFamily="34" charset="0"/>
                </a:rPr>
                <a:t>MiA</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Oval 7"/>
            <p:cNvSpPr>
              <a:spLocks noChangeArrowheads="1"/>
            </p:cNvSpPr>
            <p:nvPr/>
          </p:nvSpPr>
          <p:spPr bwMode="auto">
            <a:xfrm>
              <a:off x="5864" y="2760"/>
              <a:ext cx="2508" cy="2508"/>
            </a:xfrm>
            <a:prstGeom prst="ellipse">
              <a:avLst/>
            </a:prstGeom>
            <a:noFill/>
            <a:ln w="19050">
              <a:solidFill>
                <a:srgbClr val="000000"/>
              </a:solidFill>
              <a:round/>
              <a:headEnd/>
              <a:tailEnd/>
            </a:ln>
            <a:extLst>
              <a:ext uri="{909E8E84-426E-40DD-AFC4-6F175D3DCCD1}">
                <a14:hiddenFill xmlns:a14="http://schemas.microsoft.com/office/drawing/2010/main">
                  <a:solidFill>
                    <a:srgbClr val="C0C0C0"/>
                  </a:solidFill>
                </a14:hiddenFill>
              </a:ext>
            </a:extLst>
          </p:spPr>
          <p:txBody>
            <a:bodyPr rot="0" vert="horz" wrap="square" lIns="91440" tIns="45720" rIns="91440" bIns="45720" anchor="t" anchorCtr="0" upright="1">
              <a:noAutofit/>
            </a:bodyPr>
            <a:lstStyle/>
            <a:p>
              <a:endParaRPr lang="en-GB" dirty="0"/>
            </a:p>
          </p:txBody>
        </p:sp>
        <p:sp>
          <p:nvSpPr>
            <p:cNvPr id="9" name="Text Box 59"/>
            <p:cNvSpPr txBox="1">
              <a:spLocks noChangeArrowheads="1"/>
            </p:cNvSpPr>
            <p:nvPr/>
          </p:nvSpPr>
          <p:spPr bwMode="auto">
            <a:xfrm>
              <a:off x="7802" y="5154"/>
              <a:ext cx="2166" cy="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Undeclared PoW</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Oval 9"/>
            <p:cNvSpPr>
              <a:spLocks noChangeArrowheads="1"/>
            </p:cNvSpPr>
            <p:nvPr/>
          </p:nvSpPr>
          <p:spPr bwMode="auto">
            <a:xfrm>
              <a:off x="4211" y="2133"/>
              <a:ext cx="2508" cy="2508"/>
            </a:xfrm>
            <a:prstGeom prst="ellipse">
              <a:avLst/>
            </a:prstGeom>
            <a:solidFill>
              <a:srgbClr val="C0C0C0"/>
            </a:solidFill>
            <a:ln w="19050">
              <a:solidFill>
                <a:srgbClr val="000000"/>
              </a:solidFill>
              <a:round/>
              <a:headEnd/>
              <a:tailEnd/>
            </a:ln>
          </p:spPr>
          <p:txBody>
            <a:bodyPr rot="0" vert="horz" wrap="square" lIns="91440" tIns="45720" rIns="91440" bIns="45720" anchor="t" anchorCtr="0" upright="1">
              <a:noAutofit/>
            </a:bodyPr>
            <a:lstStyle/>
            <a:p>
              <a:endParaRPr lang="en-GB" dirty="0"/>
            </a:p>
          </p:txBody>
        </p:sp>
        <p:sp>
          <p:nvSpPr>
            <p:cNvPr id="11" name="Text Box 61"/>
            <p:cNvSpPr txBox="1">
              <a:spLocks noChangeArrowheads="1"/>
            </p:cNvSpPr>
            <p:nvPr/>
          </p:nvSpPr>
          <p:spPr bwMode="auto">
            <a:xfrm>
              <a:off x="4667" y="2646"/>
              <a:ext cx="1653"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ts val="1350"/>
                </a:lnSpc>
                <a:spcAft>
                  <a:spcPts val="0"/>
                </a:spcAft>
              </a:pPr>
              <a:r>
                <a:rPr lang="en-GB" sz="1100" b="1" dirty="0">
                  <a:effectLst/>
                  <a:latin typeface="Arial" panose="020B0604020202020204" pitchFamily="34" charset="0"/>
                  <a:ea typeface="Times New Roman" panose="02020603050405020304" pitchFamily="18" charset="0"/>
                  <a:cs typeface="Arial" panose="020B0604020202020204" pitchFamily="34" charset="0"/>
                </a:rPr>
                <a:t>Wounded</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Oval 11"/>
            <p:cNvSpPr>
              <a:spLocks noChangeArrowheads="1"/>
            </p:cNvSpPr>
            <p:nvPr/>
          </p:nvSpPr>
          <p:spPr bwMode="auto">
            <a:xfrm>
              <a:off x="3413" y="3786"/>
              <a:ext cx="1710" cy="1710"/>
            </a:xfrm>
            <a:prstGeom prst="ellipse">
              <a:avLst/>
            </a:prstGeom>
            <a:solidFill>
              <a:srgbClr val="000000"/>
            </a:solidFill>
            <a:ln w="19050">
              <a:solidFill>
                <a:srgbClr val="000000"/>
              </a:solidFill>
              <a:round/>
              <a:headEnd/>
              <a:tailEnd/>
            </a:ln>
          </p:spPr>
          <p:txBody>
            <a:bodyPr rot="0" vert="horz" wrap="square" lIns="91440" tIns="45720" rIns="91440" bIns="45720" anchor="t" anchorCtr="0" upright="1">
              <a:noAutofit/>
            </a:bodyPr>
            <a:lstStyle/>
            <a:p>
              <a:endParaRPr lang="en-GB" dirty="0"/>
            </a:p>
          </p:txBody>
        </p:sp>
        <p:sp>
          <p:nvSpPr>
            <p:cNvPr id="13" name="Text Box 63"/>
            <p:cNvSpPr txBox="1">
              <a:spLocks noChangeArrowheads="1"/>
            </p:cNvSpPr>
            <p:nvPr/>
          </p:nvSpPr>
          <p:spPr bwMode="auto">
            <a:xfrm>
              <a:off x="3698" y="4299"/>
              <a:ext cx="1140"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ts val="1350"/>
                </a:lnSpc>
                <a:spcAft>
                  <a:spcPts val="0"/>
                </a:spcAft>
              </a:pPr>
              <a:r>
                <a:rPr lang="en-GB" sz="11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Killed</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4" name="Text Box 64"/>
            <p:cNvSpPr txBox="1">
              <a:spLocks noChangeArrowheads="1"/>
            </p:cNvSpPr>
            <p:nvPr/>
          </p:nvSpPr>
          <p:spPr bwMode="auto">
            <a:xfrm>
              <a:off x="3539" y="4714"/>
              <a:ext cx="1026" cy="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ts val="1350"/>
                </a:lnSpc>
                <a:spcAft>
                  <a:spcPts val="0"/>
                </a:spcAft>
              </a:pPr>
              <a:r>
                <a:rPr lang="en-GB" sz="1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Known KiA</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5" name="Text Box 65"/>
            <p:cNvSpPr txBox="1">
              <a:spLocks noChangeArrowheads="1"/>
            </p:cNvSpPr>
            <p:nvPr/>
          </p:nvSpPr>
          <p:spPr bwMode="auto">
            <a:xfrm>
              <a:off x="5066" y="3378"/>
              <a:ext cx="855" cy="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WiA</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6" name="Arc 66"/>
            <p:cNvSpPr>
              <a:spLocks/>
            </p:cNvSpPr>
            <p:nvPr/>
          </p:nvSpPr>
          <p:spPr bwMode="auto">
            <a:xfrm rot="-1497644" flipH="1" flipV="1">
              <a:off x="4439" y="3501"/>
              <a:ext cx="1254" cy="1023"/>
            </a:xfrm>
            <a:custGeom>
              <a:avLst/>
              <a:gdLst>
                <a:gd name="G0" fmla="+- 0 0 0"/>
                <a:gd name="G1" fmla="+- 15974 0 0"/>
                <a:gd name="G2" fmla="+- 21600 0 0"/>
                <a:gd name="T0" fmla="*/ 14539 w 21600"/>
                <a:gd name="T1" fmla="*/ 0 h 15974"/>
                <a:gd name="T2" fmla="*/ 21600 w 21600"/>
                <a:gd name="T3" fmla="*/ 15973 h 15974"/>
                <a:gd name="T4" fmla="*/ 0 w 21600"/>
                <a:gd name="T5" fmla="*/ 15974 h 15974"/>
              </a:gdLst>
              <a:ahLst/>
              <a:cxnLst>
                <a:cxn ang="0">
                  <a:pos x="T0" y="T1"/>
                </a:cxn>
                <a:cxn ang="0">
                  <a:pos x="T2" y="T3"/>
                </a:cxn>
                <a:cxn ang="0">
                  <a:pos x="T4" y="T5"/>
                </a:cxn>
              </a:cxnLst>
              <a:rect l="0" t="0" r="r" b="b"/>
              <a:pathLst>
                <a:path w="21600" h="15974" fill="none" extrusionOk="0">
                  <a:moveTo>
                    <a:pt x="14539" y="-1"/>
                  </a:moveTo>
                  <a:cubicBezTo>
                    <a:pt x="19036" y="4092"/>
                    <a:pt x="21599" y="9892"/>
                    <a:pt x="21599" y="15973"/>
                  </a:cubicBezTo>
                </a:path>
                <a:path w="21600" h="15974" stroke="0" extrusionOk="0">
                  <a:moveTo>
                    <a:pt x="14539" y="-1"/>
                  </a:moveTo>
                  <a:cubicBezTo>
                    <a:pt x="19036" y="4092"/>
                    <a:pt x="21599" y="9892"/>
                    <a:pt x="21599" y="15973"/>
                  </a:cubicBezTo>
                  <a:lnTo>
                    <a:pt x="0" y="15974"/>
                  </a:lnTo>
                  <a:close/>
                </a:path>
              </a:pathLst>
            </a:custGeom>
            <a:noFill/>
            <a:ln w="19050">
              <a:solidFill>
                <a:srgbClr val="FFFFFF"/>
              </a:solidFill>
              <a:prstDash val="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dirty="0"/>
            </a:p>
          </p:txBody>
        </p:sp>
        <p:cxnSp>
          <p:nvCxnSpPr>
            <p:cNvPr id="17" name="Line 67"/>
            <p:cNvCxnSpPr>
              <a:cxnSpLocks noChangeShapeType="1"/>
            </p:cNvCxnSpPr>
            <p:nvPr/>
          </p:nvCxnSpPr>
          <p:spPr bwMode="auto">
            <a:xfrm>
              <a:off x="3698" y="3330"/>
              <a:ext cx="855" cy="684"/>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18" name="Line 68"/>
            <p:cNvCxnSpPr>
              <a:cxnSpLocks noChangeShapeType="1"/>
            </p:cNvCxnSpPr>
            <p:nvPr/>
          </p:nvCxnSpPr>
          <p:spPr bwMode="auto">
            <a:xfrm>
              <a:off x="3698" y="3330"/>
              <a:ext cx="570" cy="45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9" name="Text Box 69"/>
            <p:cNvSpPr txBox="1">
              <a:spLocks noChangeArrowheads="1"/>
            </p:cNvSpPr>
            <p:nvPr/>
          </p:nvSpPr>
          <p:spPr bwMode="auto">
            <a:xfrm>
              <a:off x="6776" y="3216"/>
              <a:ext cx="1254"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ts val="1350"/>
                </a:lnSpc>
                <a:spcAft>
                  <a:spcPts val="0"/>
                </a:spcAft>
              </a:pPr>
              <a:r>
                <a:rPr lang="en-GB" sz="1100" b="1" dirty="0">
                  <a:effectLst/>
                  <a:latin typeface="Arial" panose="020B0604020202020204" pitchFamily="34" charset="0"/>
                  <a:ea typeface="Times New Roman" panose="02020603050405020304" pitchFamily="18" charset="0"/>
                  <a:cs typeface="Arial" panose="020B0604020202020204" pitchFamily="34" charset="0"/>
                </a:rPr>
                <a:t>PoW</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 name="Arc 70"/>
            <p:cNvSpPr>
              <a:spLocks/>
            </p:cNvSpPr>
            <p:nvPr/>
          </p:nvSpPr>
          <p:spPr bwMode="auto">
            <a:xfrm rot="552302" flipH="1">
              <a:off x="5937" y="2923"/>
              <a:ext cx="1197" cy="1620"/>
            </a:xfrm>
            <a:custGeom>
              <a:avLst/>
              <a:gdLst>
                <a:gd name="G0" fmla="+- 0 0 0"/>
                <a:gd name="G1" fmla="+- 17137 0 0"/>
                <a:gd name="G2" fmla="+- 21600 0 0"/>
                <a:gd name="T0" fmla="*/ 13149 w 21600"/>
                <a:gd name="T1" fmla="*/ 0 h 27170"/>
                <a:gd name="T2" fmla="*/ 19128 w 21600"/>
                <a:gd name="T3" fmla="*/ 27170 h 27170"/>
                <a:gd name="T4" fmla="*/ 0 w 21600"/>
                <a:gd name="T5" fmla="*/ 17137 h 27170"/>
              </a:gdLst>
              <a:ahLst/>
              <a:cxnLst>
                <a:cxn ang="0">
                  <a:pos x="T0" y="T1"/>
                </a:cxn>
                <a:cxn ang="0">
                  <a:pos x="T2" y="T3"/>
                </a:cxn>
                <a:cxn ang="0">
                  <a:pos x="T4" y="T5"/>
                </a:cxn>
              </a:cxnLst>
              <a:rect l="0" t="0" r="r" b="b"/>
              <a:pathLst>
                <a:path w="21600" h="27170" fill="none" extrusionOk="0">
                  <a:moveTo>
                    <a:pt x="13148" y="0"/>
                  </a:moveTo>
                  <a:cubicBezTo>
                    <a:pt x="18476" y="4088"/>
                    <a:pt x="21600" y="10421"/>
                    <a:pt x="21600" y="17137"/>
                  </a:cubicBezTo>
                  <a:cubicBezTo>
                    <a:pt x="21600" y="20632"/>
                    <a:pt x="20751" y="24075"/>
                    <a:pt x="19128" y="27170"/>
                  </a:cubicBezTo>
                </a:path>
                <a:path w="21600" h="27170" stroke="0" extrusionOk="0">
                  <a:moveTo>
                    <a:pt x="13148" y="0"/>
                  </a:moveTo>
                  <a:cubicBezTo>
                    <a:pt x="18476" y="4088"/>
                    <a:pt x="21600" y="10421"/>
                    <a:pt x="21600" y="17137"/>
                  </a:cubicBezTo>
                  <a:cubicBezTo>
                    <a:pt x="21600" y="20632"/>
                    <a:pt x="20751" y="24075"/>
                    <a:pt x="19128" y="27170"/>
                  </a:cubicBezTo>
                  <a:lnTo>
                    <a:pt x="0" y="17137"/>
                  </a:lnTo>
                  <a:close/>
                </a:path>
              </a:pathLst>
            </a:custGeom>
            <a:noFill/>
            <a:ln w="19050">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dirty="0"/>
            </a:p>
          </p:txBody>
        </p:sp>
        <p:sp>
          <p:nvSpPr>
            <p:cNvPr id="21" name="Text Box 71"/>
            <p:cNvSpPr txBox="1">
              <a:spLocks noChangeArrowheads="1"/>
            </p:cNvSpPr>
            <p:nvPr/>
          </p:nvSpPr>
          <p:spPr bwMode="auto">
            <a:xfrm>
              <a:off x="5909" y="3378"/>
              <a:ext cx="855" cy="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WiA, PoW</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 name="Oval 22"/>
            <p:cNvSpPr>
              <a:spLocks noChangeArrowheads="1"/>
            </p:cNvSpPr>
            <p:nvPr/>
          </p:nvSpPr>
          <p:spPr bwMode="auto">
            <a:xfrm rot="-448865">
              <a:off x="4553" y="4413"/>
              <a:ext cx="2451" cy="1254"/>
            </a:xfrm>
            <a:prstGeom prst="ellipse">
              <a:avLst/>
            </a:prstGeom>
            <a:noFill/>
            <a:ln w="19050">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dirty="0"/>
            </a:p>
          </p:txBody>
        </p:sp>
        <p:cxnSp>
          <p:nvCxnSpPr>
            <p:cNvPr id="24" name="Line 73"/>
            <p:cNvCxnSpPr>
              <a:cxnSpLocks noChangeShapeType="1"/>
            </p:cNvCxnSpPr>
            <p:nvPr/>
          </p:nvCxnSpPr>
          <p:spPr bwMode="auto">
            <a:xfrm>
              <a:off x="6548" y="4755"/>
              <a:ext cx="1311" cy="62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5" name="Text Box 74"/>
            <p:cNvSpPr txBox="1">
              <a:spLocks noChangeArrowheads="1"/>
            </p:cNvSpPr>
            <p:nvPr/>
          </p:nvSpPr>
          <p:spPr bwMode="auto">
            <a:xfrm>
              <a:off x="2843" y="2703"/>
              <a:ext cx="1140" cy="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Died of wounds</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 name="Text Box 75"/>
            <p:cNvSpPr txBox="1">
              <a:spLocks noChangeArrowheads="1"/>
            </p:cNvSpPr>
            <p:nvPr/>
          </p:nvSpPr>
          <p:spPr bwMode="auto">
            <a:xfrm>
              <a:off x="4952" y="5097"/>
              <a:ext cx="1482" cy="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Deserters</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 name="Text Box 76"/>
            <p:cNvSpPr txBox="1">
              <a:spLocks noChangeArrowheads="1"/>
            </p:cNvSpPr>
            <p:nvPr/>
          </p:nvSpPr>
          <p:spPr bwMode="auto">
            <a:xfrm>
              <a:off x="6776" y="3843"/>
              <a:ext cx="1254" cy="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Declared PoW</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 name="Text Box 77"/>
            <p:cNvSpPr txBox="1">
              <a:spLocks noChangeArrowheads="1"/>
            </p:cNvSpPr>
            <p:nvPr/>
          </p:nvSpPr>
          <p:spPr bwMode="auto">
            <a:xfrm>
              <a:off x="4952" y="5724"/>
              <a:ext cx="1767" cy="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Unknown KiA</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ts val="135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29" name="Line 78"/>
            <p:cNvCxnSpPr>
              <a:cxnSpLocks noChangeShapeType="1"/>
            </p:cNvCxnSpPr>
            <p:nvPr/>
          </p:nvCxnSpPr>
          <p:spPr bwMode="auto">
            <a:xfrm>
              <a:off x="4776" y="5034"/>
              <a:ext cx="119" cy="348"/>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cxnSp>
        <p:cxnSp>
          <p:nvCxnSpPr>
            <p:cNvPr id="30" name="Line 79"/>
            <p:cNvCxnSpPr>
              <a:cxnSpLocks noChangeShapeType="1"/>
            </p:cNvCxnSpPr>
            <p:nvPr/>
          </p:nvCxnSpPr>
          <p:spPr bwMode="auto">
            <a:xfrm flipH="1" flipV="1">
              <a:off x="4857" y="5278"/>
              <a:ext cx="201" cy="59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31" name="Arc 80"/>
            <p:cNvSpPr>
              <a:spLocks/>
            </p:cNvSpPr>
            <p:nvPr/>
          </p:nvSpPr>
          <p:spPr bwMode="auto">
            <a:xfrm rot="-1544826" flipH="1" flipV="1">
              <a:off x="4484" y="4720"/>
              <a:ext cx="791" cy="536"/>
            </a:xfrm>
            <a:custGeom>
              <a:avLst/>
              <a:gdLst>
                <a:gd name="G0" fmla="+- 0 0 0"/>
                <a:gd name="G1" fmla="+- 4670 0 0"/>
                <a:gd name="G2" fmla="+- 21600 0 0"/>
                <a:gd name="T0" fmla="*/ 21089 w 21600"/>
                <a:gd name="T1" fmla="*/ 0 h 26088"/>
                <a:gd name="T2" fmla="*/ 2795 w 21600"/>
                <a:gd name="T3" fmla="*/ 26088 h 26088"/>
                <a:gd name="T4" fmla="*/ 0 w 21600"/>
                <a:gd name="T5" fmla="*/ 4670 h 26088"/>
              </a:gdLst>
              <a:ahLst/>
              <a:cxnLst>
                <a:cxn ang="0">
                  <a:pos x="T0" y="T1"/>
                </a:cxn>
                <a:cxn ang="0">
                  <a:pos x="T2" y="T3"/>
                </a:cxn>
                <a:cxn ang="0">
                  <a:pos x="T4" y="T5"/>
                </a:cxn>
              </a:cxnLst>
              <a:rect l="0" t="0" r="r" b="b"/>
              <a:pathLst>
                <a:path w="21600" h="26088" fill="none" extrusionOk="0">
                  <a:moveTo>
                    <a:pt x="21089" y="-1"/>
                  </a:moveTo>
                  <a:cubicBezTo>
                    <a:pt x="21428" y="1533"/>
                    <a:pt x="21600" y="3099"/>
                    <a:pt x="21600" y="4670"/>
                  </a:cubicBezTo>
                  <a:cubicBezTo>
                    <a:pt x="21600" y="15518"/>
                    <a:pt x="13552" y="24684"/>
                    <a:pt x="2795" y="26088"/>
                  </a:cubicBezTo>
                </a:path>
                <a:path w="21600" h="26088" stroke="0" extrusionOk="0">
                  <a:moveTo>
                    <a:pt x="21089" y="-1"/>
                  </a:moveTo>
                  <a:cubicBezTo>
                    <a:pt x="21428" y="1533"/>
                    <a:pt x="21600" y="3099"/>
                    <a:pt x="21600" y="4670"/>
                  </a:cubicBezTo>
                  <a:cubicBezTo>
                    <a:pt x="21600" y="15518"/>
                    <a:pt x="13552" y="24684"/>
                    <a:pt x="2795" y="26088"/>
                  </a:cubicBezTo>
                  <a:lnTo>
                    <a:pt x="0" y="4670"/>
                  </a:lnTo>
                  <a:close/>
                </a:path>
              </a:pathLst>
            </a:custGeom>
            <a:noFill/>
            <a:ln w="19050">
              <a:solidFill>
                <a:srgbClr val="FFFFFF"/>
              </a:solidFill>
              <a:prstDash val="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dirty="0"/>
            </a:p>
          </p:txBody>
        </p:sp>
      </p:grpSp>
    </p:spTree>
    <p:extLst>
      <p:ext uri="{BB962C8B-B14F-4D97-AF65-F5344CB8AC3E}">
        <p14:creationId xmlns:p14="http://schemas.microsoft.com/office/powerpoint/2010/main" val="134728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8"/>
          </a:xfrm>
        </p:spPr>
        <p:txBody>
          <a:bodyPr>
            <a:normAutofit/>
          </a:bodyPr>
          <a:lstStyle/>
          <a:p>
            <a:r>
              <a:rPr lang="en-GB" altLang="en-US" dirty="0" smtClean="0"/>
              <a:t>Urban battles take longer than their rural equivalents</a:t>
            </a:r>
          </a:p>
          <a:p>
            <a:pPr lvl="1"/>
            <a:r>
              <a:rPr lang="en-GB" altLang="en-US" dirty="0" smtClean="0"/>
              <a:t>but great variability, reflecting different forces and circumstances</a:t>
            </a:r>
          </a:p>
          <a:p>
            <a:pPr lvl="1"/>
            <a:r>
              <a:rPr lang="en-GB" altLang="en-US" dirty="0" smtClean="0"/>
              <a:t>durations in whole days</a:t>
            </a:r>
          </a:p>
          <a:p>
            <a:pPr lvl="1"/>
            <a:endParaRPr lang="en-GB" altLang="en-US" dirty="0"/>
          </a:p>
          <a:p>
            <a:pPr lvl="1"/>
            <a:endParaRPr lang="en-GB" altLang="en-US" dirty="0" smtClean="0"/>
          </a:p>
          <a:p>
            <a:pPr lvl="1"/>
            <a:endParaRPr lang="en-GB" altLang="en-US" dirty="0"/>
          </a:p>
          <a:p>
            <a:pPr lvl="1"/>
            <a:endParaRPr lang="en-GB" altLang="en-US" dirty="0" smtClean="0"/>
          </a:p>
          <a:p>
            <a:pPr lvl="1"/>
            <a:endParaRPr lang="en-GB" altLang="en-US" dirty="0"/>
          </a:p>
          <a:p>
            <a:pPr marL="320073" lvl="1" indent="0">
              <a:buNone/>
            </a:pPr>
            <a:endParaRPr lang="en-GB" altLang="en-US" dirty="0"/>
          </a:p>
          <a:p>
            <a:r>
              <a:rPr lang="en-GB" altLang="en-US" dirty="0" smtClean="0"/>
              <a:t>Very similar to previous DOAE (UK) and TDI (US) findings</a:t>
            </a:r>
          </a:p>
          <a:p>
            <a:pPr lvl="1"/>
            <a:r>
              <a:rPr lang="en-GB" altLang="en-US" dirty="0" smtClean="0"/>
              <a:t>using different data sets</a:t>
            </a:r>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Durations of urban and rural battles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8</a:t>
            </a:fld>
            <a:endParaRPr lang="en-GB" dirty="0"/>
          </a:p>
        </p:txBody>
      </p:sp>
      <p:sp>
        <p:nvSpPr>
          <p:cNvPr id="7" name="Footer Placeholder 4"/>
          <p:cNvSpPr>
            <a:spLocks noGrp="1"/>
          </p:cNvSpPr>
          <p:nvPr>
            <p:ph type="ftr" sz="quarter" idx="12"/>
          </p:nvPr>
        </p:nvSpPr>
        <p:spPr>
          <a:xfrm>
            <a:off x="6156177" y="4601371"/>
            <a:ext cx="2726060" cy="274637"/>
          </a:xfrm>
        </p:spPr>
        <p:txBody>
          <a:bodyPr>
            <a:normAutofit/>
          </a:bodyPr>
          <a:lstStyle/>
          <a:p>
            <a:r>
              <a:rPr lang="en-GB" sz="1100" dirty="0"/>
              <a:t>UK  </a:t>
            </a:r>
            <a:r>
              <a:rPr lang="en-GB" sz="1100" dirty="0" smtClean="0"/>
              <a:t>OFFICIAL</a:t>
            </a:r>
            <a:endParaRPr lang="en-GB" sz="11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6443" y="2178358"/>
            <a:ext cx="6120871" cy="1533672"/>
          </a:xfrm>
          <a:prstGeom prst="rect">
            <a:avLst/>
          </a:prstGeom>
        </p:spPr>
      </p:pic>
    </p:spTree>
    <p:extLst>
      <p:ext uri="{BB962C8B-B14F-4D97-AF65-F5344CB8AC3E}">
        <p14:creationId xmlns:p14="http://schemas.microsoft.com/office/powerpoint/2010/main" val="3846839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8"/>
          </a:xfrm>
        </p:spPr>
        <p:txBody>
          <a:bodyPr>
            <a:normAutofit/>
          </a:bodyPr>
          <a:lstStyle/>
          <a:p>
            <a:r>
              <a:rPr lang="en-GB" altLang="en-US" dirty="0" smtClean="0"/>
              <a:t>Probability of attacker winning in urban and rural terrains</a:t>
            </a:r>
          </a:p>
          <a:p>
            <a:pPr lvl="1"/>
            <a:r>
              <a:rPr lang="en-GB" altLang="en-US" dirty="0" smtClean="0"/>
              <a:t>with a draw counting as 0.5</a:t>
            </a:r>
          </a:p>
          <a:p>
            <a:pPr lvl="1"/>
            <a:endParaRPr lang="en-GB" altLang="en-US" dirty="0"/>
          </a:p>
          <a:p>
            <a:pPr lvl="1"/>
            <a:endParaRPr lang="en-GB" altLang="en-US" dirty="0" smtClean="0"/>
          </a:p>
          <a:p>
            <a:pPr lvl="1"/>
            <a:endParaRPr lang="en-GB" altLang="en-US" dirty="0"/>
          </a:p>
          <a:p>
            <a:pPr marL="0" indent="-42863">
              <a:buNone/>
            </a:pPr>
            <a:endParaRPr lang="en-GB" altLang="en-US" dirty="0"/>
          </a:p>
          <a:p>
            <a:r>
              <a:rPr lang="en-GB" altLang="en-US" dirty="0" smtClean="0"/>
              <a:t>Findings highly statistically significant (0.1% level, Chi-squared test)</a:t>
            </a:r>
          </a:p>
          <a:p>
            <a:r>
              <a:rPr lang="en-GB" altLang="en-US" dirty="0" smtClean="0"/>
              <a:t>Confirms previous UK and US conclusions</a:t>
            </a:r>
          </a:p>
          <a:p>
            <a:pPr lvl="1"/>
            <a:r>
              <a:rPr lang="en-GB" altLang="en-US" dirty="0" smtClean="0"/>
              <a:t>again, using different data sets</a:t>
            </a:r>
          </a:p>
          <a:p>
            <a:r>
              <a:rPr lang="en-GB" altLang="en-US" dirty="0" smtClean="0"/>
              <a:t>Statistically significant for WW2 and post-WW2 data taken separately</a:t>
            </a:r>
          </a:p>
          <a:p>
            <a:pPr lvl="1"/>
            <a:r>
              <a:rPr lang="en-GB" altLang="en-US" dirty="0" smtClean="0"/>
              <a:t>a new result</a:t>
            </a:r>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Winning and losing in town and country</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9</a:t>
            </a:fld>
            <a:endParaRPr lang="en-GB" dirty="0"/>
          </a:p>
        </p:txBody>
      </p:sp>
      <p:sp>
        <p:nvSpPr>
          <p:cNvPr id="7" name="Footer Placeholder 4"/>
          <p:cNvSpPr>
            <a:spLocks noGrp="1"/>
          </p:cNvSpPr>
          <p:nvPr>
            <p:ph type="ftr" sz="quarter" idx="12"/>
          </p:nvPr>
        </p:nvSpPr>
        <p:spPr>
          <a:xfrm>
            <a:off x="6156177" y="4601371"/>
            <a:ext cx="2726060" cy="274637"/>
          </a:xfrm>
        </p:spPr>
        <p:txBody>
          <a:bodyPr>
            <a:normAutofit/>
          </a:bodyPr>
          <a:lstStyle/>
          <a:p>
            <a:r>
              <a:rPr lang="en-GB" sz="1100" dirty="0"/>
              <a:t>UK  </a:t>
            </a:r>
            <a:r>
              <a:rPr lang="en-GB" sz="1100" dirty="0" smtClean="0"/>
              <a:t>OFFICIAL</a:t>
            </a:r>
            <a:endParaRPr lang="en-GB" sz="11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7135" y="1838907"/>
            <a:ext cx="5779487" cy="1059332"/>
          </a:xfrm>
          <a:prstGeom prst="rect">
            <a:avLst/>
          </a:prstGeom>
        </p:spPr>
      </p:pic>
    </p:spTree>
    <p:extLst>
      <p:ext uri="{BB962C8B-B14F-4D97-AF65-F5344CB8AC3E}">
        <p14:creationId xmlns:p14="http://schemas.microsoft.com/office/powerpoint/2010/main" val="2158135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theme1.xml><?xml version="1.0" encoding="utf-8"?>
<a:theme xmlns:a="http://schemas.openxmlformats.org/drawingml/2006/main" name="Custom Design">
  <a:themeElements>
    <a:clrScheme name="Master PowerPoint Template">
      <a:dk1>
        <a:srgbClr val="000000"/>
      </a:dk1>
      <a:lt1>
        <a:sysClr val="window" lastClr="FFFFFF"/>
      </a:lt1>
      <a:dk2>
        <a:srgbClr val="14022E"/>
      </a:dk2>
      <a:lt2>
        <a:srgbClr val="FFFFFF"/>
      </a:lt2>
      <a:accent1>
        <a:srgbClr val="CD2456"/>
      </a:accent1>
      <a:accent2>
        <a:srgbClr val="36BCEE"/>
      </a:accent2>
      <a:accent3>
        <a:srgbClr val="7B67A8"/>
      </a:accent3>
      <a:accent4>
        <a:srgbClr val="2EB5B2"/>
      </a:accent4>
      <a:accent5>
        <a:srgbClr val="EF7835"/>
      </a:accent5>
      <a:accent6>
        <a:srgbClr val="FDDD3E"/>
      </a:accent6>
      <a:hlink>
        <a:srgbClr val="0092CF"/>
      </a:hlink>
      <a:folHlink>
        <a:srgbClr val="7379B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marL="285750" indent="-285750">
          <a:buClr>
            <a:schemeClr val="accent1"/>
          </a:buClr>
          <a:buSzPct val="110000"/>
          <a:buFont typeface="Wingdings" panose="05000000000000000000" pitchFamily="2" charset="2"/>
          <a:buChar char="§"/>
          <a:defRPr dirty="0" smtClean="0"/>
        </a:defPPr>
      </a:lstStyle>
    </a:txDef>
  </a:objectDefaults>
  <a:extraClrSchemeLst/>
  <a:extLst>
    <a:ext uri="{05A4C25C-085E-4340-85A3-A5531E510DB2}">
      <thm15:themeFamily xmlns:thm15="http://schemas.microsoft.com/office/thememl/2012/main" name="Presentation1" id="{370B588C-F70F-45A5-BB31-474BFF7DA875}" vid="{1D83BAAF-1948-4825-A723-77BA2FF43661}"/>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61E5B231530A4EA744FFA60C139F4A" ma:contentTypeVersion="1" ma:contentTypeDescription="Create a new document." ma:contentTypeScope="" ma:versionID="a4efe0a812ad387b22bee5409bc4ee9c">
  <xsd:schema xmlns:xsd="http://www.w3.org/2001/XMLSchema" xmlns:xs="http://www.w3.org/2001/XMLSchema" xmlns:p="http://schemas.microsoft.com/office/2006/metadata/properties" xmlns:ns1="http://schemas.microsoft.com/sharepoint/v3" xmlns:ns2="e45fef5f-20ce-4a01-844f-e62606f21384" targetNamespace="http://schemas.microsoft.com/office/2006/metadata/properties" ma:root="true" ma:fieldsID="80ede0743e0cb841f6e543234c7e0e55" ns1:_="" ns2:_="">
    <xsd:import namespace="http://schemas.microsoft.com/sharepoint/v3"/>
    <xsd:import namespace="e45fef5f-20ce-4a01-844f-e62606f21384"/>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45fef5f-20ce-4a01-844f-e62606f21384"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FD830101578E48AB83FC3C63FF1C79" ma:contentTypeVersion="19" ma:contentTypeDescription="Create a new document." ma:contentTypeScope="" ma:versionID="334a0b33cdb16be051394098a22f45c1">
  <xsd:schema xmlns:xsd="http://www.w3.org/2001/XMLSchema" xmlns:xs="http://www.w3.org/2001/XMLSchema" xmlns:p="http://schemas.microsoft.com/office/2006/metadata/properties" xmlns:ns2="532c7276-519e-4dfd-877f-a0b6e71f99d4" xmlns:ns3="4583d217-e6e7-4bd8-b25a-c1564e3c1da3" targetNamespace="http://schemas.microsoft.com/office/2006/metadata/properties" ma:root="true" ma:fieldsID="e29b1cdacb195f903eea44524ea65cef" ns2:_="" ns3:_="">
    <xsd:import namespace="532c7276-519e-4dfd-877f-a0b6e71f99d4"/>
    <xsd:import namespace="4583d217-e6e7-4bd8-b25a-c1564e3c1da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OCR" minOccurs="0"/>
                <xsd:element ref="ns2:MediaServiceAutoKeyPoints" minOccurs="0"/>
                <xsd:element ref="ns2:MediaServiceKeyPoints" minOccurs="0"/>
                <xsd:element ref="ns2:MediaServiceLocation" minOccurs="0"/>
                <xsd:element ref="ns2:MediaLengthInSeconds" minOccurs="0"/>
                <xsd:element ref="ns3:TaxCatchAll" minOccurs="0"/>
                <xsd:element ref="ns2:lcf76f155ced4ddcb4097134ff3c332f"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2c7276-519e-4dfd-877f-a0b6e71f99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5a6db2ca-7152-4b93-a332-f277b680db3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83d217-e6e7-4bd8-b25a-c1564e3c1da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4da2942-1f22-429b-ab72-b8decbdd8506}" ma:internalName="TaxCatchAll" ma:showField="CatchAllData" ma:web="4583d217-e6e7-4bd8-b25a-c1564e3c1da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532c7276-519e-4dfd-877f-a0b6e71f99d4">
      <Terms xmlns="http://schemas.microsoft.com/office/infopath/2007/PartnerControls"/>
    </lcf76f155ced4ddcb4097134ff3c332f>
    <TaxCatchAll xmlns="4583d217-e6e7-4bd8-b25a-c1564e3c1da3" xsi:nil="true"/>
  </documentManagement>
</p:properties>
</file>

<file path=customXml/itemProps1.xml><?xml version="1.0" encoding="utf-8"?>
<ds:datastoreItem xmlns:ds="http://schemas.openxmlformats.org/officeDocument/2006/customXml" ds:itemID="{17ADCBDF-311A-4E52-B6E6-DC40F26B2E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45fef5f-20ce-4a01-844f-e62606f213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3A1156-0767-485D-AE32-7BABD3E37692}">
  <ds:schemaRefs>
    <ds:schemaRef ds:uri="http://schemas.microsoft.com/sharepoint/v3/contenttype/forms"/>
  </ds:schemaRefs>
</ds:datastoreItem>
</file>

<file path=customXml/itemProps3.xml><?xml version="1.0" encoding="utf-8"?>
<ds:datastoreItem xmlns:ds="http://schemas.openxmlformats.org/officeDocument/2006/customXml" ds:itemID="{0D6D8106-9052-44EE-AFC0-A9C2BD152950}"/>
</file>

<file path=customXml/itemProps4.xml><?xml version="1.0" encoding="utf-8"?>
<ds:datastoreItem xmlns:ds="http://schemas.openxmlformats.org/officeDocument/2006/customXml" ds:itemID="{7F7EDCB0-008E-401E-B872-986C9240FAA5}">
  <ds:schemaRefs>
    <ds:schemaRef ds:uri="http://schemas.microsoft.com/office/2006/metadata/properties"/>
    <ds:schemaRef ds:uri="e45fef5f-20ce-4a01-844f-e62606f21384"/>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Dstl PowerPoint Template_1.2</Template>
  <TotalTime>8058</TotalTime>
  <Words>2326</Words>
  <Application>Microsoft Office PowerPoint</Application>
  <PresentationFormat>On-screen Show (16:9)</PresentationFormat>
  <Paragraphs>328</Paragraphs>
  <Slides>18</Slides>
  <Notes>18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Calibri</vt:lpstr>
      <vt:lpstr>Calibri Light</vt:lpstr>
      <vt:lpstr>Times New Roman</vt:lpstr>
      <vt:lpstr>Wingdings</vt:lpstr>
      <vt:lpstr>Custom Design</vt:lpstr>
      <vt:lpstr>1_Custom Design</vt:lpstr>
      <vt:lpstr>Historical analysis of urban combat casualties and  loss rates</vt:lpstr>
      <vt:lpstr>Topics</vt:lpstr>
      <vt:lpstr>Background to project</vt:lpstr>
      <vt:lpstr>Review of previous studies</vt:lpstr>
      <vt:lpstr>Building new urban and rural data sets … 1</vt:lpstr>
      <vt:lpstr>Building new urban and rural data sets … 2</vt:lpstr>
      <vt:lpstr>Casualty and loss types</vt:lpstr>
      <vt:lpstr>Durations of urban and rural battles</vt:lpstr>
      <vt:lpstr>Winning and losing in town and country</vt:lpstr>
      <vt:lpstr>Daily loss rates</vt:lpstr>
      <vt:lpstr>Proportions of casualties killed and wounded</vt:lpstr>
      <vt:lpstr>Brigade casualty rate spectrum</vt:lpstr>
      <vt:lpstr>Proportions of casualties as prisoners</vt:lpstr>
      <vt:lpstr>Results in context</vt:lpstr>
      <vt:lpstr>Conclusions</vt:lpstr>
      <vt:lpstr>Some sources</vt:lpstr>
      <vt:lpstr>Questions?</vt:lpstr>
      <vt:lpstr>PowerPoint Presentation</vt:lpstr>
    </vt:vector>
  </TitlesOfParts>
  <Company>Authorised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WAVELL HA Study: Quantitative Analysis of the Helmbold Database</dc:title>
  <dc:creator>Villasenor Ahmad Ibrahim</dc:creator>
  <cp:lastModifiedBy>Syms Paul R</cp:lastModifiedBy>
  <cp:revision>282</cp:revision>
  <cp:lastPrinted>2019-07-09T10:44:40Z</cp:lastPrinted>
  <dcterms:created xsi:type="dcterms:W3CDTF">2023-02-02T10:27:29Z</dcterms:created>
  <dcterms:modified xsi:type="dcterms:W3CDTF">2023-07-10T16:00:55Z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0x0101002B61E5B231530A4EA744FFA60C139F4A</vt:lpwstr>
  </property>
  <property fmtid="{D5CDD505-2E9C-101B-9397-08002B2CF9AE}" pid="3" name="_dlc_DocIdItemGuid">
    <vt:lpwstr>5f2c302a-6fb2-4683-9a10-124abc0f9280</vt:lpwstr>
  </property>
</Properties>
</file>